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62"/>
    <p:restoredTop sz="94753"/>
  </p:normalViewPr>
  <p:slideViewPr>
    <p:cSldViewPr snapToGrid="0" snapToObjects="1">
      <p:cViewPr varScale="1">
        <p:scale>
          <a:sx n="19" d="100"/>
          <a:sy n="19" d="100"/>
        </p:scale>
        <p:origin x="384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7302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20BE9-403B-1448-9837-40833B496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42865" y="16051523"/>
            <a:ext cx="23671809" cy="6026521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 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holistic health </a:t>
            </a:r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approach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 </a:t>
            </a:r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and incorporating an 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anti-inflammatory diet </a:t>
            </a:r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will prevent 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chronic diseases </a:t>
            </a:r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and 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decrease medical costs</a:t>
            </a:r>
            <a:r>
              <a:rPr 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 overtime</a:t>
            </a:r>
            <a:r>
              <a:rPr lang="en-US" sz="9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0" y="1215052"/>
            <a:ext cx="438912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900" b="1" dirty="0">
                <a:solidFill>
                  <a:schemeClr val="bg1"/>
                </a:solidFill>
                <a:latin typeface="Aharoni" panose="02010803020104030203" pitchFamily="2" charset="-79"/>
                <a:ea typeface="Palatino" pitchFamily="2" charset="77"/>
                <a:cs typeface="Aharoni" panose="02010803020104030203" pitchFamily="2" charset="-79"/>
              </a:rPr>
              <a:t>An Analysis on Holistic Health and the Reduction of Medical Costs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0" y="3049040"/>
            <a:ext cx="43891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Olivia Voorhis, Davis &amp; Henley College of Nursing</a:t>
            </a:r>
          </a:p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Thomas More Honors Program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505DF-8E94-B242-BA21-E8CD09E06365}"/>
              </a:ext>
            </a:extLst>
          </p:cNvPr>
          <p:cNvSpPr txBox="1"/>
          <p:nvPr/>
        </p:nvSpPr>
        <p:spPr>
          <a:xfrm>
            <a:off x="1036321" y="7349128"/>
            <a:ext cx="15985288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Introduction. </a:t>
            </a:r>
            <a:r>
              <a:rPr 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Ch</a:t>
            </a:r>
            <a:r>
              <a:rPr lang="en-US" sz="6600" dirty="0">
                <a:latin typeface="Optima" panose="02000503060000020004" pitchFamily="2" charset="0"/>
              </a:rPr>
              <a:t>ronic diseases are the leading cause of healthcare costs that require life-long care and diminish quality of life. Implementing a holistic health approach and an anti-inflammatory diet to heal the mind, body, and soul, are the most effective ways to reduce inflammation in the body, lower medical costs, and prevent chronic diseases.</a:t>
            </a:r>
            <a:endParaRPr lang="en-US" sz="6600" dirty="0">
              <a:solidFill>
                <a:schemeClr val="tx1">
                  <a:lumMod val="95000"/>
                  <a:lumOff val="5000"/>
                </a:schemeClr>
              </a:solidFill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9C177-F041-5544-B00D-6C491F86CFDA}"/>
              </a:ext>
            </a:extLst>
          </p:cNvPr>
          <p:cNvSpPr txBox="1"/>
          <p:nvPr/>
        </p:nvSpPr>
        <p:spPr>
          <a:xfrm>
            <a:off x="28034947" y="6673080"/>
            <a:ext cx="14819932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Methodology</a:t>
            </a:r>
            <a:r>
              <a:rPr 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. Research was obtained through an analysis on primary and secondary data from various databases. Information collected ascertained the therapeutic effect of holistic health and anti-inflammatory foods for treating and preventing chronic diseases non-pharmacologically, as well as reducing overall medical costs. </a:t>
            </a:r>
          </a:p>
        </p:txBody>
      </p:sp>
      <p:sp>
        <p:nvSpPr>
          <p:cNvPr id="49" name="Curved Right Arrow 48">
            <a:extLst>
              <a:ext uri="{FF2B5EF4-FFF2-40B4-BE49-F238E27FC236}">
                <a16:creationId xmlns:a16="http://schemas.microsoft.com/office/drawing/2014/main" id="{253030DA-08F3-F344-946F-870091A894E7}"/>
              </a:ext>
            </a:extLst>
          </p:cNvPr>
          <p:cNvSpPr/>
          <p:nvPr/>
        </p:nvSpPr>
        <p:spPr>
          <a:xfrm rot="20960337">
            <a:off x="16121036" y="15726633"/>
            <a:ext cx="2530780" cy="4227963"/>
          </a:xfrm>
          <a:prstGeom prst="curvedRightArrow">
            <a:avLst/>
          </a:prstGeom>
          <a:solidFill>
            <a:schemeClr val="accent6">
              <a:lumMod val="75000"/>
              <a:alpha val="76000"/>
            </a:schemeClr>
          </a:solidFill>
          <a:ln>
            <a:solidFill>
              <a:schemeClr val="accent1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30" name="Picture 6" descr="How to Use the 8 Pillars of Wellness to Improve Your Holistic Health - Take  It Personel-ly">
            <a:extLst>
              <a:ext uri="{FF2B5EF4-FFF2-40B4-BE49-F238E27FC236}">
                <a16:creationId xmlns:a16="http://schemas.microsoft.com/office/drawing/2014/main" id="{3867D138-28EC-CE4A-B3A1-4350CDD1F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1610" y="7196134"/>
            <a:ext cx="9867128" cy="738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mericans Spent $30.2 Billion Out-Of-Pocket On Complementary Health  Approaches | NCCIH">
            <a:extLst>
              <a:ext uri="{FF2B5EF4-FFF2-40B4-BE49-F238E27FC236}">
                <a16:creationId xmlns:a16="http://schemas.microsoft.com/office/drawing/2014/main" id="{642C55B6-C07A-6347-944C-56F9525FF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9" y="17512604"/>
            <a:ext cx="15985288" cy="102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6C03F3-92D4-5A44-ADFB-C456BBDA4A99}"/>
              </a:ext>
            </a:extLst>
          </p:cNvPr>
          <p:cNvSpPr/>
          <p:nvPr/>
        </p:nvSpPr>
        <p:spPr>
          <a:xfrm>
            <a:off x="0" y="32399328"/>
            <a:ext cx="12019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12529"/>
                </a:solidFill>
                <a:latin typeface="Optima" panose="02000503060000020004" pitchFamily="2" charset="0"/>
              </a:rPr>
              <a:t>National Center for Complementary and Integrative Health (NCCIH), 2016 </a:t>
            </a:r>
            <a:endParaRPr lang="en-US" sz="2800" dirty="0">
              <a:latin typeface="Optima" panose="020005030600000200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EB2074-5B98-A14E-9210-87DDDC4AAB09}"/>
              </a:ext>
            </a:extLst>
          </p:cNvPr>
          <p:cNvSpPr/>
          <p:nvPr/>
        </p:nvSpPr>
        <p:spPr>
          <a:xfrm>
            <a:off x="678009" y="27611934"/>
            <a:ext cx="2187719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Evidence. </a:t>
            </a:r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In 2016, Americans spent $30.2 billion out of pocket on complementary health, which includes self-care purchases, physician visits, herbal and natural products, chiropractic visits, and complementary practitioner visits.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8DC701-3721-C244-94B5-9DD33E5F14D8}"/>
              </a:ext>
            </a:extLst>
          </p:cNvPr>
          <p:cNvSpPr txBox="1"/>
          <p:nvPr/>
        </p:nvSpPr>
        <p:spPr>
          <a:xfrm>
            <a:off x="22555200" y="23202771"/>
            <a:ext cx="20905282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Results. </a:t>
            </a:r>
            <a:r>
              <a:rPr 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Temporarily saving money on unhealthy foods now will cost individuals in the future. Consuming a high glycemic diet and sedentary lifestyle can lead to type 2 diabetes, which costs the average American around $16,752 annually (American Diabetes Association, 2018). Also, food costs per calorie may portray that unhealthy foods are cheaper, however, food costs per typical portion display that healthier options are (</a:t>
            </a:r>
            <a:r>
              <a:rPr lang="en-US" sz="6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Savoie-Roskos</a:t>
            </a:r>
            <a:r>
              <a:rPr 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Optima" panose="02000503060000020004" pitchFamily="2" charset="0"/>
              </a:rPr>
              <a:t> et al., 2018). </a:t>
            </a:r>
          </a:p>
        </p:txBody>
      </p:sp>
      <p:pic>
        <p:nvPicPr>
          <p:cNvPr id="12" name="Graphic 11" descr="Apple outline">
            <a:extLst>
              <a:ext uri="{FF2B5EF4-FFF2-40B4-BE49-F238E27FC236}">
                <a16:creationId xmlns:a16="http://schemas.microsoft.com/office/drawing/2014/main" id="{16E5E9CD-9862-304D-83AD-A1E74D6DF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268230" y="3278997"/>
            <a:ext cx="1617785" cy="1617785"/>
          </a:xfrm>
          <a:prstGeom prst="rect">
            <a:avLst/>
          </a:prstGeom>
        </p:spPr>
      </p:pic>
      <p:pic>
        <p:nvPicPr>
          <p:cNvPr id="17" name="Graphic 16" descr="Banana outline">
            <a:extLst>
              <a:ext uri="{FF2B5EF4-FFF2-40B4-BE49-F238E27FC236}">
                <a16:creationId xmlns:a16="http://schemas.microsoft.com/office/drawing/2014/main" id="{25E3956E-9EC4-B34C-B99C-BC04D40E3D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86015" y="2528951"/>
            <a:ext cx="1968864" cy="19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D4D0EC-6185-425F-92AA-EFE5C05FBB1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278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Aharoni</vt:lpstr>
      <vt:lpstr>Arial</vt:lpstr>
      <vt:lpstr>Calibri</vt:lpstr>
      <vt:lpstr>Calibri Light</vt:lpstr>
      <vt:lpstr>Optima</vt:lpstr>
      <vt:lpstr>Palatino</vt:lpstr>
      <vt:lpstr>Office Theme</vt:lpstr>
      <vt:lpstr>A holistic health approach and incorporating an anti-inflammatory diet will prevent chronic diseases and decrease medical costs overtime.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Microsoft Office User</cp:lastModifiedBy>
  <cp:revision>17</cp:revision>
  <dcterms:created xsi:type="dcterms:W3CDTF">2020-01-31T20:05:15Z</dcterms:created>
  <dcterms:modified xsi:type="dcterms:W3CDTF">2022-04-20T18:07:28Z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