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9" r:id="rId1"/>
  </p:sldMasterIdLst>
  <p:notesMasterIdLst>
    <p:notesMasterId r:id="rId3"/>
  </p:notesMasterIdLst>
  <p:handoutMasterIdLst>
    <p:handoutMasterId r:id="rId4"/>
  </p:handoutMasterIdLst>
  <p:sldIdLst>
    <p:sldId id="256" r:id="rId2"/>
  </p:sldIdLst>
  <p:sldSz cx="43891200" cy="32918400"/>
  <p:notesSz cx="7010400" cy="9236075"/>
  <p:defaultTextStyle>
    <a:defPPr>
      <a:defRPr lang="en-US"/>
    </a:defPPr>
    <a:lvl1pPr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1pPr>
    <a:lvl2pPr marL="457200"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2pPr>
    <a:lvl3pPr marL="914400"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3pPr>
    <a:lvl4pPr marL="1371600"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4pPr>
    <a:lvl5pPr marL="1828800"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5pPr>
    <a:lvl6pPr marL="2286000" algn="l" defTabSz="914400" rtl="0" eaLnBrk="1" latinLnBrk="0" hangingPunct="1">
      <a:defRPr sz="3200" kern="1200">
        <a:solidFill>
          <a:schemeClr val="tx1"/>
        </a:solidFill>
        <a:latin typeface="Times New Roman" pitchFamily="-106" charset="0"/>
        <a:ea typeface="ＭＳ Ｐゴシック" pitchFamily="-106" charset="-128"/>
        <a:cs typeface="+mn-cs"/>
      </a:defRPr>
    </a:lvl6pPr>
    <a:lvl7pPr marL="2743200" algn="l" defTabSz="914400" rtl="0" eaLnBrk="1" latinLnBrk="0" hangingPunct="1">
      <a:defRPr sz="3200" kern="1200">
        <a:solidFill>
          <a:schemeClr val="tx1"/>
        </a:solidFill>
        <a:latin typeface="Times New Roman" pitchFamily="-106" charset="0"/>
        <a:ea typeface="ＭＳ Ｐゴシック" pitchFamily="-106" charset="-128"/>
        <a:cs typeface="+mn-cs"/>
      </a:defRPr>
    </a:lvl7pPr>
    <a:lvl8pPr marL="3200400" algn="l" defTabSz="914400" rtl="0" eaLnBrk="1" latinLnBrk="0" hangingPunct="1">
      <a:defRPr sz="3200" kern="1200">
        <a:solidFill>
          <a:schemeClr val="tx1"/>
        </a:solidFill>
        <a:latin typeface="Times New Roman" pitchFamily="-106" charset="0"/>
        <a:ea typeface="ＭＳ Ｐゴシック" pitchFamily="-106" charset="-128"/>
        <a:cs typeface="+mn-cs"/>
      </a:defRPr>
    </a:lvl8pPr>
    <a:lvl9pPr marL="3657600" algn="l" defTabSz="914400" rtl="0" eaLnBrk="1" latinLnBrk="0" hangingPunct="1">
      <a:defRPr sz="3200" kern="1200">
        <a:solidFill>
          <a:schemeClr val="tx1"/>
        </a:solidFill>
        <a:latin typeface="Times New Roman" pitchFamily="-106" charset="0"/>
        <a:ea typeface="ＭＳ Ｐゴシック" pitchFamily="-106" charset="-128"/>
        <a:cs typeface="+mn-cs"/>
      </a:defRPr>
    </a:lvl9pPr>
  </p:defaultTextStyle>
  <p:extLst>
    <p:ext uri="{521415D9-36F7-43E2-AB2F-B90AF26B5E84}">
      <p14:sectionLst xmlns:p14="http://schemas.microsoft.com/office/powerpoint/2010/main">
        <p14:section name="Untitled Section" id="{E7ABD552-ED52-1C45-B345-F12BEAD01F85}">
          <p14:sldIdLst/>
        </p14:section>
        <p14:section name="Untitled Section" id="{406E639E-AAC2-3A4F-9D13-0C86D1D928D4}">
          <p14:sldIdLst/>
        </p14:section>
        <p14:section name="Untitled Section" id="{16362451-E82A-4D46-9B57-6737D88B5EF0}">
          <p14:sldIdLst/>
        </p14:section>
        <p14:section name="Untitled Section" id="{BAC1FE1A-4EC7-744B-BC86-2401DD18E276}">
          <p14:sldIdLst>
            <p14:sldId id="256"/>
          </p14:sldIdLst>
        </p14:section>
      </p14:sectionLst>
    </p:ex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tthew Monaco"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C757"/>
    <a:srgbClr val="8CC786"/>
    <a:srgbClr val="6AFF5E"/>
    <a:srgbClr val="FF5050"/>
    <a:srgbClr val="FF33CC"/>
    <a:srgbClr val="BEFDB9"/>
    <a:srgbClr val="CCE8EE"/>
    <a:srgbClr val="660066"/>
    <a:srgbClr val="FF00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0602" autoAdjust="0"/>
    <p:restoredTop sz="94139" autoAdjust="0"/>
  </p:normalViewPr>
  <p:slideViewPr>
    <p:cSldViewPr snapToGrid="0">
      <p:cViewPr>
        <p:scale>
          <a:sx n="85" d="100"/>
          <a:sy n="85" d="100"/>
        </p:scale>
        <p:origin x="-10688" y="-5640"/>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1"/>
            <a:ext cx="3036888" cy="458965"/>
          </a:xfrm>
          <a:prstGeom prst="rect">
            <a:avLst/>
          </a:prstGeom>
          <a:noFill/>
          <a:ln w="9525">
            <a:noFill/>
            <a:miter lim="800000"/>
            <a:headEnd/>
            <a:tailEnd/>
          </a:ln>
          <a:effectLst/>
        </p:spPr>
        <p:txBody>
          <a:bodyPr vert="horz" wrap="square" lIns="92823" tIns="46411" rIns="92823" bIns="46411" numCol="1" anchor="t" anchorCtr="0" compatLnSpc="1">
            <a:prstTxWarp prst="textNoShape">
              <a:avLst/>
            </a:prstTxWarp>
          </a:bodyPr>
          <a:lstStyle>
            <a:lvl1pPr algn="l" defTabSz="928688">
              <a:defRPr sz="1300"/>
            </a:lvl1pPr>
          </a:lstStyle>
          <a:p>
            <a:endParaRPr lang="en-US" dirty="0"/>
          </a:p>
        </p:txBody>
      </p:sp>
      <p:sp>
        <p:nvSpPr>
          <p:cNvPr id="4099" name="Rectangle 3"/>
          <p:cNvSpPr>
            <a:spLocks noGrp="1" noChangeArrowheads="1"/>
          </p:cNvSpPr>
          <p:nvPr>
            <p:ph type="dt" sz="quarter" idx="1"/>
          </p:nvPr>
        </p:nvSpPr>
        <p:spPr bwMode="auto">
          <a:xfrm>
            <a:off x="3973514" y="1"/>
            <a:ext cx="3036887" cy="458965"/>
          </a:xfrm>
          <a:prstGeom prst="rect">
            <a:avLst/>
          </a:prstGeom>
          <a:noFill/>
          <a:ln w="9525">
            <a:noFill/>
            <a:miter lim="800000"/>
            <a:headEnd/>
            <a:tailEnd/>
          </a:ln>
          <a:effectLst/>
        </p:spPr>
        <p:txBody>
          <a:bodyPr vert="horz" wrap="square" lIns="92823" tIns="46411" rIns="92823" bIns="46411" numCol="1" anchor="t" anchorCtr="0" compatLnSpc="1">
            <a:prstTxWarp prst="textNoShape">
              <a:avLst/>
            </a:prstTxWarp>
          </a:bodyPr>
          <a:lstStyle>
            <a:lvl1pPr algn="r" defTabSz="928688">
              <a:defRPr sz="1300"/>
            </a:lvl1pPr>
          </a:lstStyle>
          <a:p>
            <a:endParaRPr lang="en-US" dirty="0"/>
          </a:p>
        </p:txBody>
      </p:sp>
      <p:sp>
        <p:nvSpPr>
          <p:cNvPr id="4100" name="Rectangle 4"/>
          <p:cNvSpPr>
            <a:spLocks noGrp="1" noChangeArrowheads="1"/>
          </p:cNvSpPr>
          <p:nvPr>
            <p:ph type="ftr" sz="quarter" idx="2"/>
          </p:nvPr>
        </p:nvSpPr>
        <p:spPr bwMode="auto">
          <a:xfrm>
            <a:off x="0" y="8797614"/>
            <a:ext cx="3036888" cy="460542"/>
          </a:xfrm>
          <a:prstGeom prst="rect">
            <a:avLst/>
          </a:prstGeom>
          <a:noFill/>
          <a:ln w="9525">
            <a:noFill/>
            <a:miter lim="800000"/>
            <a:headEnd/>
            <a:tailEnd/>
          </a:ln>
          <a:effectLst/>
        </p:spPr>
        <p:txBody>
          <a:bodyPr vert="horz" wrap="square" lIns="92823" tIns="46411" rIns="92823" bIns="46411" numCol="1" anchor="b" anchorCtr="0" compatLnSpc="1">
            <a:prstTxWarp prst="textNoShape">
              <a:avLst/>
            </a:prstTxWarp>
          </a:bodyPr>
          <a:lstStyle>
            <a:lvl1pPr algn="l" defTabSz="928688">
              <a:defRPr sz="1300"/>
            </a:lvl1pPr>
          </a:lstStyle>
          <a:p>
            <a:endParaRPr lang="en-US" dirty="0"/>
          </a:p>
        </p:txBody>
      </p:sp>
      <p:sp>
        <p:nvSpPr>
          <p:cNvPr id="4101" name="Rectangle 5"/>
          <p:cNvSpPr>
            <a:spLocks noGrp="1" noChangeArrowheads="1"/>
          </p:cNvSpPr>
          <p:nvPr>
            <p:ph type="sldNum" sz="quarter" idx="3"/>
          </p:nvPr>
        </p:nvSpPr>
        <p:spPr bwMode="auto">
          <a:xfrm>
            <a:off x="3973514" y="8797614"/>
            <a:ext cx="3036887" cy="460542"/>
          </a:xfrm>
          <a:prstGeom prst="rect">
            <a:avLst/>
          </a:prstGeom>
          <a:noFill/>
          <a:ln w="9525">
            <a:noFill/>
            <a:miter lim="800000"/>
            <a:headEnd/>
            <a:tailEnd/>
          </a:ln>
          <a:effectLst/>
        </p:spPr>
        <p:txBody>
          <a:bodyPr vert="horz" wrap="square" lIns="92823" tIns="46411" rIns="92823" bIns="46411" numCol="1" anchor="b" anchorCtr="0" compatLnSpc="1">
            <a:prstTxWarp prst="textNoShape">
              <a:avLst/>
            </a:prstTxWarp>
          </a:bodyPr>
          <a:lstStyle>
            <a:lvl1pPr algn="r" defTabSz="928688">
              <a:defRPr sz="1300"/>
            </a:lvl1pPr>
          </a:lstStyle>
          <a:p>
            <a:fld id="{AE971CF6-C6C3-4F60-8CAB-980D8D98BE73}" type="slidenum">
              <a:rPr lang="en-US"/>
              <a:pPr/>
              <a:t>‹#›</a:t>
            </a:fld>
            <a:endParaRPr lang="en-US" dirty="0"/>
          </a:p>
        </p:txBody>
      </p:sp>
    </p:spTree>
    <p:extLst>
      <p:ext uri="{BB962C8B-B14F-4D97-AF65-F5344CB8AC3E}">
        <p14:creationId xmlns:p14="http://schemas.microsoft.com/office/powerpoint/2010/main" val="12009091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3074"/>
          <p:cNvSpPr>
            <a:spLocks noGrp="1" noChangeArrowheads="1"/>
          </p:cNvSpPr>
          <p:nvPr>
            <p:ph type="hdr" sz="quarter"/>
          </p:nvPr>
        </p:nvSpPr>
        <p:spPr bwMode="auto">
          <a:xfrm>
            <a:off x="0" y="0"/>
            <a:ext cx="3048000" cy="45423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dirty="0"/>
          </a:p>
        </p:txBody>
      </p:sp>
      <p:sp>
        <p:nvSpPr>
          <p:cNvPr id="20483" name="Rectangle 3075"/>
          <p:cNvSpPr>
            <a:spLocks noGrp="1" noChangeArrowheads="1"/>
          </p:cNvSpPr>
          <p:nvPr>
            <p:ph type="dt" idx="1"/>
          </p:nvPr>
        </p:nvSpPr>
        <p:spPr bwMode="auto">
          <a:xfrm>
            <a:off x="3962400" y="0"/>
            <a:ext cx="3048000" cy="45423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14340" name="Rectangle 3076"/>
          <p:cNvSpPr>
            <a:spLocks noGrp="1" noRot="1" noChangeAspect="1" noChangeArrowheads="1" noTextEdit="1"/>
          </p:cNvSpPr>
          <p:nvPr>
            <p:ph type="sldImg" idx="2"/>
          </p:nvPr>
        </p:nvSpPr>
        <p:spPr bwMode="auto">
          <a:xfrm>
            <a:off x="1182688" y="681038"/>
            <a:ext cx="4645025" cy="3482975"/>
          </a:xfrm>
          <a:prstGeom prst="rect">
            <a:avLst/>
          </a:prstGeom>
          <a:noFill/>
          <a:ln w="9525">
            <a:solidFill>
              <a:srgbClr val="000000"/>
            </a:solidFill>
            <a:miter lim="800000"/>
            <a:headEnd/>
            <a:tailEnd/>
          </a:ln>
        </p:spPr>
      </p:sp>
      <p:sp>
        <p:nvSpPr>
          <p:cNvPr id="20485" name="Rectangle 3077"/>
          <p:cNvSpPr>
            <a:spLocks noGrp="1" noChangeArrowheads="1"/>
          </p:cNvSpPr>
          <p:nvPr>
            <p:ph type="body" sz="quarter" idx="3"/>
          </p:nvPr>
        </p:nvSpPr>
        <p:spPr bwMode="auto">
          <a:xfrm>
            <a:off x="914400" y="4390921"/>
            <a:ext cx="5181600" cy="41638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486" name="Rectangle 3078"/>
          <p:cNvSpPr>
            <a:spLocks noGrp="1" noChangeArrowheads="1"/>
          </p:cNvSpPr>
          <p:nvPr>
            <p:ph type="ftr" sz="quarter" idx="4"/>
          </p:nvPr>
        </p:nvSpPr>
        <p:spPr bwMode="auto">
          <a:xfrm>
            <a:off x="0" y="8781842"/>
            <a:ext cx="3048000" cy="45423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dirty="0"/>
          </a:p>
        </p:txBody>
      </p:sp>
      <p:sp>
        <p:nvSpPr>
          <p:cNvPr id="20487" name="Rectangle 3079"/>
          <p:cNvSpPr>
            <a:spLocks noGrp="1" noChangeArrowheads="1"/>
          </p:cNvSpPr>
          <p:nvPr>
            <p:ph type="sldNum" sz="quarter" idx="5"/>
          </p:nvPr>
        </p:nvSpPr>
        <p:spPr bwMode="auto">
          <a:xfrm>
            <a:off x="3962400" y="8781842"/>
            <a:ext cx="3048000" cy="45423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83D553D-9862-4A24-8309-C44D94B38D3E}" type="slidenum">
              <a:rPr lang="en-US"/>
              <a:pPr/>
              <a:t>‹#›</a:t>
            </a:fld>
            <a:endParaRPr lang="en-US" dirty="0"/>
          </a:p>
        </p:txBody>
      </p:sp>
    </p:spTree>
    <p:extLst>
      <p:ext uri="{BB962C8B-B14F-4D97-AF65-F5344CB8AC3E}">
        <p14:creationId xmlns:p14="http://schemas.microsoft.com/office/powerpoint/2010/main" val="10164380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08"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08" charset="0"/>
        <a:ea typeface="ＭＳ Ｐゴシック" pitchFamily="-108"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08" charset="0"/>
        <a:ea typeface="ＭＳ Ｐゴシック" pitchFamily="-108"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08" charset="0"/>
        <a:ea typeface="ＭＳ Ｐゴシック" pitchFamily="-108"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08" charset="0"/>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D553D-9862-4A24-8309-C44D94B38D3E}" type="slidenum">
              <a:rPr lang="en-US" smtClean="0"/>
              <a:pPr/>
              <a:t>1</a:t>
            </a:fld>
            <a:endParaRPr lang="en-US" dirty="0"/>
          </a:p>
        </p:txBody>
      </p:sp>
    </p:spTree>
    <p:extLst>
      <p:ext uri="{BB962C8B-B14F-4D97-AF65-F5344CB8AC3E}">
        <p14:creationId xmlns:p14="http://schemas.microsoft.com/office/powerpoint/2010/main" val="1654783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0" y="5387342"/>
            <a:ext cx="32918400" cy="11460480"/>
          </a:xfrm>
        </p:spPr>
        <p:txBody>
          <a:bodyPr anchor="b"/>
          <a:lstStyle>
            <a:lvl1pPr algn="ctr">
              <a:defRPr sz="21600"/>
            </a:lvl1pPr>
          </a:lstStyle>
          <a:p>
            <a:r>
              <a:rPr lang="en-US"/>
              <a:t>Click to edit Master title style</a:t>
            </a:r>
          </a:p>
        </p:txBody>
      </p:sp>
      <p:sp>
        <p:nvSpPr>
          <p:cNvPr id="3" name="Subtitle 2"/>
          <p:cNvSpPr>
            <a:spLocks noGrp="1"/>
          </p:cNvSpPr>
          <p:nvPr>
            <p:ph type="subTitle" idx="1"/>
          </p:nvPr>
        </p:nvSpPr>
        <p:spPr>
          <a:xfrm>
            <a:off x="5486400" y="17289782"/>
            <a:ext cx="32918400" cy="7947658"/>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E45F78B-0950-4F5E-BDD6-D7D1F4D9A8A1}" type="slidenum">
              <a:rPr lang="en-US" smtClean="0"/>
              <a:pPr/>
              <a:t>‹#›</a:t>
            </a:fld>
            <a:endParaRPr lang="en-US" dirty="0"/>
          </a:p>
        </p:txBody>
      </p:sp>
    </p:spTree>
    <p:extLst>
      <p:ext uri="{BB962C8B-B14F-4D97-AF65-F5344CB8AC3E}">
        <p14:creationId xmlns:p14="http://schemas.microsoft.com/office/powerpoint/2010/main" val="811563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2F8EA0-0DCD-4C3B-945E-ED6F0CFF2C03}" type="slidenum">
              <a:rPr lang="en-US" smtClean="0"/>
              <a:pPr/>
              <a:t>‹#›</a:t>
            </a:fld>
            <a:endParaRPr lang="en-US" dirty="0"/>
          </a:p>
        </p:txBody>
      </p:sp>
    </p:spTree>
    <p:extLst>
      <p:ext uri="{BB962C8B-B14F-4D97-AF65-F5344CB8AC3E}">
        <p14:creationId xmlns:p14="http://schemas.microsoft.com/office/powerpoint/2010/main" val="921024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0" y="1752600"/>
            <a:ext cx="9464040" cy="2789682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17520"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BADD81F-6D81-452E-9840-DAF195D125D7}" type="slidenum">
              <a:rPr lang="en-US" smtClean="0"/>
              <a:pPr/>
              <a:t>‹#›</a:t>
            </a:fld>
            <a:endParaRPr lang="en-US" dirty="0"/>
          </a:p>
        </p:txBody>
      </p:sp>
    </p:spTree>
    <p:extLst>
      <p:ext uri="{BB962C8B-B14F-4D97-AF65-F5344CB8AC3E}">
        <p14:creationId xmlns:p14="http://schemas.microsoft.com/office/powerpoint/2010/main" val="3785378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3069D7-8DC3-4CA4-9053-1CE6878AD0AB}" type="slidenum">
              <a:rPr lang="en-US" smtClean="0"/>
              <a:pPr/>
              <a:t>‹#›</a:t>
            </a:fld>
            <a:endParaRPr lang="en-US" dirty="0"/>
          </a:p>
        </p:txBody>
      </p:sp>
    </p:spTree>
    <p:extLst>
      <p:ext uri="{BB962C8B-B14F-4D97-AF65-F5344CB8AC3E}">
        <p14:creationId xmlns:p14="http://schemas.microsoft.com/office/powerpoint/2010/main" val="1591033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0" y="8206745"/>
            <a:ext cx="37856160" cy="13693138"/>
          </a:xfrm>
        </p:spPr>
        <p:txBody>
          <a:bodyPr anchor="b"/>
          <a:lstStyle>
            <a:lvl1pPr>
              <a:defRPr sz="21600"/>
            </a:lvl1pPr>
          </a:lstStyle>
          <a:p>
            <a:r>
              <a:rPr lang="en-US"/>
              <a:t>Click to edit Master title style</a:t>
            </a:r>
          </a:p>
        </p:txBody>
      </p:sp>
      <p:sp>
        <p:nvSpPr>
          <p:cNvPr id="3" name="Text Placeholder 2"/>
          <p:cNvSpPr>
            <a:spLocks noGrp="1"/>
          </p:cNvSpPr>
          <p:nvPr>
            <p:ph type="body" idx="1"/>
          </p:nvPr>
        </p:nvSpPr>
        <p:spPr>
          <a:xfrm>
            <a:off x="2994660" y="22029425"/>
            <a:ext cx="37856160" cy="7200898"/>
          </a:xfrm>
        </p:spPr>
        <p:txBody>
          <a:bodyPr/>
          <a:lstStyle>
            <a:lvl1pPr marL="0" indent="0">
              <a:buNone/>
              <a:defRPr sz="8640">
                <a:solidFill>
                  <a:schemeClr val="tx1">
                    <a:tint val="75000"/>
                  </a:schemeClr>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EF921A-8169-4701-B2A8-17B44031B11D}" type="slidenum">
              <a:rPr lang="en-US" smtClean="0"/>
              <a:pPr/>
              <a:t>‹#›</a:t>
            </a:fld>
            <a:endParaRPr lang="en-US" dirty="0"/>
          </a:p>
        </p:txBody>
      </p:sp>
    </p:spTree>
    <p:extLst>
      <p:ext uri="{BB962C8B-B14F-4D97-AF65-F5344CB8AC3E}">
        <p14:creationId xmlns:p14="http://schemas.microsoft.com/office/powerpoint/2010/main" val="4258764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B8737A-4364-418E-A0A6-FDBF851BE52E}" type="slidenum">
              <a:rPr lang="en-US" smtClean="0"/>
              <a:pPr/>
              <a:t>‹#›</a:t>
            </a:fld>
            <a:endParaRPr lang="en-US" dirty="0"/>
          </a:p>
        </p:txBody>
      </p:sp>
    </p:spTree>
    <p:extLst>
      <p:ext uri="{BB962C8B-B14F-4D97-AF65-F5344CB8AC3E}">
        <p14:creationId xmlns:p14="http://schemas.microsoft.com/office/powerpoint/2010/main" val="3629272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3"/>
            <a:ext cx="37856160" cy="6362702"/>
          </a:xfrm>
        </p:spPr>
        <p:txBody>
          <a:bodyPr/>
          <a:lstStyle/>
          <a:p>
            <a:r>
              <a:rPr lang="en-US"/>
              <a:t>Click to edit Master title style</a:t>
            </a:r>
          </a:p>
        </p:txBody>
      </p:sp>
      <p:sp>
        <p:nvSpPr>
          <p:cNvPr id="3" name="Text Placeholder 2"/>
          <p:cNvSpPr>
            <a:spLocks noGrp="1"/>
          </p:cNvSpPr>
          <p:nvPr>
            <p:ph type="body" idx="1"/>
          </p:nvPr>
        </p:nvSpPr>
        <p:spPr>
          <a:xfrm>
            <a:off x="3023239" y="8069582"/>
            <a:ext cx="18568033"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3023239" y="12024360"/>
            <a:ext cx="18568033"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19920" y="8069582"/>
            <a:ext cx="18659477"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22219920"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C8A2D32-BF98-4078-B89D-89E5DC3CF268}" type="slidenum">
              <a:rPr lang="en-US" smtClean="0"/>
              <a:pPr/>
              <a:t>‹#›</a:t>
            </a:fld>
            <a:endParaRPr lang="en-US" dirty="0"/>
          </a:p>
        </p:txBody>
      </p:sp>
    </p:spTree>
    <p:extLst>
      <p:ext uri="{BB962C8B-B14F-4D97-AF65-F5344CB8AC3E}">
        <p14:creationId xmlns:p14="http://schemas.microsoft.com/office/powerpoint/2010/main" val="2791296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81D83B-6466-4791-81BD-51D7BC8F5754}" type="slidenum">
              <a:rPr lang="en-US" smtClean="0"/>
              <a:pPr/>
              <a:t>‹#›</a:t>
            </a:fld>
            <a:endParaRPr lang="en-US" dirty="0"/>
          </a:p>
        </p:txBody>
      </p:sp>
    </p:spTree>
    <p:extLst>
      <p:ext uri="{BB962C8B-B14F-4D97-AF65-F5344CB8AC3E}">
        <p14:creationId xmlns:p14="http://schemas.microsoft.com/office/powerpoint/2010/main" val="2358569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2E56636-6EC0-470C-8DA6-0AFDB3207DFD}" type="slidenum">
              <a:rPr lang="en-US" smtClean="0"/>
              <a:pPr/>
              <a:t>‹#›</a:t>
            </a:fld>
            <a:endParaRPr lang="en-US" dirty="0"/>
          </a:p>
        </p:txBody>
      </p:sp>
    </p:spTree>
    <p:extLst>
      <p:ext uri="{BB962C8B-B14F-4D97-AF65-F5344CB8AC3E}">
        <p14:creationId xmlns:p14="http://schemas.microsoft.com/office/powerpoint/2010/main" val="1267545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2194560"/>
            <a:ext cx="14156053" cy="7680960"/>
          </a:xfrm>
        </p:spPr>
        <p:txBody>
          <a:bodyPr anchor="b"/>
          <a:lstStyle>
            <a:lvl1pPr>
              <a:defRPr sz="11520"/>
            </a:lvl1pPr>
          </a:lstStyle>
          <a:p>
            <a:r>
              <a:rPr lang="en-US"/>
              <a:t>Click to edit Master title style</a:t>
            </a:r>
          </a:p>
        </p:txBody>
      </p:sp>
      <p:sp>
        <p:nvSpPr>
          <p:cNvPr id="3" name="Content Placeholder 2"/>
          <p:cNvSpPr>
            <a:spLocks noGrp="1"/>
          </p:cNvSpPr>
          <p:nvPr>
            <p:ph idx="1"/>
          </p:nvPr>
        </p:nvSpPr>
        <p:spPr>
          <a:xfrm>
            <a:off x="18659477" y="4739642"/>
            <a:ext cx="22219920" cy="233934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23239" y="9875520"/>
            <a:ext cx="14156053"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50D761C-C23B-40B6-A9FC-8310F7CBD6EB}" type="slidenum">
              <a:rPr lang="en-US" smtClean="0"/>
              <a:pPr/>
              <a:t>‹#›</a:t>
            </a:fld>
            <a:endParaRPr lang="en-US" dirty="0"/>
          </a:p>
        </p:txBody>
      </p:sp>
    </p:spTree>
    <p:extLst>
      <p:ext uri="{BB962C8B-B14F-4D97-AF65-F5344CB8AC3E}">
        <p14:creationId xmlns:p14="http://schemas.microsoft.com/office/powerpoint/2010/main" val="4072888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2194560"/>
            <a:ext cx="14156053" cy="7680960"/>
          </a:xfrm>
        </p:spPr>
        <p:txBody>
          <a:bodyPr anchor="b"/>
          <a:lstStyle>
            <a:lvl1pPr>
              <a:defRPr sz="11520"/>
            </a:lvl1pPr>
          </a:lstStyle>
          <a:p>
            <a:r>
              <a:rPr lang="en-US"/>
              <a:t>Click to edit Master title style</a:t>
            </a:r>
          </a:p>
        </p:txBody>
      </p:sp>
      <p:sp>
        <p:nvSpPr>
          <p:cNvPr id="3" name="Picture Placeholder 2"/>
          <p:cNvSpPr>
            <a:spLocks noGrp="1"/>
          </p:cNvSpPr>
          <p:nvPr>
            <p:ph type="pic" idx="1"/>
          </p:nvPr>
        </p:nvSpPr>
        <p:spPr>
          <a:xfrm>
            <a:off x="18659477" y="4739642"/>
            <a:ext cx="22219920" cy="23393400"/>
          </a:xfrm>
        </p:spPr>
        <p:txBody>
          <a:bodyPr/>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endParaRPr lang="en-US" dirty="0"/>
          </a:p>
        </p:txBody>
      </p:sp>
      <p:sp>
        <p:nvSpPr>
          <p:cNvPr id="4" name="Text Placeholder 3"/>
          <p:cNvSpPr>
            <a:spLocks noGrp="1"/>
          </p:cNvSpPr>
          <p:nvPr>
            <p:ph type="body" sz="half" idx="2"/>
          </p:nvPr>
        </p:nvSpPr>
        <p:spPr>
          <a:xfrm>
            <a:off x="3023239" y="9875520"/>
            <a:ext cx="14156053"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8A6D7A5-53BD-4A0D-9128-D7C1945F9958}" type="slidenum">
              <a:rPr lang="en-US" smtClean="0"/>
              <a:pPr/>
              <a:t>‹#›</a:t>
            </a:fld>
            <a:endParaRPr lang="en-US" dirty="0"/>
          </a:p>
        </p:txBody>
      </p:sp>
    </p:spTree>
    <p:extLst>
      <p:ext uri="{BB962C8B-B14F-4D97-AF65-F5344CB8AC3E}">
        <p14:creationId xmlns:p14="http://schemas.microsoft.com/office/powerpoint/2010/main" val="885164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3"/>
            <a:ext cx="37856160" cy="6362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17520" y="30510482"/>
            <a:ext cx="9875520" cy="1752600"/>
          </a:xfrm>
          <a:prstGeom prst="rect">
            <a:avLst/>
          </a:prstGeom>
        </p:spPr>
        <p:txBody>
          <a:bodyPr vert="horz" lIns="91440" tIns="45720" rIns="91440" bIns="45720" rtlCol="0" anchor="ctr"/>
          <a:lstStyle>
            <a:lvl1pPr algn="l">
              <a:defRPr sz="432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14538960" y="30510482"/>
            <a:ext cx="14813280" cy="17526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0998160" y="30510482"/>
            <a:ext cx="9875520" cy="1752600"/>
          </a:xfrm>
          <a:prstGeom prst="rect">
            <a:avLst/>
          </a:prstGeom>
        </p:spPr>
        <p:txBody>
          <a:bodyPr vert="horz" lIns="91440" tIns="45720" rIns="91440" bIns="45720" rtlCol="0" anchor="ctr"/>
          <a:lstStyle>
            <a:lvl1pPr algn="r">
              <a:defRPr sz="4320">
                <a:solidFill>
                  <a:schemeClr val="tx1">
                    <a:tint val="75000"/>
                  </a:schemeClr>
                </a:solidFill>
              </a:defRPr>
            </a:lvl1pPr>
          </a:lstStyle>
          <a:p>
            <a:fld id="{8B642819-C4FD-4CBA-92F5-D4A28C0672AF}" type="slidenum">
              <a:rPr lang="en-US" smtClean="0"/>
              <a:pPr/>
              <a:t>‹#›</a:t>
            </a:fld>
            <a:endParaRPr lang="en-US" dirty="0"/>
          </a:p>
        </p:txBody>
      </p:sp>
    </p:spTree>
    <p:extLst>
      <p:ext uri="{BB962C8B-B14F-4D97-AF65-F5344CB8AC3E}">
        <p14:creationId xmlns:p14="http://schemas.microsoft.com/office/powerpoint/2010/main" val="1937555354"/>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5050">
                <a:alpha val="23000"/>
              </a:srgbClr>
            </a:gs>
            <a:gs pos="100000">
              <a:schemeClr val="bg1">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5363" name="Line 15"/>
          <p:cNvSpPr>
            <a:spLocks noChangeShapeType="1"/>
          </p:cNvSpPr>
          <p:nvPr/>
        </p:nvSpPr>
        <p:spPr bwMode="auto">
          <a:xfrm>
            <a:off x="2283933" y="2907226"/>
            <a:ext cx="39319200" cy="0"/>
          </a:xfrm>
          <a:prstGeom prst="line">
            <a:avLst/>
          </a:prstGeom>
          <a:noFill/>
          <a:ln w="76200">
            <a:solidFill>
              <a:srgbClr val="FFFF00"/>
            </a:solidFill>
            <a:round/>
            <a:headEnd/>
            <a:tailEnd/>
          </a:ln>
        </p:spPr>
        <p:txBody>
          <a:bodyPr wrap="none" anchor="ctr"/>
          <a:lstStyle/>
          <a:p>
            <a:endParaRPr lang="en-US" dirty="0"/>
          </a:p>
        </p:txBody>
      </p:sp>
      <p:sp>
        <p:nvSpPr>
          <p:cNvPr id="2067" name="Text Box 19"/>
          <p:cNvSpPr txBox="1">
            <a:spLocks noChangeArrowheads="1"/>
          </p:cNvSpPr>
          <p:nvPr/>
        </p:nvSpPr>
        <p:spPr bwMode="auto">
          <a:xfrm>
            <a:off x="1778086" y="3315200"/>
            <a:ext cx="12954624" cy="935641"/>
          </a:xfrm>
          <a:prstGeom prst="rect">
            <a:avLst/>
          </a:prstGeom>
          <a:solidFill>
            <a:schemeClr val="bg1"/>
          </a:solidFill>
          <a:ln w="57150">
            <a:solidFill>
              <a:schemeClr val="tx1"/>
            </a:solidFill>
            <a:miter lim="800000"/>
            <a:headEnd/>
            <a:tailEnd/>
          </a:ln>
          <a:effectLst/>
        </p:spPr>
        <p:txBody>
          <a:bodyPr wrap="square" lIns="164592" tIns="82296" rIns="164592" bIns="82296" anchor="ctr">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INTRODUCTION</a:t>
            </a:r>
          </a:p>
        </p:txBody>
      </p:sp>
      <p:sp>
        <p:nvSpPr>
          <p:cNvPr id="2073" name="Text Box 25"/>
          <p:cNvSpPr txBox="1">
            <a:spLocks noChangeArrowheads="1"/>
          </p:cNvSpPr>
          <p:nvPr/>
        </p:nvSpPr>
        <p:spPr bwMode="auto">
          <a:xfrm>
            <a:off x="28723178" y="16870303"/>
            <a:ext cx="13299471" cy="935641"/>
          </a:xfrm>
          <a:prstGeom prst="rect">
            <a:avLst/>
          </a:prstGeom>
          <a:solidFill>
            <a:schemeClr val="bg1"/>
          </a:solidFill>
          <a:ln w="57150">
            <a:solidFill>
              <a:schemeClr val="tx1"/>
            </a:solidFill>
            <a:miter lim="800000"/>
            <a:headEnd/>
            <a:tailEnd/>
          </a:ln>
          <a:effectLst/>
        </p:spPr>
        <p:txBody>
          <a:bodyPr wrap="square" lIns="164592" tIns="82296" rIns="164592" bIns="82296">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DISCUSSION</a:t>
            </a:r>
          </a:p>
        </p:txBody>
      </p:sp>
      <p:sp>
        <p:nvSpPr>
          <p:cNvPr id="15366" name="Rectangle 31"/>
          <p:cNvSpPr>
            <a:spLocks noChangeArrowheads="1"/>
          </p:cNvSpPr>
          <p:nvPr/>
        </p:nvSpPr>
        <p:spPr bwMode="auto">
          <a:xfrm>
            <a:off x="957943" y="573088"/>
            <a:ext cx="42062400" cy="32004000"/>
          </a:xfrm>
          <a:prstGeom prst="rect">
            <a:avLst/>
          </a:prstGeom>
          <a:noFill/>
          <a:ln w="76200">
            <a:solidFill>
              <a:srgbClr val="FFFF00"/>
            </a:solidFill>
            <a:miter lim="800000"/>
            <a:headEnd/>
            <a:tailEnd/>
          </a:ln>
        </p:spPr>
        <p:txBody>
          <a:bodyPr wrap="none" anchor="ctr"/>
          <a:lstStyle/>
          <a:p>
            <a:endParaRPr lang="en-US" dirty="0"/>
          </a:p>
        </p:txBody>
      </p:sp>
      <p:sp>
        <p:nvSpPr>
          <p:cNvPr id="2502" name="Text Box 454"/>
          <p:cNvSpPr txBox="1">
            <a:spLocks noChangeArrowheads="1"/>
          </p:cNvSpPr>
          <p:nvPr/>
        </p:nvSpPr>
        <p:spPr bwMode="auto">
          <a:xfrm>
            <a:off x="1778086" y="23757227"/>
            <a:ext cx="12996960" cy="935641"/>
          </a:xfrm>
          <a:prstGeom prst="rect">
            <a:avLst/>
          </a:prstGeom>
          <a:solidFill>
            <a:schemeClr val="bg1"/>
          </a:solidFill>
          <a:ln w="57150">
            <a:solidFill>
              <a:schemeClr val="tx1"/>
            </a:solidFill>
            <a:miter lim="800000"/>
            <a:headEnd/>
            <a:tailEnd/>
          </a:ln>
          <a:effectLst/>
        </p:spPr>
        <p:txBody>
          <a:bodyPr wrap="square" lIns="164592" tIns="82296" rIns="164592" bIns="82296">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METHODS</a:t>
            </a:r>
          </a:p>
        </p:txBody>
      </p:sp>
      <p:sp>
        <p:nvSpPr>
          <p:cNvPr id="15372" name="Text Box 603"/>
          <p:cNvSpPr txBox="1">
            <a:spLocks noChangeArrowheads="1"/>
          </p:cNvSpPr>
          <p:nvPr/>
        </p:nvSpPr>
        <p:spPr bwMode="auto">
          <a:xfrm flipH="1" flipV="1">
            <a:off x="37642800" y="12039600"/>
            <a:ext cx="304800" cy="582613"/>
          </a:xfrm>
          <a:prstGeom prst="rect">
            <a:avLst/>
          </a:prstGeom>
          <a:noFill/>
          <a:ln w="9525">
            <a:noFill/>
            <a:miter lim="800000"/>
            <a:headEnd/>
            <a:tailEnd/>
          </a:ln>
        </p:spPr>
        <p:txBody>
          <a:bodyPr rot="10800000" lIns="95380" tIns="47691" rIns="95380" bIns="47691">
            <a:spAutoFit/>
          </a:bodyPr>
          <a:lstStyle/>
          <a:p>
            <a:pPr marL="263525" indent="-263525" algn="l" defTabSz="954088">
              <a:spcBef>
                <a:spcPct val="50000"/>
              </a:spcBef>
              <a:buClr>
                <a:srgbClr val="990033"/>
              </a:buClr>
            </a:pPr>
            <a:endParaRPr lang="en-US" dirty="0"/>
          </a:p>
        </p:txBody>
      </p:sp>
      <p:sp>
        <p:nvSpPr>
          <p:cNvPr id="2660" name="Text Box 612"/>
          <p:cNvSpPr txBox="1">
            <a:spLocks noChangeArrowheads="1"/>
          </p:cNvSpPr>
          <p:nvPr/>
        </p:nvSpPr>
        <p:spPr bwMode="auto">
          <a:xfrm>
            <a:off x="28680185" y="26884568"/>
            <a:ext cx="13274172" cy="930471"/>
          </a:xfrm>
          <a:prstGeom prst="rect">
            <a:avLst/>
          </a:prstGeom>
          <a:solidFill>
            <a:schemeClr val="bg1"/>
          </a:solidFill>
          <a:ln w="57150">
            <a:solidFill>
              <a:schemeClr val="tx1"/>
            </a:solidFill>
            <a:miter lim="800000"/>
            <a:headEnd/>
            <a:tailEnd/>
          </a:ln>
          <a:effectLst/>
        </p:spPr>
        <p:txBody>
          <a:bodyPr wrap="square" lIns="164592" tIns="82296" rIns="164592" bIns="82296">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REFERENCES</a:t>
            </a:r>
          </a:p>
        </p:txBody>
      </p:sp>
      <p:sp>
        <p:nvSpPr>
          <p:cNvPr id="15376" name="Text Box 616"/>
          <p:cNvSpPr txBox="1">
            <a:spLocks noChangeArrowheads="1"/>
          </p:cNvSpPr>
          <p:nvPr/>
        </p:nvSpPr>
        <p:spPr bwMode="auto">
          <a:xfrm>
            <a:off x="42291000" y="32577088"/>
            <a:ext cx="12595225" cy="585787"/>
          </a:xfrm>
          <a:prstGeom prst="rect">
            <a:avLst/>
          </a:prstGeom>
          <a:noFill/>
          <a:ln w="9525">
            <a:noFill/>
            <a:miter lim="800000"/>
            <a:headEnd/>
            <a:tailEnd/>
          </a:ln>
        </p:spPr>
        <p:txBody>
          <a:bodyPr lIns="0" tIns="0" rIns="0" bIns="0">
            <a:spAutoFit/>
          </a:bodyPr>
          <a:lstStyle/>
          <a:p>
            <a:pPr marL="263525" indent="-263525" algn="just" defTabSz="954088">
              <a:lnSpc>
                <a:spcPct val="55000"/>
              </a:lnSpc>
              <a:spcBef>
                <a:spcPct val="50000"/>
              </a:spcBef>
              <a:buClr>
                <a:srgbClr val="990033"/>
              </a:buClr>
            </a:pPr>
            <a:endParaRPr lang="en-US" sz="2400" dirty="0">
              <a:latin typeface="Arial" charset="0"/>
            </a:endParaRPr>
          </a:p>
          <a:p>
            <a:pPr marL="263525" indent="-263525" algn="just" defTabSz="954088">
              <a:lnSpc>
                <a:spcPct val="55000"/>
              </a:lnSpc>
              <a:spcBef>
                <a:spcPct val="50000"/>
              </a:spcBef>
              <a:buClr>
                <a:srgbClr val="990033"/>
              </a:buClr>
            </a:pPr>
            <a:r>
              <a:rPr lang="en-US" sz="2400" dirty="0">
                <a:latin typeface="Arial" charset="0"/>
              </a:rPr>
              <a:t> </a:t>
            </a:r>
          </a:p>
        </p:txBody>
      </p:sp>
      <p:sp>
        <p:nvSpPr>
          <p:cNvPr id="2683" name="Text Box 635"/>
          <p:cNvSpPr txBox="1">
            <a:spLocks noChangeArrowheads="1"/>
          </p:cNvSpPr>
          <p:nvPr/>
        </p:nvSpPr>
        <p:spPr bwMode="auto">
          <a:xfrm>
            <a:off x="15259129" y="13216084"/>
            <a:ext cx="12816713" cy="935639"/>
          </a:xfrm>
          <a:prstGeom prst="rect">
            <a:avLst/>
          </a:prstGeom>
          <a:solidFill>
            <a:schemeClr val="bg1"/>
          </a:solidFill>
          <a:ln w="57150">
            <a:solidFill>
              <a:schemeClr val="tx1"/>
            </a:solidFill>
            <a:miter lim="800000"/>
            <a:headEnd/>
            <a:tailEnd/>
          </a:ln>
          <a:effectLst/>
        </p:spPr>
        <p:txBody>
          <a:bodyPr lIns="164592" tIns="82296" rIns="164592" bIns="82296"/>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RESULTS</a:t>
            </a:r>
          </a:p>
        </p:txBody>
      </p:sp>
      <p:sp>
        <p:nvSpPr>
          <p:cNvPr id="15381" name="Rectangle 640"/>
          <p:cNvSpPr>
            <a:spLocks noChangeArrowheads="1"/>
          </p:cNvSpPr>
          <p:nvPr/>
        </p:nvSpPr>
        <p:spPr bwMode="auto">
          <a:xfrm>
            <a:off x="37430075" y="9829800"/>
            <a:ext cx="184150" cy="579438"/>
          </a:xfrm>
          <a:prstGeom prst="rect">
            <a:avLst/>
          </a:prstGeom>
          <a:noFill/>
          <a:ln w="9525">
            <a:noFill/>
            <a:miter lim="800000"/>
            <a:headEnd/>
            <a:tailEnd/>
          </a:ln>
        </p:spPr>
        <p:txBody>
          <a:bodyPr wrap="none">
            <a:spAutoFit/>
          </a:bodyPr>
          <a:lstStyle/>
          <a:p>
            <a:endParaRPr lang="en-US" dirty="0"/>
          </a:p>
        </p:txBody>
      </p:sp>
      <p:sp>
        <p:nvSpPr>
          <p:cNvPr id="15382" name="Text Box 644"/>
          <p:cNvSpPr txBox="1">
            <a:spLocks noChangeArrowheads="1"/>
          </p:cNvSpPr>
          <p:nvPr/>
        </p:nvSpPr>
        <p:spPr bwMode="auto">
          <a:xfrm>
            <a:off x="914400" y="502588"/>
            <a:ext cx="42062400" cy="2404638"/>
          </a:xfrm>
          <a:prstGeom prst="rect">
            <a:avLst/>
          </a:prstGeom>
          <a:noFill/>
          <a:ln w="9525">
            <a:noFill/>
            <a:miter lim="800000"/>
            <a:headEnd/>
            <a:tailEnd/>
          </a:ln>
        </p:spPr>
        <p:txBody>
          <a:bodyPr wrap="square" lIns="95380" tIns="47691" rIns="95380" bIns="47691">
            <a:spAutoFit/>
          </a:bodyPr>
          <a:lstStyle/>
          <a:p>
            <a:r>
              <a:rPr lang="en-US" sz="5000" b="1" dirty="0">
                <a:latin typeface="Times New Roman" panose="02020603050405020304" pitchFamily="18" charset="0"/>
                <a:cs typeface="Times New Roman" panose="02020603050405020304" pitchFamily="18" charset="0"/>
              </a:rPr>
              <a:t>Alcohol-Related Ecological Covariates of Identity Distress among College Students</a:t>
            </a:r>
          </a:p>
          <a:p>
            <a:r>
              <a:rPr lang="en-US" sz="5000" b="1" dirty="0">
                <a:latin typeface="Times New Roman" panose="02020603050405020304" pitchFamily="18" charset="0"/>
                <a:cs typeface="Times New Roman" panose="02020603050405020304" pitchFamily="18" charset="0"/>
              </a:rPr>
              <a:t>Nicolin Goodin and Nikole Rudis</a:t>
            </a:r>
          </a:p>
          <a:p>
            <a:r>
              <a:rPr lang="en-US" sz="5000" b="1" dirty="0">
                <a:latin typeface="Times New Roman" panose="02020603050405020304" pitchFamily="18" charset="0"/>
                <a:cs typeface="Times New Roman" panose="02020603050405020304" pitchFamily="18" charset="0"/>
              </a:rPr>
              <a:t>Mentor: Dr. Jessica Samuolis, Department of Psychology, Sacred Heart University</a:t>
            </a:r>
          </a:p>
        </p:txBody>
      </p:sp>
      <p:sp>
        <p:nvSpPr>
          <p:cNvPr id="15383" name="Text Box 649"/>
          <p:cNvSpPr txBox="1">
            <a:spLocks noChangeArrowheads="1"/>
          </p:cNvSpPr>
          <p:nvPr/>
        </p:nvSpPr>
        <p:spPr bwMode="auto">
          <a:xfrm>
            <a:off x="29039195" y="4881694"/>
            <a:ext cx="12266460" cy="646331"/>
          </a:xfrm>
          <a:prstGeom prst="rect">
            <a:avLst/>
          </a:prstGeom>
          <a:noFill/>
          <a:ln w="9525">
            <a:noFill/>
            <a:miter lim="800000"/>
            <a:headEnd/>
            <a:tailEnd/>
          </a:ln>
        </p:spPr>
        <p:txBody>
          <a:bodyPr wrap="square">
            <a:spAutoFit/>
          </a:bodyPr>
          <a:lstStyle/>
          <a:p>
            <a:pPr algn="l">
              <a:spcBef>
                <a:spcPct val="50000"/>
              </a:spcBef>
            </a:pPr>
            <a:endParaRPr lang="en-US" sz="3600" dirty="0"/>
          </a:p>
        </p:txBody>
      </p:sp>
      <p:sp>
        <p:nvSpPr>
          <p:cNvPr id="2" name="TextBox 1"/>
          <p:cNvSpPr txBox="1"/>
          <p:nvPr/>
        </p:nvSpPr>
        <p:spPr>
          <a:xfrm>
            <a:off x="2655408" y="28054963"/>
            <a:ext cx="184666" cy="584776"/>
          </a:xfrm>
          <a:prstGeom prst="rect">
            <a:avLst/>
          </a:prstGeom>
          <a:noFill/>
        </p:spPr>
        <p:txBody>
          <a:bodyPr wrap="none" rtlCol="0">
            <a:spAutoFit/>
          </a:bodyPr>
          <a:lstStyle/>
          <a:p>
            <a:endParaRPr lang="en-US" dirty="0"/>
          </a:p>
        </p:txBody>
      </p:sp>
      <p:sp>
        <p:nvSpPr>
          <p:cNvPr id="37" name="TextBox 36"/>
          <p:cNvSpPr txBox="1"/>
          <p:nvPr/>
        </p:nvSpPr>
        <p:spPr>
          <a:xfrm>
            <a:off x="15259130" y="4321341"/>
            <a:ext cx="12816713" cy="8894743"/>
          </a:xfrm>
          <a:prstGeom prst="rect">
            <a:avLst/>
          </a:prstGeom>
          <a:noFill/>
        </p:spPr>
        <p:txBody>
          <a:bodyPr wrap="square" rtlCol="0">
            <a:spAutoFit/>
          </a:bodyPr>
          <a:lstStyle/>
          <a:p>
            <a:pPr algn="just"/>
            <a:r>
              <a:rPr lang="en-US" sz="2800" b="1" dirty="0"/>
              <a:t>Measures</a:t>
            </a:r>
            <a:endParaRPr lang="en-US" sz="2800" dirty="0"/>
          </a:p>
          <a:p>
            <a:pPr algn="just"/>
            <a:r>
              <a:rPr lang="en-US" dirty="0"/>
              <a:t>The Core Alcohol and Drug Survey (Long Form) </a:t>
            </a:r>
            <a:r>
              <a:rPr lang="en-US" dirty="0" smtClean="0"/>
              <a:t>(CORE: Presley</a:t>
            </a:r>
            <a:r>
              <a:rPr lang="en-US" dirty="0"/>
              <a:t>, Meilman, &amp; Lyerla, 1994) assesses alcohol and drug use behaviors, perceptions, related experiences/consequences, and characteristics of a campus environment. Scales utilized in current study were selected based on their assessment of the ecological covariates of </a:t>
            </a:r>
            <a:r>
              <a:rPr lang="en-US" dirty="0" smtClean="0"/>
              <a:t>interest (see </a:t>
            </a:r>
            <a:r>
              <a:rPr lang="en-US" dirty="0"/>
              <a:t>T</a:t>
            </a:r>
            <a:r>
              <a:rPr lang="en-US" dirty="0" smtClean="0"/>
              <a:t>able </a:t>
            </a:r>
            <a:r>
              <a:rPr lang="en-US" dirty="0"/>
              <a:t>2). Alcohol use was assessed </a:t>
            </a:r>
            <a:r>
              <a:rPr lang="en-US" dirty="0" smtClean="0"/>
              <a:t>using the CORE item regarding </a:t>
            </a:r>
            <a:r>
              <a:rPr lang="en-US" dirty="0"/>
              <a:t>the frequency of alcohol use within the last </a:t>
            </a:r>
            <a:r>
              <a:rPr lang="en-US" dirty="0" smtClean="0"/>
              <a:t>year. The </a:t>
            </a:r>
            <a:r>
              <a:rPr lang="en-US" dirty="0"/>
              <a:t>Identity Distress Survey (</a:t>
            </a:r>
            <a:r>
              <a:rPr lang="en-US" dirty="0" smtClean="0"/>
              <a:t>IDS: </a:t>
            </a:r>
            <a:r>
              <a:rPr lang="en-US" dirty="0"/>
              <a:t>Berman, Montgomery, &amp; Kurtines, 2004) measures identity distress related to identity issues. The IDS includes 10 items </a:t>
            </a:r>
            <a:r>
              <a:rPr lang="en-US" dirty="0" smtClean="0"/>
              <a:t>that assess long </a:t>
            </a:r>
            <a:r>
              <a:rPr lang="en-US" dirty="0"/>
              <a:t>term goals, career choice, friendships, sexual orientation and behavior, religion, values or beliefs, and group loyalties by asking participants to rate their </a:t>
            </a:r>
            <a:r>
              <a:rPr lang="en-US" dirty="0" smtClean="0"/>
              <a:t>levels of distress </a:t>
            </a:r>
            <a:r>
              <a:rPr lang="en-US" dirty="0"/>
              <a:t>from ‘None at all’, ‘Mildly’, ‘Moderately’, Severely’ to ‘Very Severely’. This survey also assesses the degree and length of distress. An </a:t>
            </a:r>
            <a:r>
              <a:rPr lang="en-US" dirty="0" smtClean="0"/>
              <a:t>identity </a:t>
            </a:r>
            <a:r>
              <a:rPr lang="en-US" dirty="0"/>
              <a:t>d</a:t>
            </a:r>
            <a:r>
              <a:rPr lang="en-US" dirty="0" smtClean="0"/>
              <a:t>istress </a:t>
            </a:r>
            <a:r>
              <a:rPr lang="en-US" dirty="0"/>
              <a:t>score </a:t>
            </a:r>
            <a:r>
              <a:rPr lang="en-US" dirty="0" smtClean="0"/>
              <a:t>can be calculated for each domain as well as for all of the identity domains combined. Internal </a:t>
            </a:r>
            <a:r>
              <a:rPr lang="en-US" dirty="0"/>
              <a:t>consistency has been reported as 0.84 with test-retest reliability of 0.82, and the survey has demonstrated convergent validity with other measures of identity development (Berman et al., 2004). </a:t>
            </a:r>
            <a:r>
              <a:rPr lang="en-US" sz="1200" dirty="0"/>
              <a:t>  </a:t>
            </a:r>
          </a:p>
        </p:txBody>
      </p:sp>
      <p:sp>
        <p:nvSpPr>
          <p:cNvPr id="33" name="Text Box 454"/>
          <p:cNvSpPr txBox="1">
            <a:spLocks noChangeArrowheads="1"/>
          </p:cNvSpPr>
          <p:nvPr/>
        </p:nvSpPr>
        <p:spPr bwMode="auto">
          <a:xfrm>
            <a:off x="1807583" y="20678271"/>
            <a:ext cx="12881001" cy="935641"/>
          </a:xfrm>
          <a:prstGeom prst="rect">
            <a:avLst/>
          </a:prstGeom>
          <a:solidFill>
            <a:schemeClr val="bg1"/>
          </a:solidFill>
          <a:ln w="57150">
            <a:solidFill>
              <a:schemeClr val="tx1"/>
            </a:solidFill>
            <a:miter lim="800000"/>
            <a:headEnd/>
            <a:tailEnd/>
          </a:ln>
          <a:effectLst/>
        </p:spPr>
        <p:txBody>
          <a:bodyPr wrap="square" lIns="164592" tIns="82296" rIns="164592" bIns="82296">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OBJECTIVES</a:t>
            </a:r>
          </a:p>
        </p:txBody>
      </p:sp>
      <p:sp>
        <p:nvSpPr>
          <p:cNvPr id="5" name="TextBox 4"/>
          <p:cNvSpPr txBox="1"/>
          <p:nvPr/>
        </p:nvSpPr>
        <p:spPr>
          <a:xfrm>
            <a:off x="1667624" y="21844631"/>
            <a:ext cx="12996960" cy="10802957"/>
          </a:xfrm>
          <a:prstGeom prst="rect">
            <a:avLst/>
          </a:prstGeom>
          <a:noFill/>
        </p:spPr>
        <p:txBody>
          <a:bodyPr wrap="square" rtlCol="0">
            <a:spAutoFit/>
          </a:bodyPr>
          <a:lstStyle/>
          <a:p>
            <a:pPr algn="just"/>
            <a:endParaRPr lang="en-US" b="1" dirty="0"/>
          </a:p>
          <a:p>
            <a:pPr algn="just"/>
            <a:endParaRPr lang="en-US" b="1" dirty="0"/>
          </a:p>
          <a:p>
            <a:pPr algn="just"/>
            <a:endParaRPr lang="en-US" b="1" dirty="0"/>
          </a:p>
          <a:p>
            <a:pPr algn="just"/>
            <a:endParaRPr lang="en-US" b="1" dirty="0"/>
          </a:p>
          <a:p>
            <a:pPr algn="just"/>
            <a:endParaRPr lang="en-US" sz="2800" b="1" dirty="0"/>
          </a:p>
          <a:p>
            <a:pPr algn="just"/>
            <a:endParaRPr lang="en-US" sz="2800" b="1" dirty="0"/>
          </a:p>
          <a:p>
            <a:pPr algn="just"/>
            <a:r>
              <a:rPr lang="en-US" b="1" dirty="0"/>
              <a:t>Participants</a:t>
            </a:r>
          </a:p>
          <a:p>
            <a:pPr algn="just"/>
            <a:r>
              <a:rPr lang="en-US" dirty="0"/>
              <a:t>599 </a:t>
            </a:r>
            <a:r>
              <a:rPr lang="en-US" dirty="0" smtClean="0"/>
              <a:t>undergraduate students </a:t>
            </a:r>
            <a:r>
              <a:rPr lang="en-US" dirty="0"/>
              <a:t>enrolled in a private Catholic University located in Fairfield, Connecticut, United </a:t>
            </a:r>
            <a:r>
              <a:rPr lang="en-US" dirty="0" smtClean="0"/>
              <a:t>States </a:t>
            </a:r>
            <a:endParaRPr lang="en-US" dirty="0"/>
          </a:p>
          <a:p>
            <a:pPr algn="just"/>
            <a:r>
              <a:rPr lang="en-US" dirty="0"/>
              <a:t>The sample included: </a:t>
            </a:r>
          </a:p>
          <a:p>
            <a:pPr algn="just"/>
            <a:r>
              <a:rPr lang="en-US" dirty="0"/>
              <a:t>74% female, 79.5% white</a:t>
            </a:r>
          </a:p>
          <a:p>
            <a:pPr algn="just"/>
            <a:r>
              <a:rPr lang="en-US" dirty="0"/>
              <a:t>100% enrolled full time</a:t>
            </a:r>
          </a:p>
          <a:p>
            <a:pPr algn="just"/>
            <a:r>
              <a:rPr lang="en-US" dirty="0"/>
              <a:t>59% university housing, 41% non university housing</a:t>
            </a:r>
          </a:p>
          <a:p>
            <a:pPr algn="just"/>
            <a:r>
              <a:rPr lang="en-US" dirty="0"/>
              <a:t>27% freshman, 22.9% sophomore, 23% junior, 26.4% senior</a:t>
            </a:r>
          </a:p>
          <a:p>
            <a:pPr algn="just"/>
            <a:r>
              <a:rPr lang="en-US" b="1" dirty="0"/>
              <a:t>Procedures</a:t>
            </a:r>
            <a:endParaRPr lang="en-US" dirty="0"/>
          </a:p>
          <a:p>
            <a:pPr algn="just"/>
            <a:r>
              <a:rPr lang="en-US" dirty="0"/>
              <a:t>An online survey was emailed to undergraduate students in February of 2018. Incentives included a raffle for 125 $15 gift cards to the university bookstore, a $400 gift card to Southwest Airlines, and an iPhone X. Students were directed to a different link that was separate from the survey to register for the raffle. The study was approved by the university’s Institutional Review Board. Survey administration was part of a Connecticut Healthy Campus Initiative grant.</a:t>
            </a:r>
          </a:p>
        </p:txBody>
      </p:sp>
      <p:sp>
        <p:nvSpPr>
          <p:cNvPr id="6" name="TextBox 5"/>
          <p:cNvSpPr txBox="1"/>
          <p:nvPr/>
        </p:nvSpPr>
        <p:spPr>
          <a:xfrm>
            <a:off x="15207401" y="14226677"/>
            <a:ext cx="12884745" cy="17697152"/>
          </a:xfrm>
          <a:prstGeom prst="rect">
            <a:avLst/>
          </a:prstGeom>
          <a:noFill/>
        </p:spPr>
        <p:txBody>
          <a:bodyPr wrap="square" rtlCol="0">
            <a:spAutoFit/>
          </a:bodyPr>
          <a:lstStyle/>
          <a:p>
            <a:pPr algn="just"/>
            <a:r>
              <a:rPr lang="en-US" dirty="0" smtClean="0"/>
              <a:t>Rates of alcohol use were </a:t>
            </a:r>
            <a:r>
              <a:rPr lang="en-US" dirty="0"/>
              <a:t>examined. </a:t>
            </a:r>
            <a:r>
              <a:rPr lang="en-US" dirty="0" smtClean="0"/>
              <a:t>Approximately </a:t>
            </a:r>
            <a:r>
              <a:rPr lang="en-US" dirty="0"/>
              <a:t>25.7% of the </a:t>
            </a:r>
            <a:r>
              <a:rPr lang="en-US" dirty="0" smtClean="0"/>
              <a:t>sample never </a:t>
            </a:r>
            <a:r>
              <a:rPr lang="en-US" dirty="0"/>
              <a:t>drank </a:t>
            </a:r>
            <a:r>
              <a:rPr lang="en-US" dirty="0" smtClean="0"/>
              <a:t>or six or fewer </a:t>
            </a:r>
            <a:r>
              <a:rPr lang="en-US" dirty="0"/>
              <a:t>times a year, 28.5</a:t>
            </a:r>
            <a:r>
              <a:rPr lang="en-US"/>
              <a:t>% </a:t>
            </a:r>
            <a:r>
              <a:rPr lang="en-US" smtClean="0"/>
              <a:t>drank </a:t>
            </a:r>
            <a:r>
              <a:rPr lang="en-US" dirty="0" smtClean="0"/>
              <a:t>one to two times a month, </a:t>
            </a:r>
            <a:r>
              <a:rPr lang="en-US" dirty="0"/>
              <a:t>29.5% once a week, </a:t>
            </a:r>
            <a:r>
              <a:rPr lang="en-US" dirty="0" smtClean="0"/>
              <a:t>14.7% </a:t>
            </a:r>
            <a:r>
              <a:rPr lang="en-US" dirty="0"/>
              <a:t>three times a </a:t>
            </a:r>
            <a:r>
              <a:rPr lang="en-US" dirty="0" smtClean="0"/>
              <a:t>week, </a:t>
            </a:r>
            <a:r>
              <a:rPr lang="en-US" dirty="0"/>
              <a:t>and 1.5% </a:t>
            </a:r>
            <a:r>
              <a:rPr lang="en-US" dirty="0" smtClean="0"/>
              <a:t>five </a:t>
            </a:r>
            <a:r>
              <a:rPr lang="en-US" dirty="0"/>
              <a:t>times a </a:t>
            </a:r>
            <a:r>
              <a:rPr lang="en-US" dirty="0" smtClean="0"/>
              <a:t>week within the last year. Rates of identity distress in the sample were also examined. A total score for identity distress was calculated by adding up all of the distress scores on each of the seven identity domains. </a:t>
            </a:r>
            <a:r>
              <a:rPr lang="en-US" dirty="0"/>
              <a:t>I</a:t>
            </a:r>
            <a:r>
              <a:rPr lang="en-US" dirty="0" smtClean="0"/>
              <a:t>dentity distress ranged from 7 to 35 with a mean of 12.67 (SD=5.018). Pearson’s correlations were </a:t>
            </a:r>
            <a:r>
              <a:rPr lang="en-US" dirty="0"/>
              <a:t>run to determine the association between identity distress and alcohol </a:t>
            </a:r>
            <a:r>
              <a:rPr lang="en-US" dirty="0" smtClean="0"/>
              <a:t>use, as well as between each of the seven identity domains and alcohol use. </a:t>
            </a:r>
            <a:r>
              <a:rPr lang="en-US" dirty="0"/>
              <a:t>There was a strong positive correlation between </a:t>
            </a:r>
            <a:r>
              <a:rPr lang="en-US" dirty="0" smtClean="0"/>
              <a:t>total identity distress </a:t>
            </a:r>
            <a:r>
              <a:rPr lang="en-US" dirty="0"/>
              <a:t>and alcohol use which was statistically significant (r=.</a:t>
            </a:r>
            <a:r>
              <a:rPr lang="en-US" dirty="0" smtClean="0"/>
              <a:t>083, </a:t>
            </a:r>
            <a:r>
              <a:rPr lang="en-US" dirty="0"/>
              <a:t>p=.</a:t>
            </a:r>
            <a:r>
              <a:rPr lang="en-US" dirty="0" smtClean="0"/>
              <a:t>042</a:t>
            </a:r>
            <a:r>
              <a:rPr lang="en-US" dirty="0"/>
              <a:t>)</a:t>
            </a:r>
            <a:r>
              <a:rPr lang="en-US" dirty="0" smtClean="0"/>
              <a:t>. The identity domains of </a:t>
            </a:r>
            <a:r>
              <a:rPr lang="en-US" dirty="0"/>
              <a:t>l</a:t>
            </a:r>
            <a:r>
              <a:rPr lang="en-US" dirty="0" smtClean="0"/>
              <a:t>ong </a:t>
            </a:r>
            <a:r>
              <a:rPr lang="en-US" dirty="0"/>
              <a:t>term goals (r=.</a:t>
            </a:r>
            <a:r>
              <a:rPr lang="en-US" dirty="0" smtClean="0"/>
              <a:t>106, </a:t>
            </a:r>
            <a:r>
              <a:rPr lang="en-US" dirty="0"/>
              <a:t>p=.</a:t>
            </a:r>
            <a:r>
              <a:rPr lang="en-US" dirty="0" smtClean="0"/>
              <a:t>009) </a:t>
            </a:r>
            <a:r>
              <a:rPr lang="en-US" dirty="0"/>
              <a:t>and values and beliefs (r=.</a:t>
            </a:r>
            <a:r>
              <a:rPr lang="en-US" dirty="0" smtClean="0"/>
              <a:t>088, </a:t>
            </a:r>
            <a:r>
              <a:rPr lang="en-US" dirty="0"/>
              <a:t>p=.</a:t>
            </a:r>
            <a:r>
              <a:rPr lang="en-US" dirty="0" smtClean="0"/>
              <a:t>031) </a:t>
            </a:r>
            <a:r>
              <a:rPr lang="en-US" dirty="0"/>
              <a:t>were </a:t>
            </a:r>
            <a:r>
              <a:rPr lang="en-US" dirty="0" smtClean="0"/>
              <a:t>also significantly correlated with alcohol use. Career choice was correlated at the trend level (r=.078, p=.056). Potential </a:t>
            </a:r>
            <a:r>
              <a:rPr lang="en-US" dirty="0"/>
              <a:t>e</a:t>
            </a:r>
            <a:r>
              <a:rPr lang="en-US" dirty="0" smtClean="0"/>
              <a:t>cological covariates were selected based on the ecological framework utilized, which is described in Table 1 </a:t>
            </a:r>
            <a:r>
              <a:rPr lang="en-US" dirty="0"/>
              <a:t>(McLeroy et al., 1988</a:t>
            </a:r>
            <a:r>
              <a:rPr lang="en-US" dirty="0" smtClean="0"/>
              <a:t>). Covariates were selected to represent each of the levels of the model. Pearson’s correlations and Point biserial correlations were run to examine the relationships between the alcohol-related ecological covariates and identity distress (see Table 2). </a:t>
            </a:r>
            <a:endParaRPr lang="en-US" dirty="0"/>
          </a:p>
          <a:p>
            <a:pPr algn="just"/>
            <a:endParaRPr lang="en-US" b="1" dirty="0"/>
          </a:p>
          <a:p>
            <a:pPr algn="just"/>
            <a:r>
              <a:rPr lang="en-US" sz="2800" b="1" dirty="0"/>
              <a:t>Table 1</a:t>
            </a:r>
            <a:r>
              <a:rPr lang="en-US" sz="2800" dirty="0"/>
              <a:t>. </a:t>
            </a:r>
            <a:r>
              <a:rPr lang="en-US" sz="2800" b="1" dirty="0"/>
              <a:t>McLeroy et al. (1988) Ecological Model </a:t>
            </a:r>
            <a:r>
              <a:rPr lang="en-US" sz="2800" b="1" dirty="0" smtClean="0"/>
              <a:t>Levels and Definitions</a:t>
            </a:r>
            <a:endParaRPr lang="en-US" sz="2800" dirty="0"/>
          </a:p>
          <a:p>
            <a:pPr algn="just"/>
            <a:r>
              <a:rPr lang="en-US" sz="2800" dirty="0" smtClean="0"/>
              <a:t>_______________________________________________________________________</a:t>
            </a:r>
            <a:endParaRPr lang="en-US" sz="2800" dirty="0"/>
          </a:p>
          <a:p>
            <a:pPr algn="l"/>
            <a:endParaRPr lang="en-US" sz="2800" dirty="0" smtClean="0"/>
          </a:p>
          <a:p>
            <a:pPr algn="l"/>
            <a:r>
              <a:rPr lang="en-US" sz="2800" b="1" dirty="0" smtClean="0"/>
              <a:t>Level </a:t>
            </a:r>
            <a:r>
              <a:rPr lang="en-US" sz="2800" b="1" dirty="0"/>
              <a:t>of Ecological Model		Definition 	</a:t>
            </a:r>
            <a:r>
              <a:rPr lang="en-US" sz="2800" dirty="0"/>
              <a:t>  </a:t>
            </a:r>
            <a:r>
              <a:rPr lang="en-US" sz="2800" dirty="0" smtClean="0"/>
              <a:t>_______________________________________________________________________</a:t>
            </a:r>
            <a:endParaRPr lang="en-US" sz="2800" dirty="0"/>
          </a:p>
          <a:p>
            <a:pPr algn="l"/>
            <a:r>
              <a:rPr lang="en-US" sz="2800" b="1" dirty="0"/>
              <a:t>Intrapersonal </a:t>
            </a:r>
            <a:r>
              <a:rPr lang="en-US" sz="2800" dirty="0"/>
              <a:t>			</a:t>
            </a:r>
            <a:r>
              <a:rPr lang="en-US" sz="2800" dirty="0" smtClean="0"/>
              <a:t>	Characteristics </a:t>
            </a:r>
            <a:r>
              <a:rPr lang="en-US" sz="2800" dirty="0"/>
              <a:t>of the </a:t>
            </a:r>
            <a:r>
              <a:rPr lang="en-US" sz="2800" dirty="0" smtClean="0"/>
              <a:t>individual such </a:t>
            </a:r>
            <a:r>
              <a:rPr lang="en-US" sz="2800" dirty="0"/>
              <a:t>as </a:t>
            </a:r>
            <a:r>
              <a:rPr lang="en-US" sz="2800" dirty="0" smtClean="0"/>
              <a:t>							knowledge, attitudes</a:t>
            </a:r>
            <a:r>
              <a:rPr lang="en-US" sz="2800" dirty="0"/>
              <a:t>, behavior, </a:t>
            </a:r>
            <a:r>
              <a:rPr lang="en-US" sz="2800" dirty="0" smtClean="0"/>
              <a:t>self-                                            						concept</a:t>
            </a:r>
            <a:r>
              <a:rPr lang="en-US" sz="2800" dirty="0"/>
              <a:t>, skills, etc</a:t>
            </a:r>
            <a:r>
              <a:rPr lang="en-US" sz="2800" dirty="0" smtClean="0"/>
              <a:t>.</a:t>
            </a:r>
          </a:p>
          <a:p>
            <a:pPr algn="l"/>
            <a:r>
              <a:rPr lang="en-US" sz="2800" b="1" dirty="0" smtClean="0"/>
              <a:t>Interpersonal </a:t>
            </a:r>
            <a:r>
              <a:rPr lang="en-US" sz="2800" dirty="0"/>
              <a:t>				Formal and informal social </a:t>
            </a:r>
            <a:r>
              <a:rPr lang="en-US" sz="2800" dirty="0" smtClean="0"/>
              <a:t>networks </a:t>
            </a:r>
            <a:r>
              <a:rPr lang="en-US" sz="2800" dirty="0"/>
              <a:t>and social </a:t>
            </a:r>
            <a:r>
              <a:rPr lang="en-US" sz="2800" dirty="0" smtClean="0"/>
              <a:t>						support systems</a:t>
            </a:r>
            <a:r>
              <a:rPr lang="en-US" sz="2800" dirty="0"/>
              <a:t>, including family, work, </a:t>
            </a:r>
            <a:r>
              <a:rPr lang="en-US" sz="2800" dirty="0" smtClean="0"/>
              <a:t>and 						friends/peers  </a:t>
            </a:r>
          </a:p>
          <a:p>
            <a:pPr algn="l"/>
            <a:r>
              <a:rPr lang="en-US" sz="2800" b="1" dirty="0" smtClean="0"/>
              <a:t>Organizational </a:t>
            </a:r>
            <a:r>
              <a:rPr lang="en-US" sz="2800" dirty="0"/>
              <a:t>				Social institutions with </a:t>
            </a:r>
            <a:r>
              <a:rPr lang="en-US" sz="2800" dirty="0" smtClean="0"/>
              <a:t>organizational 								characteristics </a:t>
            </a:r>
            <a:r>
              <a:rPr lang="en-US" sz="2800" dirty="0"/>
              <a:t>and 	</a:t>
            </a:r>
            <a:r>
              <a:rPr lang="en-US" sz="2800" dirty="0" smtClean="0"/>
              <a:t>formal </a:t>
            </a:r>
            <a:r>
              <a:rPr lang="en-US" sz="2800" dirty="0"/>
              <a:t>and informal rules and 						</a:t>
            </a:r>
            <a:r>
              <a:rPr lang="en-US" sz="2800" dirty="0" smtClean="0"/>
              <a:t>regulations </a:t>
            </a:r>
            <a:r>
              <a:rPr lang="en-US" sz="2800" dirty="0"/>
              <a:t>for operation 	</a:t>
            </a:r>
            <a:endParaRPr lang="en-US" sz="2800" dirty="0" smtClean="0"/>
          </a:p>
          <a:p>
            <a:pPr algn="l"/>
            <a:r>
              <a:rPr lang="en-US" sz="2800" b="1" dirty="0" smtClean="0"/>
              <a:t>Community</a:t>
            </a:r>
            <a:r>
              <a:rPr lang="en-US" sz="2800" dirty="0" smtClean="0"/>
              <a:t>  </a:t>
            </a:r>
            <a:r>
              <a:rPr lang="en-US" sz="2800" dirty="0"/>
              <a:t>				Relationships among </a:t>
            </a:r>
            <a:r>
              <a:rPr lang="en-US" sz="2800" dirty="0" smtClean="0"/>
              <a:t>organizations</a:t>
            </a:r>
            <a:r>
              <a:rPr lang="en-US" sz="2800" dirty="0"/>
              <a:t>, institutions, </a:t>
            </a:r>
            <a:r>
              <a:rPr lang="en-US" sz="2800" dirty="0" smtClean="0"/>
              <a:t>						and informal </a:t>
            </a:r>
            <a:r>
              <a:rPr lang="en-US" sz="2800" dirty="0"/>
              <a:t>networks within defined 	</a:t>
            </a:r>
            <a:r>
              <a:rPr lang="en-US" sz="2800" dirty="0" smtClean="0"/>
              <a:t>boundaries </a:t>
            </a:r>
          </a:p>
          <a:p>
            <a:pPr algn="l"/>
            <a:r>
              <a:rPr lang="en-US" sz="2800" b="1" dirty="0" smtClean="0"/>
              <a:t>Policy</a:t>
            </a:r>
            <a:r>
              <a:rPr lang="en-US" sz="2800" b="1" dirty="0"/>
              <a:t>	</a:t>
            </a:r>
            <a:r>
              <a:rPr lang="en-US" sz="2800" dirty="0"/>
              <a:t>				</a:t>
            </a:r>
            <a:r>
              <a:rPr lang="en-US" sz="2800" dirty="0" smtClean="0"/>
              <a:t>Local</a:t>
            </a:r>
            <a:r>
              <a:rPr lang="en-US" sz="2800" dirty="0"/>
              <a:t>, state, and national laws and policies</a:t>
            </a:r>
          </a:p>
          <a:p>
            <a:pPr algn="l"/>
            <a:r>
              <a:rPr lang="en-US" sz="2800" dirty="0" smtClean="0"/>
              <a:t>_______________________________________________________________________</a:t>
            </a:r>
            <a:endParaRPr lang="en-US" sz="2800" dirty="0"/>
          </a:p>
        </p:txBody>
      </p:sp>
      <p:sp>
        <p:nvSpPr>
          <p:cNvPr id="4" name="TextBox 3"/>
          <p:cNvSpPr txBox="1"/>
          <p:nvPr/>
        </p:nvSpPr>
        <p:spPr>
          <a:xfrm>
            <a:off x="1667624" y="4320027"/>
            <a:ext cx="12996960" cy="16342935"/>
          </a:xfrm>
          <a:prstGeom prst="rect">
            <a:avLst/>
          </a:prstGeom>
          <a:noFill/>
        </p:spPr>
        <p:txBody>
          <a:bodyPr wrap="square" rtlCol="0">
            <a:spAutoFit/>
          </a:bodyPr>
          <a:lstStyle/>
          <a:p>
            <a:pPr algn="just"/>
            <a:r>
              <a:rPr lang="en-US" dirty="0"/>
              <a:t>Emerging adulthood is defined as the developmental period from adolescence to early adulthood (18-25) (Arnett, 2000). During this age, a large number of young adults attend college. This time period is characterized by risky behavior, such as alcohol use (Schulenberg, 2017), as well as an extended process of identity exploration (Arnett, 2000). Alcohol use among college students can become problematic. According to </a:t>
            </a:r>
            <a:r>
              <a:rPr lang="en-US" dirty="0" smtClean="0"/>
              <a:t>NIAAA (2018), a large percentage of college students consumed </a:t>
            </a:r>
            <a:r>
              <a:rPr lang="en-US" dirty="0"/>
              <a:t>alcohol </a:t>
            </a:r>
            <a:r>
              <a:rPr lang="en-US" dirty="0" smtClean="0"/>
              <a:t>(58%) and engaged heavy </a:t>
            </a:r>
            <a:r>
              <a:rPr lang="en-US" dirty="0"/>
              <a:t>alcohol use </a:t>
            </a:r>
            <a:r>
              <a:rPr lang="en-US" dirty="0" smtClean="0"/>
              <a:t>(12.5%) in </a:t>
            </a:r>
            <a:r>
              <a:rPr lang="en-US" dirty="0"/>
              <a:t>the past </a:t>
            </a:r>
            <a:r>
              <a:rPr lang="en-US" dirty="0" smtClean="0"/>
              <a:t>month as based on the </a:t>
            </a:r>
            <a:r>
              <a:rPr lang="en-US" dirty="0"/>
              <a:t>2015 National Survey on Drug Use and Health. The identity development process can become distressful for some </a:t>
            </a:r>
            <a:r>
              <a:rPr lang="en-US" dirty="0" smtClean="0"/>
              <a:t>youth (Berman, Montgomery, &amp; Kurtines, 2004). </a:t>
            </a:r>
            <a:r>
              <a:rPr lang="en-US" dirty="0"/>
              <a:t>One study on college students </a:t>
            </a:r>
            <a:r>
              <a:rPr lang="en-US" dirty="0" smtClean="0"/>
              <a:t>reported a rate of 9.7</a:t>
            </a:r>
            <a:r>
              <a:rPr lang="en-US" dirty="0"/>
              <a:t>% for identity disorder and 18.8% for identity problems (</a:t>
            </a:r>
            <a:r>
              <a:rPr lang="en-US" dirty="0" smtClean="0"/>
              <a:t>Gfellner &amp; Cordoba, </a:t>
            </a:r>
            <a:r>
              <a:rPr lang="en-US" dirty="0"/>
              <a:t>2011). Despite the nature of this developmental period as being characterized by both identity exploration and risky alcohol use, very little research exists that examines the association between alcohol use and identity distress. One promising approach to understanding this association is to utilize an ecological framework. An ecological framework considers multiple influences on behavior, including factors at the intrapersonal, interpersonal, institutional, community and public policy levels (McLeroy, Bibeau, Steckler, &amp; Glanz, 1988). Examining ecological co-variates can offer insight into the multiple influences on behavior and serve as a meaningful way to inform health promotion (McLeroy et al., 1988). Specifically for college students, an examination of alcohol-related covariates can provide insight on the association between alcohol use and identity distress. A range of potential alcohol-related ecological covariates exist that warrant consideration. These include individual characteristics such as perceptions and experiences, interpersonal factors such as peer influences, and a range of organizational, community, and policy factors such as aspects of the campus environment and the presence of alcohol-related policies and programs. An examination of the association of these factors with identity distress will provide a greater understanding of the confluence between alcohol use and identity distress and potentially inform prevention efforts</a:t>
            </a:r>
            <a:r>
              <a:rPr lang="en-US" dirty="0" smtClean="0"/>
              <a:t>. Additionally, identifying the extent to which alcohol use is associated with identity distress will add to the literature on this topic. </a:t>
            </a:r>
            <a:endParaRPr lang="en-US" dirty="0"/>
          </a:p>
        </p:txBody>
      </p:sp>
      <p:sp>
        <p:nvSpPr>
          <p:cNvPr id="17" name="TextBox 16"/>
          <p:cNvSpPr txBox="1"/>
          <p:nvPr/>
        </p:nvSpPr>
        <p:spPr>
          <a:xfrm>
            <a:off x="1735750" y="16546311"/>
            <a:ext cx="12701833" cy="7140416"/>
          </a:xfrm>
          <a:prstGeom prst="rect">
            <a:avLst/>
          </a:prstGeom>
          <a:noFill/>
        </p:spPr>
        <p:txBody>
          <a:bodyPr wrap="square" rtlCol="0">
            <a:spAutoFit/>
          </a:bodyPr>
          <a:lstStyle/>
          <a:p>
            <a:pPr algn="just"/>
            <a:endParaRPr lang="en-US" sz="3800" dirty="0"/>
          </a:p>
          <a:p>
            <a:pPr algn="just"/>
            <a:endParaRPr lang="en-US" sz="3800" dirty="0"/>
          </a:p>
          <a:p>
            <a:pPr algn="l"/>
            <a:endParaRPr lang="en-US" sz="3800" dirty="0"/>
          </a:p>
          <a:p>
            <a:pPr algn="just"/>
            <a:endParaRPr lang="en-US" dirty="0"/>
          </a:p>
          <a:p>
            <a:pPr algn="just"/>
            <a:endParaRPr lang="en-US" dirty="0"/>
          </a:p>
          <a:p>
            <a:pPr algn="just"/>
            <a:endParaRPr lang="en-US" dirty="0"/>
          </a:p>
          <a:p>
            <a:pPr algn="just"/>
            <a:endParaRPr lang="en-US" dirty="0"/>
          </a:p>
          <a:p>
            <a:pPr algn="just"/>
            <a:endParaRPr lang="en-US" dirty="0"/>
          </a:p>
          <a:p>
            <a:pPr algn="just"/>
            <a:endParaRPr lang="en-US" sz="2800" dirty="0"/>
          </a:p>
          <a:p>
            <a:pPr algn="just"/>
            <a:endParaRPr lang="en-US" sz="2800" dirty="0"/>
          </a:p>
          <a:p>
            <a:pPr algn="just"/>
            <a:r>
              <a:rPr lang="en-US" sz="2800" dirty="0"/>
              <a:t>1</a:t>
            </a:r>
            <a:r>
              <a:rPr lang="en-US" dirty="0"/>
              <a:t>) Identify the extent to which identity distress is associated with alcohol use among college students. </a:t>
            </a:r>
          </a:p>
          <a:p>
            <a:pPr algn="just"/>
            <a:r>
              <a:rPr lang="en-US" dirty="0"/>
              <a:t>2) Examine the extent to which alcohol-related ecological factors co-vary with identity distress.</a:t>
            </a:r>
          </a:p>
        </p:txBody>
      </p:sp>
      <p:sp>
        <p:nvSpPr>
          <p:cNvPr id="8" name="TextBox 7"/>
          <p:cNvSpPr txBox="1"/>
          <p:nvPr/>
        </p:nvSpPr>
        <p:spPr>
          <a:xfrm>
            <a:off x="28618660" y="4585966"/>
            <a:ext cx="13335697" cy="12588061"/>
          </a:xfrm>
          <a:prstGeom prst="rect">
            <a:avLst/>
          </a:prstGeom>
          <a:noFill/>
        </p:spPr>
        <p:txBody>
          <a:bodyPr wrap="square" rtlCol="0">
            <a:spAutoFit/>
          </a:bodyPr>
          <a:lstStyle/>
          <a:p>
            <a:pPr algn="l"/>
            <a:r>
              <a:rPr lang="en-US" sz="2800" b="1" dirty="0"/>
              <a:t>Table 2. Correlations of Alcohol-Related Ecological Covariates and Identity Distress   </a:t>
            </a:r>
            <a:r>
              <a:rPr lang="en-US" sz="2800" dirty="0"/>
              <a:t>________________________________________________________________________</a:t>
            </a:r>
          </a:p>
          <a:p>
            <a:pPr algn="l"/>
            <a:r>
              <a:rPr lang="en-US" sz="2800" dirty="0"/>
              <a:t>										     </a:t>
            </a:r>
            <a:r>
              <a:rPr lang="en-US" sz="2800" b="1" dirty="0"/>
              <a:t>Correlation  </a:t>
            </a:r>
            <a:r>
              <a:rPr lang="en-US" sz="2800" dirty="0"/>
              <a:t> </a:t>
            </a:r>
          </a:p>
          <a:p>
            <a:pPr algn="l"/>
            <a:r>
              <a:rPr lang="en-US" sz="2800" b="1" dirty="0"/>
              <a:t>Intrapersonal  </a:t>
            </a:r>
          </a:p>
          <a:p>
            <a:pPr algn="l"/>
            <a:r>
              <a:rPr lang="en-US" sz="2800" dirty="0"/>
              <a:t>Level/frequency of alcohol use 	</a:t>
            </a:r>
            <a:r>
              <a:rPr lang="en-US" sz="2800" dirty="0" smtClean="0"/>
              <a:t>						.</a:t>
            </a:r>
            <a:r>
              <a:rPr lang="en-US" sz="2800" dirty="0"/>
              <a:t>083*</a:t>
            </a:r>
          </a:p>
          <a:p>
            <a:pPr algn="l"/>
            <a:r>
              <a:rPr lang="en-US" sz="2800" dirty="0"/>
              <a:t>Preference for alcohol to be available					</a:t>
            </a:r>
            <a:r>
              <a:rPr lang="en-US" sz="2800" dirty="0" smtClean="0"/>
              <a:t>         -.100*</a:t>
            </a:r>
            <a:endParaRPr lang="en-US" sz="2800" dirty="0"/>
          </a:p>
          <a:p>
            <a:pPr algn="l"/>
            <a:r>
              <a:rPr lang="en-US" sz="2800" dirty="0"/>
              <a:t>Perceived risk of regular/elevated alcohol use  			</a:t>
            </a:r>
            <a:r>
              <a:rPr lang="en-US" sz="2800" dirty="0" smtClean="0"/>
              <a:t>         -.</a:t>
            </a:r>
            <a:r>
              <a:rPr lang="en-US" sz="2800" dirty="0"/>
              <a:t>039</a:t>
            </a:r>
          </a:p>
          <a:p>
            <a:pPr algn="l"/>
            <a:r>
              <a:rPr lang="en-US" sz="2800" dirty="0"/>
              <a:t>Experience of substance use-related consequences 			</a:t>
            </a:r>
            <a:r>
              <a:rPr lang="en-US" sz="2800" dirty="0" smtClean="0"/>
              <a:t>          .</a:t>
            </a:r>
            <a:r>
              <a:rPr lang="en-US" sz="2800" dirty="0"/>
              <a:t>217**</a:t>
            </a:r>
          </a:p>
          <a:p>
            <a:pPr algn="l"/>
            <a:r>
              <a:rPr lang="en-US" sz="2800" dirty="0"/>
              <a:t>Abide by university policy on alcohol and other drug use			</a:t>
            </a:r>
            <a:r>
              <a:rPr lang="en-US" sz="2800" dirty="0" smtClean="0"/>
              <a:t>.</a:t>
            </a:r>
            <a:r>
              <a:rPr lang="en-US" sz="2800" dirty="0"/>
              <a:t>128** </a:t>
            </a:r>
          </a:p>
          <a:p>
            <a:pPr algn="l"/>
            <a:r>
              <a:rPr lang="en-US" sz="2800" dirty="0"/>
              <a:t>Perceived positive effects of alcohol 						</a:t>
            </a:r>
            <a:r>
              <a:rPr lang="en-US" sz="2800" dirty="0" smtClean="0"/>
              <a:t>.</a:t>
            </a:r>
            <a:r>
              <a:rPr lang="en-US" sz="2800" dirty="0"/>
              <a:t>134**</a:t>
            </a:r>
          </a:p>
          <a:p>
            <a:pPr algn="l"/>
            <a:r>
              <a:rPr lang="en-US" sz="2800" b="1" dirty="0"/>
              <a:t>Interpersonal  </a:t>
            </a:r>
          </a:p>
          <a:p>
            <a:pPr algn="l"/>
            <a:r>
              <a:rPr lang="en-US" sz="2800" dirty="0"/>
              <a:t>Close friends’ feeling about your alcohol use 			</a:t>
            </a:r>
            <a:r>
              <a:rPr lang="en-US" sz="2800" dirty="0" smtClean="0"/>
              <a:t>         -.</a:t>
            </a:r>
            <a:r>
              <a:rPr lang="en-US" sz="2800" dirty="0"/>
              <a:t>053</a:t>
            </a:r>
          </a:p>
          <a:p>
            <a:pPr algn="l"/>
            <a:r>
              <a:rPr lang="en-US" sz="2800" dirty="0"/>
              <a:t>Perceived frequency of alcohol use of average student 			</a:t>
            </a:r>
            <a:r>
              <a:rPr lang="en-US" sz="2800" dirty="0" smtClean="0"/>
              <a:t>.</a:t>
            </a:r>
            <a:r>
              <a:rPr lang="en-US" sz="2800" dirty="0"/>
              <a:t>045</a:t>
            </a:r>
          </a:p>
          <a:p>
            <a:pPr algn="l"/>
            <a:r>
              <a:rPr lang="en-US" sz="2800" dirty="0"/>
              <a:t>Drinking is a central part of social life </a:t>
            </a:r>
            <a:r>
              <a:rPr lang="en-US" sz="2800" dirty="0" smtClean="0"/>
              <a:t>			                    .138**</a:t>
            </a:r>
            <a:r>
              <a:rPr lang="en-US" sz="2800" dirty="0"/>
              <a:t>	</a:t>
            </a:r>
          </a:p>
          <a:p>
            <a:pPr algn="l"/>
            <a:r>
              <a:rPr lang="en-US" sz="2800" dirty="0" smtClean="0"/>
              <a:t>Students </a:t>
            </a:r>
            <a:r>
              <a:rPr lang="en-US" sz="2800" dirty="0"/>
              <a:t>care about problems associated with alcohol and other </a:t>
            </a:r>
          </a:p>
          <a:p>
            <a:pPr algn="l"/>
            <a:r>
              <a:rPr lang="en-US" sz="2800" dirty="0"/>
              <a:t>drug use 									</a:t>
            </a:r>
            <a:r>
              <a:rPr lang="en-US" sz="2800" dirty="0" smtClean="0"/>
              <a:t>         -.126**</a:t>
            </a:r>
            <a:endParaRPr lang="en-US" sz="2800" dirty="0"/>
          </a:p>
          <a:p>
            <a:pPr algn="l"/>
            <a:r>
              <a:rPr lang="en-US" sz="2800" dirty="0"/>
              <a:t>Experienced peer pressure to drink and use drugs 				</a:t>
            </a:r>
            <a:r>
              <a:rPr lang="en-US" sz="2800" dirty="0" smtClean="0"/>
              <a:t>.</a:t>
            </a:r>
            <a:r>
              <a:rPr lang="en-US" sz="2800" dirty="0"/>
              <a:t>250**</a:t>
            </a:r>
          </a:p>
          <a:p>
            <a:pPr algn="l"/>
            <a:r>
              <a:rPr lang="en-US" sz="2800" b="1" dirty="0"/>
              <a:t>Organizational </a:t>
            </a:r>
          </a:p>
          <a:p>
            <a:pPr algn="l"/>
            <a:r>
              <a:rPr lang="en-US" sz="2800" dirty="0"/>
              <a:t>Campus environment promote alcohol </a:t>
            </a:r>
            <a:r>
              <a:rPr lang="en-US" sz="2800" dirty="0" smtClean="0"/>
              <a:t>use					.177** 	                                            </a:t>
            </a:r>
            <a:endParaRPr lang="en-US" sz="2800" dirty="0"/>
          </a:p>
          <a:p>
            <a:pPr algn="l"/>
            <a:r>
              <a:rPr lang="en-US" sz="2800" dirty="0"/>
              <a:t>Campus concerned about prevention of alcohol and drug </a:t>
            </a:r>
            <a:r>
              <a:rPr lang="en-US" sz="2800" dirty="0" smtClean="0"/>
              <a:t>use		.072 </a:t>
            </a:r>
            <a:endParaRPr lang="en-US" sz="2800" dirty="0"/>
          </a:p>
          <a:p>
            <a:pPr algn="l"/>
            <a:r>
              <a:rPr lang="en-US" sz="2800" b="1" dirty="0"/>
              <a:t>Community </a:t>
            </a:r>
          </a:p>
          <a:p>
            <a:pPr algn="l"/>
            <a:r>
              <a:rPr lang="en-US" sz="2800" dirty="0"/>
              <a:t>Campus has drug and alcohol prevention </a:t>
            </a:r>
            <a:r>
              <a:rPr lang="en-US" sz="2800" dirty="0" smtClean="0"/>
              <a:t>program				.118* </a:t>
            </a:r>
            <a:endParaRPr lang="en-US" sz="2800" dirty="0"/>
          </a:p>
          <a:p>
            <a:pPr algn="l"/>
            <a:r>
              <a:rPr lang="en-US" sz="2800" dirty="0"/>
              <a:t>Campus use of alcohol more or less than other </a:t>
            </a:r>
            <a:r>
              <a:rPr lang="en-US" sz="2800" dirty="0" smtClean="0"/>
              <a:t>campuses			.093*  </a:t>
            </a:r>
            <a:endParaRPr lang="en-US" sz="2800" dirty="0"/>
          </a:p>
          <a:p>
            <a:pPr algn="l"/>
            <a:r>
              <a:rPr lang="en-US" sz="2800" b="1" dirty="0"/>
              <a:t>Policy </a:t>
            </a:r>
          </a:p>
          <a:p>
            <a:pPr algn="l"/>
            <a:r>
              <a:rPr lang="en-US" sz="2800" dirty="0"/>
              <a:t>Campus has alcohol and drug policies </a:t>
            </a:r>
            <a:r>
              <a:rPr lang="en-US" sz="2800" dirty="0" smtClean="0"/>
              <a:t>					         -.008</a:t>
            </a:r>
            <a:endParaRPr lang="en-US" sz="2800" dirty="0"/>
          </a:p>
          <a:p>
            <a:pPr algn="l"/>
            <a:r>
              <a:rPr lang="en-US" sz="2800" dirty="0"/>
              <a:t>_________________________________________________________________________</a:t>
            </a:r>
          </a:p>
          <a:p>
            <a:pPr algn="l"/>
            <a:r>
              <a:rPr lang="en-US" sz="2800" dirty="0"/>
              <a:t>*Correlations significant at </a:t>
            </a:r>
            <a:r>
              <a:rPr lang="en-US" sz="2800" dirty="0" smtClean="0"/>
              <a:t>.</a:t>
            </a:r>
            <a:r>
              <a:rPr lang="en-US" sz="2800" dirty="0"/>
              <a:t>05 level </a:t>
            </a:r>
          </a:p>
          <a:p>
            <a:pPr algn="l"/>
            <a:r>
              <a:rPr lang="en-US" sz="2800" dirty="0"/>
              <a:t>**Correlations significant at </a:t>
            </a:r>
            <a:r>
              <a:rPr lang="en-US" sz="2800" dirty="0" smtClean="0"/>
              <a:t>.</a:t>
            </a:r>
            <a:r>
              <a:rPr lang="en-US" sz="2800" dirty="0"/>
              <a:t>01 level</a:t>
            </a:r>
          </a:p>
        </p:txBody>
      </p:sp>
      <p:sp>
        <p:nvSpPr>
          <p:cNvPr id="20" name="TextBox 19"/>
          <p:cNvSpPr txBox="1"/>
          <p:nvPr/>
        </p:nvSpPr>
        <p:spPr>
          <a:xfrm>
            <a:off x="16312226" y="12738766"/>
            <a:ext cx="184666" cy="584776"/>
          </a:xfrm>
          <a:prstGeom prst="rect">
            <a:avLst/>
          </a:prstGeom>
          <a:noFill/>
        </p:spPr>
        <p:txBody>
          <a:bodyPr wrap="none" rtlCol="0">
            <a:spAutoFit/>
          </a:bodyPr>
          <a:lstStyle/>
          <a:p>
            <a:endParaRPr lang="en-US" dirty="0"/>
          </a:p>
        </p:txBody>
      </p:sp>
      <p:sp>
        <p:nvSpPr>
          <p:cNvPr id="28" name="Text Box 19"/>
          <p:cNvSpPr txBox="1">
            <a:spLocks noChangeArrowheads="1"/>
          </p:cNvSpPr>
          <p:nvPr/>
        </p:nvSpPr>
        <p:spPr bwMode="auto">
          <a:xfrm>
            <a:off x="15302750" y="3315994"/>
            <a:ext cx="12775719" cy="934847"/>
          </a:xfrm>
          <a:prstGeom prst="rect">
            <a:avLst/>
          </a:prstGeom>
          <a:solidFill>
            <a:schemeClr val="bg1"/>
          </a:solidFill>
          <a:ln w="57150">
            <a:solidFill>
              <a:schemeClr val="tx1"/>
            </a:solidFill>
            <a:miter lim="800000"/>
            <a:headEnd/>
            <a:tailEnd/>
          </a:ln>
          <a:effectLst/>
        </p:spPr>
        <p:txBody>
          <a:bodyPr wrap="square" lIns="164592" tIns="82296" rIns="164592" bIns="82296" anchor="ctr">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METHODS</a:t>
            </a:r>
          </a:p>
        </p:txBody>
      </p:sp>
      <p:sp>
        <p:nvSpPr>
          <p:cNvPr id="29" name="Text Box 19"/>
          <p:cNvSpPr txBox="1">
            <a:spLocks noChangeArrowheads="1"/>
          </p:cNvSpPr>
          <p:nvPr/>
        </p:nvSpPr>
        <p:spPr bwMode="auto">
          <a:xfrm>
            <a:off x="28648509" y="3315200"/>
            <a:ext cx="13305848" cy="935641"/>
          </a:xfrm>
          <a:prstGeom prst="rect">
            <a:avLst/>
          </a:prstGeom>
          <a:solidFill>
            <a:schemeClr val="bg1"/>
          </a:solidFill>
          <a:ln w="57150">
            <a:solidFill>
              <a:schemeClr val="tx1"/>
            </a:solidFill>
            <a:miter lim="800000"/>
            <a:headEnd/>
            <a:tailEnd/>
          </a:ln>
          <a:effectLst/>
        </p:spPr>
        <p:txBody>
          <a:bodyPr wrap="square" lIns="164592" tIns="82296" rIns="164592" bIns="82296" anchor="ctr">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RESULTS</a:t>
            </a:r>
          </a:p>
        </p:txBody>
      </p:sp>
      <p:sp>
        <p:nvSpPr>
          <p:cNvPr id="14" name="TextBox 13">
            <a:extLst>
              <a:ext uri="{FF2B5EF4-FFF2-40B4-BE49-F238E27FC236}">
                <a16:creationId xmlns:a16="http://schemas.microsoft.com/office/drawing/2014/main" id="{2DB48A2F-F0F4-4000-B123-5AEAB07E3919}"/>
              </a:ext>
            </a:extLst>
          </p:cNvPr>
          <p:cNvSpPr txBox="1"/>
          <p:nvPr/>
        </p:nvSpPr>
        <p:spPr>
          <a:xfrm flipH="1">
            <a:off x="28648509" y="28072405"/>
            <a:ext cx="13661990" cy="4247317"/>
          </a:xfrm>
          <a:prstGeom prst="rect">
            <a:avLst/>
          </a:prstGeom>
          <a:noFill/>
        </p:spPr>
        <p:txBody>
          <a:bodyPr wrap="square" rtlCol="0">
            <a:spAutoFit/>
          </a:bodyPr>
          <a:lstStyle/>
          <a:p>
            <a:pPr algn="l"/>
            <a:r>
              <a:rPr lang="en-US" sz="1800" dirty="0"/>
              <a:t>Arnett, J. J. (2000). Emerging adulthood: </a:t>
            </a:r>
            <a:r>
              <a:rPr lang="en-US" sz="1800" dirty="0" smtClean="0"/>
              <a:t>A </a:t>
            </a:r>
            <a:r>
              <a:rPr lang="en-US" sz="1800" dirty="0"/>
              <a:t>theory of development from the </a:t>
            </a:r>
            <a:r>
              <a:rPr lang="en-US" sz="1800" dirty="0" smtClean="0"/>
              <a:t>late teens </a:t>
            </a:r>
            <a:r>
              <a:rPr lang="en-US" sz="1800" dirty="0"/>
              <a:t>through the twenties. </a:t>
            </a:r>
            <a:r>
              <a:rPr lang="en-US" sz="1800" i="1" dirty="0"/>
              <a:t>American Psychologist, 55(5)</a:t>
            </a:r>
            <a:r>
              <a:rPr lang="en-US" sz="1800" dirty="0"/>
              <a:t>, </a:t>
            </a:r>
            <a:r>
              <a:rPr lang="en-US" sz="1800" dirty="0" smtClean="0"/>
              <a:t>469	480</a:t>
            </a:r>
            <a:r>
              <a:rPr lang="en-US" sz="1800" dirty="0"/>
              <a:t>. </a:t>
            </a:r>
          </a:p>
          <a:p>
            <a:pPr algn="l"/>
            <a:r>
              <a:rPr lang="en-US" sz="1800" dirty="0"/>
              <a:t>Berman, S. L., Montgomery, M. J., &amp; Kurtines, W. M. (2004). The d</a:t>
            </a:r>
            <a:r>
              <a:rPr lang="en-US" sz="1800" dirty="0" smtClean="0"/>
              <a:t>evelopment and validation </a:t>
            </a:r>
            <a:r>
              <a:rPr lang="en-US" sz="1800" dirty="0"/>
              <a:t>of a m</a:t>
            </a:r>
            <a:r>
              <a:rPr lang="en-US" sz="1800" dirty="0" smtClean="0"/>
              <a:t>easure </a:t>
            </a:r>
            <a:r>
              <a:rPr lang="en-US" sz="1800" dirty="0"/>
              <a:t>of i</a:t>
            </a:r>
            <a:r>
              <a:rPr lang="en-US" sz="1800" dirty="0" smtClean="0"/>
              <a:t>dentity distress</a:t>
            </a:r>
            <a:r>
              <a:rPr lang="en-US" sz="1800" dirty="0"/>
              <a:t>. </a:t>
            </a:r>
            <a:r>
              <a:rPr lang="en-US" sz="1800" i="1" dirty="0"/>
              <a:t>Identity: </a:t>
            </a:r>
            <a:r>
              <a:rPr lang="en-US" sz="1800" i="1" dirty="0" smtClean="0"/>
              <a:t>An	International Journal of Theory </a:t>
            </a:r>
            <a:r>
              <a:rPr lang="en-US" sz="1800" i="1" dirty="0"/>
              <a:t>and Research, 4(1)</a:t>
            </a:r>
            <a:r>
              <a:rPr lang="en-US" sz="1800" dirty="0"/>
              <a:t>, 1-8. </a:t>
            </a:r>
          </a:p>
          <a:p>
            <a:pPr algn="l"/>
            <a:r>
              <a:rPr lang="en-US" sz="1800" dirty="0"/>
              <a:t>Gfellner, B. M., &amp; Córdoba, A. I. (2011). Identity distress, psychosocial </a:t>
            </a:r>
            <a:r>
              <a:rPr lang="en-US" sz="1800" dirty="0" smtClean="0"/>
              <a:t>maturity, and </a:t>
            </a:r>
            <a:r>
              <a:rPr lang="en-US" sz="1800" dirty="0"/>
              <a:t>adaptive functioning among university students.</a:t>
            </a:r>
            <a:r>
              <a:rPr lang="en-US" sz="1800" i="1" dirty="0"/>
              <a:t> </a:t>
            </a:r>
            <a:r>
              <a:rPr lang="en-US" sz="1800" i="1" dirty="0" smtClean="0"/>
              <a:t>Identity,	11(2</a:t>
            </a:r>
            <a:r>
              <a:rPr lang="en-US" sz="1800" i="1" dirty="0"/>
              <a:t>)</a:t>
            </a:r>
            <a:r>
              <a:rPr lang="en-US" sz="1800" dirty="0"/>
              <a:t>, </a:t>
            </a:r>
            <a:r>
              <a:rPr lang="en-US" sz="1800" dirty="0" smtClean="0"/>
              <a:t>136-154</a:t>
            </a:r>
            <a:r>
              <a:rPr lang="en-US" sz="1800" dirty="0"/>
              <a:t>. </a:t>
            </a:r>
          </a:p>
          <a:p>
            <a:pPr algn="l"/>
            <a:r>
              <a:rPr lang="en-US" sz="1800" dirty="0"/>
              <a:t>McLeroy, K. R., Bibeau, D., Steckler, A., &amp; Glanz, K. (1988). An </a:t>
            </a:r>
            <a:r>
              <a:rPr lang="en-US" sz="1800" dirty="0" smtClean="0"/>
              <a:t>ecological perspective </a:t>
            </a:r>
            <a:r>
              <a:rPr lang="en-US" sz="1800" dirty="0"/>
              <a:t>on health promotion programs. </a:t>
            </a:r>
            <a:r>
              <a:rPr lang="en-US" sz="1800" i="1" dirty="0"/>
              <a:t>Health </a:t>
            </a:r>
            <a:r>
              <a:rPr lang="en-US" sz="1800" i="1" dirty="0" smtClean="0"/>
              <a:t>Education	Quarterly, 15(4</a:t>
            </a:r>
            <a:r>
              <a:rPr lang="en-US" sz="1800" i="1" dirty="0"/>
              <a:t>)</a:t>
            </a:r>
            <a:r>
              <a:rPr lang="en-US" sz="1800" dirty="0"/>
              <a:t>, 351-377. </a:t>
            </a:r>
          </a:p>
          <a:p>
            <a:pPr algn="l"/>
            <a:r>
              <a:rPr lang="en-US" sz="1800" dirty="0"/>
              <a:t>National Institute on Alcohol Abuse and Alcoholism (NIAAA). Alcohol Facts </a:t>
            </a:r>
            <a:r>
              <a:rPr lang="en-US" sz="1800" dirty="0" smtClean="0"/>
              <a:t>and Statistics</a:t>
            </a:r>
            <a:r>
              <a:rPr lang="en-US" sz="1800" dirty="0"/>
              <a:t>. NIAAA Fact Sheet, 2018. Available </a:t>
            </a:r>
            <a:r>
              <a:rPr lang="en-US" sz="1800" dirty="0" smtClean="0"/>
              <a:t>at:	https</a:t>
            </a:r>
            <a:r>
              <a:rPr lang="en-US" sz="1800" dirty="0"/>
              <a:t>://www.niaaa.nih.gov/alcohol- </a:t>
            </a:r>
            <a:r>
              <a:rPr lang="en-US" sz="1800" dirty="0" smtClean="0"/>
              <a:t>health/overview-alcohol consumption/alcohol-facts-and-statistics</a:t>
            </a:r>
            <a:r>
              <a:rPr lang="en-US" sz="1800" dirty="0"/>
              <a:t>. </a:t>
            </a:r>
          </a:p>
          <a:p>
            <a:pPr algn="l"/>
            <a:r>
              <a:rPr lang="en-US" sz="1800" dirty="0"/>
              <a:t>Presley, C. A., Meilman, P. W., &amp; Lyerla, R. (1994). Development of the C</a:t>
            </a:r>
            <a:r>
              <a:rPr lang="en-US" sz="1800" dirty="0" smtClean="0"/>
              <a:t>ore </a:t>
            </a:r>
            <a:r>
              <a:rPr lang="en-US" sz="1800" dirty="0"/>
              <a:t>A</a:t>
            </a:r>
            <a:r>
              <a:rPr lang="en-US" sz="1800" dirty="0" smtClean="0"/>
              <a:t>lcohol </a:t>
            </a:r>
            <a:r>
              <a:rPr lang="en-US" sz="1800" dirty="0"/>
              <a:t>and </a:t>
            </a:r>
            <a:r>
              <a:rPr lang="en-US" sz="1800" dirty="0" smtClean="0"/>
              <a:t>Drug </a:t>
            </a:r>
            <a:r>
              <a:rPr lang="en-US" sz="1800" dirty="0"/>
              <a:t>S</a:t>
            </a:r>
            <a:r>
              <a:rPr lang="en-US" sz="1800" dirty="0" smtClean="0"/>
              <a:t>urvey</a:t>
            </a:r>
            <a:r>
              <a:rPr lang="en-US" sz="1800" dirty="0"/>
              <a:t>: </a:t>
            </a:r>
            <a:r>
              <a:rPr lang="en-US" sz="1800" dirty="0" smtClean="0"/>
              <a:t>Initial </a:t>
            </a:r>
            <a:r>
              <a:rPr lang="en-US" sz="1800" dirty="0"/>
              <a:t>findings and future </a:t>
            </a:r>
            <a:r>
              <a:rPr lang="en-US" sz="1800" dirty="0" smtClean="0"/>
              <a:t>directions.	</a:t>
            </a:r>
            <a:r>
              <a:rPr lang="en-US" sz="1800" i="1" dirty="0" smtClean="0"/>
              <a:t>Journal of American College </a:t>
            </a:r>
            <a:r>
              <a:rPr lang="en-US" sz="1800" i="1" dirty="0"/>
              <a:t>Health, 42(6)</a:t>
            </a:r>
            <a:r>
              <a:rPr lang="en-US" sz="1800" dirty="0"/>
              <a:t>, 248-255. </a:t>
            </a:r>
          </a:p>
          <a:p>
            <a:pPr algn="l"/>
            <a:r>
              <a:rPr lang="en-US" sz="1800" dirty="0"/>
              <a:t>Schulenberg, J. E., Johnston, L. D., O’Malley, P. M., Bachman, J. G., Miech, </a:t>
            </a:r>
            <a:r>
              <a:rPr lang="en-US" sz="1800" dirty="0" smtClean="0"/>
              <a:t>R. A</a:t>
            </a:r>
            <a:r>
              <a:rPr lang="en-US" sz="1800" dirty="0"/>
              <a:t>., &amp; Patrick, M. E. (2017). Monitoring the </a:t>
            </a:r>
            <a:r>
              <a:rPr lang="en-US" sz="1800" dirty="0" smtClean="0"/>
              <a:t>Future </a:t>
            </a:r>
            <a:r>
              <a:rPr lang="en-US" sz="1800" dirty="0"/>
              <a:t>national </a:t>
            </a:r>
            <a:endParaRPr lang="en-US" sz="1800" dirty="0" smtClean="0"/>
          </a:p>
          <a:p>
            <a:pPr algn="l"/>
            <a:r>
              <a:rPr lang="en-US" sz="1800" dirty="0"/>
              <a:t> </a:t>
            </a:r>
            <a:r>
              <a:rPr lang="en-US" sz="1800" dirty="0" smtClean="0"/>
              <a:t>               survey</a:t>
            </a:r>
            <a:r>
              <a:rPr lang="en-US" sz="1800" dirty="0"/>
              <a:t> </a:t>
            </a:r>
            <a:r>
              <a:rPr lang="en-US" sz="1800" dirty="0" smtClean="0"/>
              <a:t>results on drug use </a:t>
            </a:r>
            <a:r>
              <a:rPr lang="en-US" sz="1800" dirty="0"/>
              <a:t>1975-2017: College students and adults ages 19-55. </a:t>
            </a:r>
            <a:r>
              <a:rPr lang="en-US" sz="1800" dirty="0" smtClean="0"/>
              <a:t>National Institute </a:t>
            </a:r>
            <a:r>
              <a:rPr lang="en-US" sz="1800" dirty="0"/>
              <a:t>on Drug Abuse at the National </a:t>
            </a:r>
            <a:endParaRPr lang="en-US" sz="1800" dirty="0" smtClean="0"/>
          </a:p>
          <a:p>
            <a:pPr algn="l"/>
            <a:r>
              <a:rPr lang="en-US" sz="1800" dirty="0"/>
              <a:t> </a:t>
            </a:r>
            <a:r>
              <a:rPr lang="en-US" sz="1800" dirty="0" smtClean="0"/>
              <a:t>               Institutes of Health</a:t>
            </a:r>
            <a:r>
              <a:rPr lang="en-US" sz="1800" dirty="0"/>
              <a:t>. </a:t>
            </a:r>
          </a:p>
        </p:txBody>
      </p:sp>
      <p:sp>
        <p:nvSpPr>
          <p:cNvPr id="7" name="TextBox 6"/>
          <p:cNvSpPr txBox="1"/>
          <p:nvPr/>
        </p:nvSpPr>
        <p:spPr>
          <a:xfrm>
            <a:off x="28648509" y="17891237"/>
            <a:ext cx="12829570" cy="369332"/>
          </a:xfrm>
          <a:prstGeom prst="rect">
            <a:avLst/>
          </a:prstGeom>
          <a:noFill/>
        </p:spPr>
        <p:txBody>
          <a:bodyPr wrap="square" rtlCol="0">
            <a:spAutoFit/>
          </a:bodyPr>
          <a:lstStyle/>
          <a:p>
            <a:pPr algn="l"/>
            <a:endParaRPr lang="en-US" sz="1800" dirty="0"/>
          </a:p>
        </p:txBody>
      </p:sp>
      <p:sp>
        <p:nvSpPr>
          <p:cNvPr id="9" name="TextBox 8"/>
          <p:cNvSpPr txBox="1"/>
          <p:nvPr/>
        </p:nvSpPr>
        <p:spPr>
          <a:xfrm>
            <a:off x="28636716" y="17891237"/>
            <a:ext cx="13385933" cy="8956298"/>
          </a:xfrm>
          <a:prstGeom prst="rect">
            <a:avLst/>
          </a:prstGeom>
          <a:noFill/>
        </p:spPr>
        <p:txBody>
          <a:bodyPr wrap="square" rtlCol="0">
            <a:spAutoFit/>
          </a:bodyPr>
          <a:lstStyle/>
          <a:p>
            <a:pPr algn="just"/>
            <a:r>
              <a:rPr lang="en-US" dirty="0" smtClean="0"/>
              <a:t>The goal of this study was to investigate the relationship between identity distress and alcohol use among college students by examining possible alcohol-related ecological covariates and their association with identity distress. A range of alcohol-related ecological covariates were found to be significantly associated with identity distress. These covariates represented all but one of the ecological levels examined. For example, perceived positive effects of alcohol (intrapersonal level), peer pressure to drink and use drugs (interpersonal level), campus environment that promotes alcohol use (organizational level), and campus drug and alcohol prevention program (community level) were among the covariates that were significantly associated with identity distress.</a:t>
            </a:r>
            <a:r>
              <a:rPr lang="en-US" dirty="0"/>
              <a:t> </a:t>
            </a:r>
            <a:r>
              <a:rPr lang="en-US" dirty="0" smtClean="0"/>
              <a:t>The current study had some limitations, such as a higher percentage of female participants and a higher percentage of Caucasian participants. Additionally, some ecological covariates were assessed with a single item, thus research utilizing more comprehensive scales is needed. The findings highlight the value and importance of looking at the variety of alcohol-related ecological factors that may be impacting students’ identity distress. The results also provide insight into the design and implementation of prevention programs addressing identity distress and alcohol use. </a:t>
            </a:r>
            <a:endParaRPr lang="en-US" dirty="0"/>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292</TotalTime>
  <Words>1368</Words>
  <Application>Microsoft Office PowerPoint</Application>
  <PresentationFormat>Custom</PresentationFormat>
  <Paragraphs>93</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ＭＳ Ｐゴシック</vt:lpstr>
      <vt:lpstr>Arial</vt:lpstr>
      <vt:lpstr>Calibri</vt:lpstr>
      <vt:lpstr>Calibri Light</vt:lpstr>
      <vt:lpstr>Times New Roman</vt:lpstr>
      <vt:lpstr>Office Theme</vt:lpstr>
      <vt:lpstr>PowerPoint Presentation</vt:lpstr>
    </vt:vector>
  </TitlesOfParts>
  <Company>University of Massachusetts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Biomechanics Lab</dc:creator>
  <cp:lastModifiedBy>Samuolis, Prof. Jessica</cp:lastModifiedBy>
  <cp:revision>905</cp:revision>
  <cp:lastPrinted>2019-04-15T15:05:50Z</cp:lastPrinted>
  <dcterms:created xsi:type="dcterms:W3CDTF">2014-04-07T21:33:53Z</dcterms:created>
  <dcterms:modified xsi:type="dcterms:W3CDTF">2019-04-17T14:10:45Z</dcterms:modified>
</cp:coreProperties>
</file>