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1206400" cy="36576000"/>
  <p:notesSz cx="9309100" cy="70532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50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752">
          <p15:clr>
            <a:srgbClr val="A4A3A4"/>
          </p15:clr>
        </p15:guide>
        <p15:guide id="2" pos="313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60101"/>
    <a:srgbClr val="991343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/>
    <p:restoredTop sz="94799" autoAdjust="0"/>
  </p:normalViewPr>
  <p:slideViewPr>
    <p:cSldViewPr>
      <p:cViewPr varScale="1">
        <p:scale>
          <a:sx n="18" d="100"/>
          <a:sy n="18" d="100"/>
        </p:scale>
        <p:origin x="974" y="125"/>
      </p:cViewPr>
      <p:guideLst>
        <p:guide orient="horz" pos="22752"/>
        <p:guide pos="313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2932" y="0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r">
              <a:defRPr sz="1200"/>
            </a:lvl1pPr>
          </a:lstStyle>
          <a:p>
            <a:fld id="{B5F87038-DAAD-4BE2-94BF-5D0FF8C06BE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03525" y="528638"/>
            <a:ext cx="3702050" cy="2644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51" tIns="45875" rIns="91751" bIns="4587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1546" y="3350940"/>
            <a:ext cx="7446008" cy="3173649"/>
          </a:xfrm>
          <a:prstGeom prst="rect">
            <a:avLst/>
          </a:prstGeom>
        </p:spPr>
        <p:txBody>
          <a:bodyPr vert="horz" lIns="91751" tIns="45875" rIns="91751" bIns="4587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98683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2932" y="6698683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r">
              <a:defRPr sz="1200"/>
            </a:lvl1pPr>
          </a:lstStyle>
          <a:p>
            <a:fld id="{99638F96-A708-4D17-A986-8CBF3C9AD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54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38F96-A708-4D17-A986-8CBF3C9ADC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09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3" y="11361738"/>
            <a:ext cx="43526075" cy="78406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20726400"/>
            <a:ext cx="35845750" cy="93472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96D7-5BE3-F246-9266-EDF600594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497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F5F3-C502-9648-BA2A-63F2D274F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9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5513" y="3252788"/>
            <a:ext cx="10880725" cy="292592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3" y="3252788"/>
            <a:ext cx="32492950" cy="292592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6F27F-CBF9-BD4E-BC47-CEA0725D0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2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B981-2FE6-AB42-A662-BBF0D02896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62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0" y="23502938"/>
            <a:ext cx="43526075" cy="72644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0" y="15501938"/>
            <a:ext cx="43526075" cy="80010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909E-CF67-F246-AD6F-7625E8E56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1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3" y="10566400"/>
            <a:ext cx="21686837" cy="2194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10566400"/>
            <a:ext cx="21686838" cy="2194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764EC-6B47-924C-9730-14FBDA33D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12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65263"/>
            <a:ext cx="46085125" cy="609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8186738"/>
            <a:ext cx="22625050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11599863"/>
            <a:ext cx="22625050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8186738"/>
            <a:ext cx="22632988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11599863"/>
            <a:ext cx="22632988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D50C8-A9E1-A64C-A926-922B5741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0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A0EFF-B107-7F49-A613-B8F557543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72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22E49-4D6A-154C-8D2D-22265F46A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061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55738"/>
            <a:ext cx="16846550" cy="6197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455738"/>
            <a:ext cx="28625800" cy="31216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8" y="7653338"/>
            <a:ext cx="16846550" cy="2501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BCF0B-7A00-8647-BE61-4E38171C9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1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5" y="25603200"/>
            <a:ext cx="30724475" cy="3022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5" y="3268663"/>
            <a:ext cx="30724475" cy="21945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5" y="28625800"/>
            <a:ext cx="30724475" cy="4292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FC280-3F90-CD4D-B4C4-0166A1974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163" y="3252788"/>
            <a:ext cx="4352607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43410" tIns="271705" rIns="543410" bIns="271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163" y="10566400"/>
            <a:ext cx="43526075" cy="2194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0163" y="33324800"/>
            <a:ext cx="106680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>
              <a:defRPr sz="8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838" y="33324800"/>
            <a:ext cx="1621472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 algn="ctr">
              <a:defRPr sz="8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8238" y="33324800"/>
            <a:ext cx="106680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 algn="r">
              <a:defRPr sz="8300" smtClean="0">
                <a:cs typeface="+mn-cs"/>
              </a:defRPr>
            </a:lvl1pPr>
          </a:lstStyle>
          <a:p>
            <a:pPr>
              <a:defRPr/>
            </a:pPr>
            <a:fld id="{447A24C5-3540-8042-B84E-69FF06797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6pPr>
      <a:lvl7pPr marL="9144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7pPr>
      <a:lvl8pPr marL="13716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8pPr>
      <a:lvl9pPr marL="18288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9pPr>
    </p:titleStyle>
    <p:bodyStyle>
      <a:lvl1pPr marL="2038350" indent="-2038350" algn="l" defTabSz="5434013" rtl="0" eaLnBrk="0" fontAlgn="base" hangingPunct="0">
        <a:spcBef>
          <a:spcPct val="20000"/>
        </a:spcBef>
        <a:spcAft>
          <a:spcPct val="0"/>
        </a:spcAft>
        <a:buChar char="•"/>
        <a:defRPr sz="19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414838" indent="-1697038" algn="l" defTabSz="5434013" rtl="0" eaLnBrk="0" fontAlgn="base" hangingPunct="0">
        <a:spcBef>
          <a:spcPct val="20000"/>
        </a:spcBef>
        <a:spcAft>
          <a:spcPct val="0"/>
        </a:spcAft>
        <a:buChar char="–"/>
        <a:defRPr sz="16600">
          <a:solidFill>
            <a:schemeClr val="tx1"/>
          </a:solidFill>
          <a:latin typeface="+mn-lt"/>
          <a:ea typeface="ＭＳ Ｐゴシック" charset="0"/>
        </a:defRPr>
      </a:lvl2pPr>
      <a:lvl3pPr marL="6792913" indent="-1358900" algn="l" defTabSz="5434013" rtl="0" eaLnBrk="0" fontAlgn="base" hangingPunct="0">
        <a:spcBef>
          <a:spcPct val="20000"/>
        </a:spcBef>
        <a:spcAft>
          <a:spcPct val="0"/>
        </a:spcAft>
        <a:buChar char="•"/>
        <a:defRPr sz="14300">
          <a:solidFill>
            <a:schemeClr val="tx1"/>
          </a:solidFill>
          <a:latin typeface="+mn-lt"/>
          <a:ea typeface="ＭＳ Ｐゴシック" charset="0"/>
        </a:defRPr>
      </a:lvl3pPr>
      <a:lvl4pPr marL="9509125" indent="-1357313" algn="l" defTabSz="5434013" rtl="0" eaLnBrk="0" fontAlgn="base" hangingPunct="0">
        <a:spcBef>
          <a:spcPct val="20000"/>
        </a:spcBef>
        <a:spcAft>
          <a:spcPct val="0"/>
        </a:spcAft>
        <a:buChar char="–"/>
        <a:defRPr sz="11900">
          <a:solidFill>
            <a:schemeClr val="tx1"/>
          </a:solidFill>
          <a:latin typeface="+mn-lt"/>
          <a:ea typeface="ＭＳ Ｐゴシック" charset="0"/>
        </a:defRPr>
      </a:lvl4pPr>
      <a:lvl5pPr marL="122269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  <a:ea typeface="ＭＳ Ｐゴシック" charset="0"/>
        </a:defRPr>
      </a:lvl5pPr>
      <a:lvl6pPr marL="126841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6pPr>
      <a:lvl7pPr marL="131413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7pPr>
      <a:lvl8pPr marL="135985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8pPr>
      <a:lvl9pPr marL="140557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206400" cy="8001000"/>
          </a:xfrm>
          <a:solidFill>
            <a:srgbClr val="C00000"/>
          </a:solidFill>
          <a:ln>
            <a:solidFill>
              <a:srgbClr val="B6010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11000" b="1" dirty="0">
                <a:latin typeface="Bradley Hand" pitchFamily="2" charset="77"/>
              </a:rPr>
              <a:t>The Importance of Anticoagulant Therapy Education</a:t>
            </a:r>
            <a:br>
              <a:rPr lang="en-US" sz="9800" b="1" dirty="0">
                <a:latin typeface="Bradley Hand" pitchFamily="2" charset="77"/>
                <a:ea typeface="Ayuthaya" pitchFamily="2" charset="-34"/>
                <a:cs typeface="Ayuthaya" pitchFamily="2" charset="-34"/>
              </a:rPr>
            </a:br>
            <a:r>
              <a:rPr lang="en-US" sz="9600" dirty="0"/>
              <a:t>A teaching pamphlet on prophylactic Enoxaparin &amp; Heparin</a:t>
            </a:r>
            <a:br>
              <a:rPr lang="en-US" sz="9600" dirty="0"/>
            </a:br>
            <a:r>
              <a:rPr lang="en-US" sz="5000" dirty="0">
                <a:solidFill>
                  <a:schemeClr val="bg1"/>
                </a:solidFill>
                <a:latin typeface="Times New Roman" charset="0"/>
              </a:rPr>
              <a:t>Sacred Heart University - Fairfield, CT</a:t>
            </a:r>
            <a:br>
              <a:rPr lang="en-US" sz="5000" dirty="0">
                <a:solidFill>
                  <a:schemeClr val="bg1"/>
                </a:solidFill>
                <a:latin typeface="Times New Roman" charset="0"/>
              </a:rPr>
            </a:br>
            <a:r>
              <a:rPr lang="en-US" sz="5000" dirty="0">
                <a:solidFill>
                  <a:schemeClr val="bg1"/>
                </a:solidFill>
                <a:latin typeface="Times New Roman" charset="0"/>
              </a:rPr>
              <a:t> Davis &amp; Henley College of Nursing</a:t>
            </a:r>
            <a:br>
              <a:rPr lang="en-US" sz="5000" dirty="0">
                <a:solidFill>
                  <a:schemeClr val="bg1"/>
                </a:solidFill>
                <a:latin typeface="Times New Roman" charset="0"/>
              </a:rPr>
            </a:br>
            <a:r>
              <a:rPr lang="en-US" sz="5000" dirty="0">
                <a:solidFill>
                  <a:schemeClr val="bg1"/>
                </a:solidFill>
                <a:latin typeface="Times New Roman" charset="0"/>
              </a:rPr>
              <a:t>Jennifer Teixeira S.N.</a:t>
            </a:r>
            <a:br>
              <a:rPr lang="en-US" sz="5000" dirty="0">
                <a:solidFill>
                  <a:schemeClr val="bg1"/>
                </a:solidFill>
                <a:latin typeface="Times New Roman" charset="0"/>
              </a:rPr>
            </a:br>
            <a:r>
              <a:rPr lang="en-US" sz="5000" dirty="0">
                <a:solidFill>
                  <a:schemeClr val="bg1"/>
                </a:solidFill>
                <a:latin typeface="Times New Roman" charset="0"/>
              </a:rPr>
              <a:t>Clinical preceptor: Caitlin Cunningham, R.N.</a:t>
            </a:r>
            <a:br>
              <a:rPr lang="en-US" sz="5000" dirty="0">
                <a:solidFill>
                  <a:schemeClr val="bg1"/>
                </a:solidFill>
                <a:latin typeface="Times New Roman" charset="0"/>
              </a:rPr>
            </a:br>
            <a:r>
              <a:rPr lang="en-US" sz="5000" dirty="0">
                <a:solidFill>
                  <a:schemeClr val="bg1"/>
                </a:solidFill>
                <a:latin typeface="Times New Roman" charset="0"/>
              </a:rPr>
              <a:t>Faculty mentor: Dr. Susan Goncalves, DNP, MS, RN-BC</a:t>
            </a:r>
            <a:br>
              <a:rPr lang="en-US" sz="5000" dirty="0">
                <a:solidFill>
                  <a:schemeClr val="bg1"/>
                </a:solidFill>
                <a:latin typeface="Times New Roman" charset="0"/>
              </a:rPr>
            </a:br>
            <a:r>
              <a:rPr lang="en-US" sz="6600" dirty="0">
                <a:solidFill>
                  <a:schemeClr val="bg1"/>
                </a:solidFill>
                <a:latin typeface="Times New Roman" charset="0"/>
              </a:rPr>
              <a:t> </a:t>
            </a:r>
          </a:p>
        </p:txBody>
      </p:sp>
      <p:sp>
        <p:nvSpPr>
          <p:cNvPr id="13326" name="Text Box 33"/>
          <p:cNvSpPr txBox="1">
            <a:spLocks noChangeArrowheads="1"/>
          </p:cNvSpPr>
          <p:nvPr/>
        </p:nvSpPr>
        <p:spPr bwMode="auto">
          <a:xfrm>
            <a:off x="53721000" y="25615900"/>
            <a:ext cx="11658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365678" y="19981333"/>
            <a:ext cx="1846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537806" y="18079277"/>
            <a:ext cx="16314536" cy="830997"/>
          </a:xfrm>
          <a:prstGeom prst="rect">
            <a:avLst/>
          </a:prstGeom>
          <a:solidFill>
            <a:srgbClr val="C00000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bg1"/>
                </a:solidFill>
                <a:ea typeface="+mn-ea"/>
                <a:cs typeface="+mn-cs"/>
              </a:rPr>
              <a:t>Purpose/Objective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799686" y="19319902"/>
            <a:ext cx="166324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“teach back” technique is an effective way to evaluate client  understanding, clarify key points, and remove any communication gaps that may exist.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6" name="Text Box 24"/>
          <p:cNvSpPr txBox="1">
            <a:spLocks noChangeArrowheads="1"/>
          </p:cNvSpPr>
          <p:nvPr/>
        </p:nvSpPr>
        <p:spPr bwMode="auto">
          <a:xfrm>
            <a:off x="17830800" y="8922603"/>
            <a:ext cx="15544800" cy="830997"/>
          </a:xfrm>
          <a:prstGeom prst="rect">
            <a:avLst/>
          </a:prstGeom>
          <a:solidFill>
            <a:srgbClr val="C00000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sz="4800" b="1" dirty="0">
              <a:solidFill>
                <a:schemeClr val="bg1"/>
              </a:solidFill>
              <a:ea typeface="+mn-ea"/>
              <a:cs typeface="+mn-cs"/>
            </a:endParaRPr>
          </a:p>
        </p:txBody>
      </p:sp>
      <p:sp>
        <p:nvSpPr>
          <p:cNvPr id="54" name="Text Box 24"/>
          <p:cNvSpPr txBox="1">
            <a:spLocks noChangeArrowheads="1"/>
          </p:cNvSpPr>
          <p:nvPr/>
        </p:nvSpPr>
        <p:spPr bwMode="auto">
          <a:xfrm>
            <a:off x="537807" y="25045216"/>
            <a:ext cx="16314536" cy="830997"/>
          </a:xfrm>
          <a:prstGeom prst="rect">
            <a:avLst/>
          </a:prstGeom>
          <a:solidFill>
            <a:srgbClr val="C00000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bg1"/>
                </a:solidFill>
                <a:ea typeface="+mn-ea"/>
                <a:cs typeface="+mn-cs"/>
              </a:rPr>
              <a:t>Significance to Nursing</a:t>
            </a:r>
          </a:p>
        </p:txBody>
      </p:sp>
      <p:sp>
        <p:nvSpPr>
          <p:cNvPr id="37" name="Text Box 24"/>
          <p:cNvSpPr txBox="1">
            <a:spLocks noChangeArrowheads="1"/>
          </p:cNvSpPr>
          <p:nvPr/>
        </p:nvSpPr>
        <p:spPr bwMode="auto">
          <a:xfrm>
            <a:off x="17830800" y="13762573"/>
            <a:ext cx="15544800" cy="830997"/>
          </a:xfrm>
          <a:prstGeom prst="rect">
            <a:avLst/>
          </a:prstGeom>
          <a:solidFill>
            <a:srgbClr val="B6010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bg1"/>
                </a:solidFill>
                <a:ea typeface="+mn-ea"/>
                <a:cs typeface="+mn-cs"/>
              </a:rPr>
              <a:t>Future Implications</a:t>
            </a:r>
          </a:p>
        </p:txBody>
      </p:sp>
      <p:sp>
        <p:nvSpPr>
          <p:cNvPr id="61" name="Text Box 5"/>
          <p:cNvSpPr txBox="1">
            <a:spLocks noChangeArrowheads="1"/>
          </p:cNvSpPr>
          <p:nvPr/>
        </p:nvSpPr>
        <p:spPr bwMode="auto">
          <a:xfrm>
            <a:off x="34534686" y="20952875"/>
            <a:ext cx="15839510" cy="830997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800" b="1" dirty="0">
                <a:solidFill>
                  <a:schemeClr val="bg1"/>
                </a:solidFill>
                <a:sym typeface="Wingdings"/>
              </a:rPr>
              <a:t>Conclusion</a:t>
            </a: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502997" y="9358605"/>
            <a:ext cx="16349345" cy="7971413"/>
          </a:xfrm>
          <a:prstGeom prst="rect">
            <a:avLst/>
          </a:prstGeom>
          <a:solidFill>
            <a:schemeClr val="bg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dirty="0"/>
              <a:t>Approximately 60,000-100,000 Americans die annually of DVT/PE (also called venous thromboembolism).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dirty="0"/>
              <a:t>10% to  30% of people will die within one month of diagnosis. Sudden death is the first symptom in about one-quarter (25%) of people who have a PE  (</a:t>
            </a:r>
            <a:r>
              <a:rPr lang="en-US" sz="5400" dirty="0"/>
              <a:t>Centers for Disease Control and Prevention, 2020).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5400" dirty="0"/>
              <a:t>Anticoagulants are the drug of choice to prevent DVT’s.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dirty="0"/>
              <a:t>Anticoagulants are considered “high alert medications” which can lead to adverse drug events if not managed appropriately.</a:t>
            </a:r>
          </a:p>
        </p:txBody>
      </p:sp>
      <p:sp>
        <p:nvSpPr>
          <p:cNvPr id="33" name="Text Box 24"/>
          <p:cNvSpPr txBox="1">
            <a:spLocks noChangeArrowheads="1"/>
          </p:cNvSpPr>
          <p:nvPr/>
        </p:nvSpPr>
        <p:spPr bwMode="auto">
          <a:xfrm>
            <a:off x="34534686" y="8253098"/>
            <a:ext cx="15839510" cy="830997"/>
          </a:xfrm>
          <a:prstGeom prst="rect">
            <a:avLst/>
          </a:prstGeom>
          <a:solidFill>
            <a:srgbClr val="B6010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bg1"/>
                </a:solidFill>
                <a:ea typeface="+mn-ea"/>
                <a:cs typeface="+mn-cs"/>
              </a:rPr>
              <a:t>Management strategies for patients</a:t>
            </a: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731638" y="8479972"/>
            <a:ext cx="16014553" cy="837941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800" b="1" dirty="0">
                <a:solidFill>
                  <a:schemeClr val="bg1"/>
                </a:solidFill>
              </a:rPr>
              <a:t>Introduction/ Background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41429" y="18704128"/>
            <a:ext cx="1846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1828B37-A10A-B449-AD6A-1B641192B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5964" y="22039015"/>
            <a:ext cx="14685164" cy="1134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Box 5">
            <a:extLst>
              <a:ext uri="{FF2B5EF4-FFF2-40B4-BE49-F238E27FC236}">
                <a16:creationId xmlns:a16="http://schemas.microsoft.com/office/drawing/2014/main" id="{200FD580-84E5-9E46-BE0D-F7ED7C406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103" y="18950243"/>
            <a:ext cx="16360089" cy="5093702"/>
          </a:xfrm>
          <a:prstGeom prst="rect">
            <a:avLst/>
          </a:prstGeom>
          <a:solidFill>
            <a:srgbClr val="FFFFFF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685800" indent="-6858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dirty="0"/>
              <a:t>The education on anticoagulants for this project are used to prevent the risk of deep vein thrombosis (DVT) associated with neurosurgical clients within the clinical setting.</a:t>
            </a:r>
          </a:p>
          <a:p>
            <a:pPr marL="685800" indent="-6858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dirty="0"/>
              <a:t>This teaching tool is intended to provide valuable medication information on anticoagulant therapies of Enoxaparin &amp; Heparin to clients at YNHHS. </a:t>
            </a:r>
          </a:p>
        </p:txBody>
      </p:sp>
      <p:pic>
        <p:nvPicPr>
          <p:cNvPr id="36" name="Picture 6">
            <a:extLst>
              <a:ext uri="{FF2B5EF4-FFF2-40B4-BE49-F238E27FC236}">
                <a16:creationId xmlns:a16="http://schemas.microsoft.com/office/drawing/2014/main" id="{C629B62C-FCE3-874D-A010-EB5BB8D9F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4859" y="-486814"/>
            <a:ext cx="8259337" cy="8718189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effectLst>
            <a:reflection blurRad="444500" stA="0" endPos="45000" dist="50800" dir="5400000" sy="-100000" algn="bl" rotWithShape="0"/>
            <a:softEdge rad="685800"/>
          </a:effectLst>
        </p:spPr>
      </p:pic>
      <p:sp>
        <p:nvSpPr>
          <p:cNvPr id="38" name="Text Box 24">
            <a:extLst>
              <a:ext uri="{FF2B5EF4-FFF2-40B4-BE49-F238E27FC236}">
                <a16:creationId xmlns:a16="http://schemas.microsoft.com/office/drawing/2014/main" id="{141CED2B-E3F4-ED4B-824E-81A9833DE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103" y="25970401"/>
            <a:ext cx="16686715" cy="10095071"/>
          </a:xfrm>
          <a:prstGeom prst="rect">
            <a:avLst/>
          </a:prstGeom>
          <a:solidFill>
            <a:schemeClr val="bg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685800" indent="-685800">
              <a:buFont typeface="Wingdings" pitchFamily="2" charset="2"/>
              <a:buChar char="v"/>
            </a:pPr>
            <a:r>
              <a:rPr lang="en-US" dirty="0"/>
              <a:t>Effective anticoagulation education involves face-to-face Nurse-Client interaction who ensures proper understanding of the risks and benefits, precautions, need for strict adherence, and regular monitoring.</a:t>
            </a:r>
            <a:endParaRPr lang="en-US" dirty="0">
              <a:solidFill>
                <a:srgbClr val="000000"/>
              </a:solidFill>
            </a:endParaRPr>
          </a:p>
          <a:p>
            <a:pPr marL="685800" indent="-685800">
              <a:buFont typeface="Wingdings" pitchFamily="2" charset="2"/>
              <a:buChar char="v"/>
            </a:pPr>
            <a:r>
              <a:rPr lang="en-US" dirty="0">
                <a:solidFill>
                  <a:srgbClr val="000000"/>
                </a:solidFill>
              </a:rPr>
              <a:t>Nurses’ professional role is to advocate and provide education to clients and their families.</a:t>
            </a:r>
          </a:p>
          <a:p>
            <a:pPr marL="685800" indent="-685800">
              <a:buFont typeface="Wingdings" pitchFamily="2" charset="2"/>
              <a:buChar char="v"/>
            </a:pPr>
            <a:r>
              <a:rPr lang="en-US" dirty="0">
                <a:solidFill>
                  <a:srgbClr val="000000"/>
                </a:solidFill>
              </a:rPr>
              <a:t>This practice adheres to all 4 principles of nursing ethical principles (justice, beneficence, non-maleficence, &amp;  autonomy).</a:t>
            </a:r>
          </a:p>
          <a:p>
            <a:pPr marL="685800" indent="-685800">
              <a:buFont typeface="Wingdings" pitchFamily="2" charset="2"/>
              <a:buChar char="v"/>
            </a:pPr>
            <a:r>
              <a:rPr lang="en-US" dirty="0"/>
              <a:t>Nurses must take the time to understand clients’ cultural background, especially health and illness beliefs, attitudes, and practices  which can facilitate a tailoring of educational strategies.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3" name="Text Box 24">
            <a:extLst>
              <a:ext uri="{FF2B5EF4-FFF2-40B4-BE49-F238E27FC236}">
                <a16:creationId xmlns:a16="http://schemas.microsoft.com/office/drawing/2014/main" id="{B888E659-F0E3-F04F-87AD-5FCF57B70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95940" y="9122346"/>
            <a:ext cx="15878256" cy="11633954"/>
          </a:xfrm>
          <a:prstGeom prst="rect">
            <a:avLst/>
          </a:prstGeom>
          <a:solidFill>
            <a:schemeClr val="bg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685800" indent="-685800">
              <a:buFont typeface="Wingdings" pitchFamily="2" charset="2"/>
              <a:buChar char="v"/>
            </a:pPr>
            <a:r>
              <a:rPr lang="en-US" dirty="0"/>
              <a:t>Clients must be aware of  all aspects regarding their medical treatment, in order to effectively collaborate with interprofessional team members and treat their condition.</a:t>
            </a:r>
          </a:p>
          <a:p>
            <a:pPr marL="685800" indent="-685800">
              <a:buFont typeface="Wingdings" pitchFamily="2" charset="2"/>
              <a:buChar char="v"/>
            </a:pPr>
            <a:r>
              <a:rPr lang="en-US" dirty="0"/>
              <a:t>Drug food interaction education is essential as many foods and other drugs can interact with anticoagulants.</a:t>
            </a:r>
          </a:p>
          <a:p>
            <a:pPr marL="685800" indent="-685800">
              <a:buFont typeface="Wingdings" pitchFamily="2" charset="2"/>
              <a:buChar char="v"/>
            </a:pPr>
            <a:r>
              <a:rPr lang="en-US" dirty="0"/>
              <a:t>Anticoagulant precautions which includes bleeding precautions, avoiding activities that can cause bruising or bleeding as well as possible limiting certain foods</a:t>
            </a:r>
          </a:p>
          <a:p>
            <a:pPr marL="685800" indent="-685800">
              <a:buFont typeface="Wingdings" pitchFamily="2" charset="2"/>
              <a:buChar char="v"/>
            </a:pPr>
            <a:r>
              <a:rPr lang="en-US" dirty="0"/>
              <a:t>Report all episodes of falling ( risk for bleeding)</a:t>
            </a:r>
          </a:p>
          <a:p>
            <a:pPr marL="685800" indent="-685800">
              <a:buFont typeface="Wingdings" pitchFamily="2" charset="2"/>
              <a:buChar char="v"/>
            </a:pPr>
            <a:r>
              <a:rPr lang="en-US" dirty="0"/>
              <a:t> Notify HCPs of all other prescription medication as well as over the counter and herbal supplements. </a:t>
            </a:r>
          </a:p>
          <a:p>
            <a:pPr marL="685800" indent="-685800">
              <a:buFont typeface="Wingdings" pitchFamily="2" charset="2"/>
              <a:buChar char="v"/>
            </a:pPr>
            <a:r>
              <a:rPr lang="en-US" dirty="0"/>
              <a:t>Clients have the right to refuse medication after being informed of their risk benefits and alternative therapies</a:t>
            </a:r>
          </a:p>
          <a:p>
            <a:pPr marL="685800" indent="-685800">
              <a:buFont typeface="Wingdings" pitchFamily="2" charset="2"/>
              <a:buChar char="v"/>
            </a:pPr>
            <a:r>
              <a:rPr lang="en-US" dirty="0"/>
              <a:t>Medication adherence to anticoagulant therapy is key for successful treatment of DVT.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5" name="Text Box 24">
            <a:extLst>
              <a:ext uri="{FF2B5EF4-FFF2-40B4-BE49-F238E27FC236}">
                <a16:creationId xmlns:a16="http://schemas.microsoft.com/office/drawing/2014/main" id="{0F5F98F2-2DA7-D44C-A6A8-AB48C7116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04206" y="21805592"/>
            <a:ext cx="15942024" cy="9325630"/>
          </a:xfrm>
          <a:prstGeom prst="rect">
            <a:avLst/>
          </a:prstGeom>
          <a:solidFill>
            <a:schemeClr val="bg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dirty="0"/>
              <a:t>The teaching pamphlet on Enoxaparin and Heparin stands as a method of quality improvement within the clinical setting. </a:t>
            </a:r>
          </a:p>
          <a:p>
            <a:r>
              <a:rPr lang="en-US" dirty="0"/>
              <a:t>With this teaching tool:</a:t>
            </a:r>
          </a:p>
          <a:p>
            <a:pPr marL="685800" indent="-685800">
              <a:buFont typeface="Wingdings" pitchFamily="2" charset="2"/>
              <a:buChar char="à"/>
            </a:pPr>
            <a:r>
              <a:rPr lang="en-US" dirty="0">
                <a:solidFill>
                  <a:srgbClr val="000000"/>
                </a:solidFill>
              </a:rPr>
              <a:t>Medication education is essential for positive client outcomes.</a:t>
            </a:r>
          </a:p>
          <a:p>
            <a:pPr marL="685800" indent="-68580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Clients' knowledge and understanding of anticoagulant therapy is an important factor in overall treatment success</a:t>
            </a:r>
          </a:p>
          <a:p>
            <a:pPr marL="685800" indent="-68580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Medication education helps to prevent adverse drug events including adverse drug interactions, drug to drug interactions and drug to food interactions.</a:t>
            </a:r>
          </a:p>
          <a:p>
            <a:pPr marL="685800" indent="-68580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Nurses can impact clients’ overall quality outcomes through their role as advocates and educators.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54EA8380-95FD-B341-BCB5-BCA1A5AF5E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67032" y="8612583"/>
            <a:ext cx="15920896" cy="10291821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A25AED01-DAFD-234D-A667-C2DD6EEBCF30}"/>
              </a:ext>
            </a:extLst>
          </p:cNvPr>
          <p:cNvSpPr txBox="1"/>
          <p:nvPr/>
        </p:nvSpPr>
        <p:spPr>
          <a:xfrm>
            <a:off x="17162850" y="8922603"/>
            <a:ext cx="173413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00" b="1" dirty="0">
                <a:solidFill>
                  <a:schemeClr val="bg1"/>
                </a:solidFill>
              </a:rPr>
              <a:t>Anticoagulant Therapy Management  </a:t>
            </a:r>
          </a:p>
        </p:txBody>
      </p:sp>
      <p:sp>
        <p:nvSpPr>
          <p:cNvPr id="62" name="Text Box 24">
            <a:extLst>
              <a:ext uri="{FF2B5EF4-FFF2-40B4-BE49-F238E27FC236}">
                <a16:creationId xmlns:a16="http://schemas.microsoft.com/office/drawing/2014/main" id="{9417DD4B-E44A-0C47-A7C8-1BA5BDF8C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5875" y="35701461"/>
            <a:ext cx="14935200" cy="830997"/>
          </a:xfrm>
          <a:prstGeom prst="rect">
            <a:avLst/>
          </a:prstGeom>
          <a:solidFill>
            <a:srgbClr val="B6010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bg1"/>
                </a:solidFill>
                <a:ea typeface="+mn-ea"/>
                <a:cs typeface="+mn-cs"/>
              </a:rPr>
              <a:t>References available upon request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E6E5EB-0C03-0142-B9AF-24130784DC55}"/>
              </a:ext>
            </a:extLst>
          </p:cNvPr>
          <p:cNvSpPr txBox="1"/>
          <p:nvPr/>
        </p:nvSpPr>
        <p:spPr>
          <a:xfrm>
            <a:off x="17751116" y="34369787"/>
            <a:ext cx="163824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Special thanks to first cohort student, Rachel Bates, S.N. for collaboration on this Clinical project as faculty adviser, Professor Bobbi Duffy-Hidalgo for constant support.</a:t>
            </a:r>
          </a:p>
        </p:txBody>
      </p:sp>
      <p:pic>
        <p:nvPicPr>
          <p:cNvPr id="4" name="Picture 4" descr="Yale New Haven Hospital - A Connecticut Hospital">
            <a:extLst>
              <a:ext uri="{FF2B5EF4-FFF2-40B4-BE49-F238E27FC236}">
                <a16:creationId xmlns:a16="http://schemas.microsoft.com/office/drawing/2014/main" id="{6E28ECEF-984B-6A4A-B4C0-650D44EA8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46" y="134695"/>
            <a:ext cx="8168855" cy="7866305"/>
          </a:xfrm>
          <a:prstGeom prst="rect">
            <a:avLst/>
          </a:prstGeom>
          <a:noFill/>
          <a:effectLst>
            <a:reflection blurRad="584200"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 Box 24">
            <a:extLst>
              <a:ext uri="{FF2B5EF4-FFF2-40B4-BE49-F238E27FC236}">
                <a16:creationId xmlns:a16="http://schemas.microsoft.com/office/drawing/2014/main" id="{5C362407-B11C-B04E-921E-AF30CADB7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99686" y="33513533"/>
            <a:ext cx="15501442" cy="861773"/>
          </a:xfrm>
          <a:prstGeom prst="rect">
            <a:avLst/>
          </a:prstGeom>
          <a:solidFill>
            <a:srgbClr val="B6010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bg1"/>
                </a:solidFill>
                <a:ea typeface="+mn-ea"/>
                <a:cs typeface="+mn-cs"/>
              </a:rPr>
              <a:t>Acknowledgement </a:t>
            </a:r>
          </a:p>
        </p:txBody>
      </p:sp>
      <p:pic>
        <p:nvPicPr>
          <p:cNvPr id="40" name="Picture 8" descr="Nurses' Safety Should Never Be an Afterthought - Daily Nurse">
            <a:extLst>
              <a:ext uri="{FF2B5EF4-FFF2-40B4-BE49-F238E27FC236}">
                <a16:creationId xmlns:a16="http://schemas.microsoft.com/office/drawing/2014/main" id="{FE7D20CD-1386-1843-9D1F-6F5D4B3BBB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850258" y="31623000"/>
            <a:ext cx="14009328" cy="405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23104</TotalTime>
  <Words>595</Words>
  <Application>Microsoft Office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Bradley Hand</vt:lpstr>
      <vt:lpstr>Calibri</vt:lpstr>
      <vt:lpstr>Times New Roman</vt:lpstr>
      <vt:lpstr>Wingdings</vt:lpstr>
      <vt:lpstr>Blank Presentation</vt:lpstr>
      <vt:lpstr>The Importance of Anticoagulant Therapy Education A teaching pamphlet on prophylactic Enoxaparin &amp; Heparin Sacred Heart University - Fairfield, CT  Davis &amp; Henley College of Nursing Jennifer Teixeira S.N. Clinical preceptor: Caitlin Cunningham, R.N. Faculty mentor: Dr. Susan Goncalves, DNP, MS, RN-BC  </vt:lpstr>
    </vt:vector>
  </TitlesOfParts>
  <Company>New York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Self-Esteem Moderates the Impact of Received Support on Distress: A Daily Diary Study</dc:title>
  <dc:creator>xxx</dc:creator>
  <cp:lastModifiedBy>Goncalves, Prof. Susan A.</cp:lastModifiedBy>
  <cp:revision>321</cp:revision>
  <cp:lastPrinted>2021-04-28T17:50:15Z</cp:lastPrinted>
  <dcterms:created xsi:type="dcterms:W3CDTF">2003-01-17T16:23:59Z</dcterms:created>
  <dcterms:modified xsi:type="dcterms:W3CDTF">2021-04-28T22:05:02Z</dcterms:modified>
</cp:coreProperties>
</file>