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4"/>
  </p:notesMasterIdLst>
  <p:sldIdLst>
    <p:sldId id="256" r:id="rId2"/>
    <p:sldId id="257" r:id="rId3"/>
  </p:sldIdLst>
  <p:sldSz cx="9144000" cy="5143500" type="screen16x9"/>
  <p:notesSz cx="6858000" cy="9144000"/>
  <p:embeddedFontLst>
    <p:embeddedFont>
      <p:font typeface="Lato" panose="020F0502020204030203" pitchFamily="34" charset="0"/>
      <p:regular r:id="rId5"/>
      <p:bold r:id="rId6"/>
      <p:italic r:id="rId7"/>
      <p:boldItalic r:id="rId8"/>
    </p:embeddedFont>
    <p:embeddedFont>
      <p:font typeface="Playfair Display" pitchFamily="2" charset="77"/>
      <p:regular r:id="rId9"/>
      <p:bold r:id="rId10"/>
      <p:italic r:id="rId11"/>
      <p:boldItalic r:id="rId1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92"/>
  </p:normalViewPr>
  <p:slideViewPr>
    <p:cSldViewPr snapToGrid="0">
      <p:cViewPr varScale="1">
        <p:scale>
          <a:sx n="141" d="100"/>
          <a:sy n="141" d="100"/>
        </p:scale>
        <p:origin x="800" y="1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font" Target="fonts/font3.fntdata"/><Relationship Id="rId12"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font" Target="fonts/font7.fntdata"/><Relationship Id="rId5" Type="http://schemas.openxmlformats.org/officeDocument/2006/relationships/font" Target="fonts/font1.fntdata"/><Relationship Id="rId15" Type="http://schemas.openxmlformats.org/officeDocument/2006/relationships/theme" Target="theme/theme1.xml"/><Relationship Id="rId10" Type="http://schemas.openxmlformats.org/officeDocument/2006/relationships/font" Target="fonts/font6.fntdata"/><Relationship Id="rId4" Type="http://schemas.openxmlformats.org/officeDocument/2006/relationships/notesMaster" Target="notesMasters/notesMaster1.xml"/><Relationship Id="rId9" Type="http://schemas.openxmlformats.org/officeDocument/2006/relationships/font" Target="fonts/font5.fntdata"/><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102d534544f_0_3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g102d534544f_0_3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Social cognitive theory</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points out the theme</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describing how youth are</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impressionable and</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therefore will learn from</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their coaches’ actions-</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when tied to sports.</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(Theory and Hypothesis)</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Self-efficacy explains how</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people believe in</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themselves. Self-efficacy is</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used within this article to</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describe how coaches are</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responsible for making sure</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that their athletes have</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strong mental character and</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know that they can do</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anything they put their</a:t>
            </a:r>
            <a:endParaRPr sz="1050" dirty="0">
              <a:solidFill>
                <a:schemeClr val="dk1"/>
              </a:solidFill>
              <a:highlight>
                <a:srgbClr val="FFFFFF"/>
              </a:highlight>
            </a:endParaRPr>
          </a:p>
          <a:p>
            <a:pPr marL="0" lvl="0" indent="0" algn="l" rtl="0">
              <a:spcBef>
                <a:spcPts val="0"/>
              </a:spcBef>
              <a:spcAft>
                <a:spcPts val="0"/>
              </a:spcAft>
              <a:buNone/>
            </a:pPr>
            <a:r>
              <a:rPr lang="en" sz="1050" dirty="0">
                <a:solidFill>
                  <a:schemeClr val="dk1"/>
                </a:solidFill>
                <a:highlight>
                  <a:srgbClr val="FFFFFF"/>
                </a:highlight>
              </a:rPr>
              <a:t>mind to.</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Self-determination</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theory is described,</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giving distinctions</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between intrinsic</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and extrinsic</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motivational factors</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within coaches.</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Intrinsic factors</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were more towards</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ethical and moral</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motivation while</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extrinsic was more</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towards what</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rewards would be</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received for the</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actions, such as</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winning(motivation</a:t>
            </a:r>
            <a:endParaRPr sz="1050" dirty="0">
              <a:solidFill>
                <a:schemeClr val="dk1"/>
              </a:solidFill>
              <a:highlight>
                <a:srgbClr val="FFFFFF"/>
              </a:highlight>
            </a:endParaRPr>
          </a:p>
          <a:p>
            <a:pPr marL="0" lvl="0" indent="0" algn="l" rtl="0">
              <a:spcBef>
                <a:spcPts val="0"/>
              </a:spcBef>
              <a:spcAft>
                <a:spcPts val="0"/>
              </a:spcAft>
              <a:buClr>
                <a:schemeClr val="dk1"/>
              </a:buClr>
              <a:buSzPts val="1100"/>
              <a:buFont typeface="Arial"/>
              <a:buNone/>
            </a:pPr>
            <a:r>
              <a:rPr lang="en" sz="1050" dirty="0">
                <a:solidFill>
                  <a:schemeClr val="dk1"/>
                </a:solidFill>
                <a:highlight>
                  <a:srgbClr val="FFFFFF"/>
                </a:highlight>
              </a:rPr>
              <a:t>in sport)</a:t>
            </a:r>
            <a:endParaRPr sz="1050" dirty="0">
              <a:solidFill>
                <a:schemeClr val="dk1"/>
              </a:solidFill>
              <a:highlight>
                <a:srgbClr val="FFFFFF"/>
              </a:highlight>
            </a:endParaRPr>
          </a:p>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102d534544f_0_3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102d534544f_0_3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2749050" y="748800"/>
            <a:ext cx="3645900" cy="3645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2992950" y="992700"/>
            <a:ext cx="3158100" cy="3158100"/>
          </a:xfrm>
          <a:prstGeom prst="rect">
            <a:avLst/>
          </a:prstGeom>
          <a:noFill/>
          <a:ln w="28575" cap="flat" cmpd="sng">
            <a:solidFill>
              <a:schemeClr val="lt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3096250" y="1627200"/>
            <a:ext cx="2951400" cy="15843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1"/>
              </a:buClr>
              <a:buSzPts val="3200"/>
              <a:buFont typeface="Lato"/>
              <a:buNone/>
              <a:defRPr>
                <a:solidFill>
                  <a:schemeClr val="lt1"/>
                </a:solidFill>
                <a:latin typeface="Lato"/>
                <a:ea typeface="Lato"/>
                <a:cs typeface="Lato"/>
                <a:sym typeface="Lato"/>
              </a:defRPr>
            </a:lvl1pPr>
            <a:lvl2pPr lvl="1" algn="ctr">
              <a:spcBef>
                <a:spcPts val="0"/>
              </a:spcBef>
              <a:spcAft>
                <a:spcPts val="0"/>
              </a:spcAft>
              <a:buClr>
                <a:schemeClr val="lt1"/>
              </a:buClr>
              <a:buSzPts val="3200"/>
              <a:buFont typeface="Lato"/>
              <a:buNone/>
              <a:defRPr>
                <a:solidFill>
                  <a:schemeClr val="lt1"/>
                </a:solidFill>
                <a:latin typeface="Lato"/>
                <a:ea typeface="Lato"/>
                <a:cs typeface="Lato"/>
                <a:sym typeface="Lato"/>
              </a:defRPr>
            </a:lvl2pPr>
            <a:lvl3pPr lvl="2" algn="ctr">
              <a:spcBef>
                <a:spcPts val="0"/>
              </a:spcBef>
              <a:spcAft>
                <a:spcPts val="0"/>
              </a:spcAft>
              <a:buClr>
                <a:schemeClr val="lt1"/>
              </a:buClr>
              <a:buSzPts val="3200"/>
              <a:buFont typeface="Lato"/>
              <a:buNone/>
              <a:defRPr>
                <a:solidFill>
                  <a:schemeClr val="lt1"/>
                </a:solidFill>
                <a:latin typeface="Lato"/>
                <a:ea typeface="Lato"/>
                <a:cs typeface="Lato"/>
                <a:sym typeface="Lato"/>
              </a:defRPr>
            </a:lvl3pPr>
            <a:lvl4pPr lvl="3" algn="ctr">
              <a:spcBef>
                <a:spcPts val="0"/>
              </a:spcBef>
              <a:spcAft>
                <a:spcPts val="0"/>
              </a:spcAft>
              <a:buClr>
                <a:schemeClr val="lt1"/>
              </a:buClr>
              <a:buSzPts val="3200"/>
              <a:buFont typeface="Lato"/>
              <a:buNone/>
              <a:defRPr>
                <a:solidFill>
                  <a:schemeClr val="lt1"/>
                </a:solidFill>
                <a:latin typeface="Lato"/>
                <a:ea typeface="Lato"/>
                <a:cs typeface="Lato"/>
                <a:sym typeface="Lato"/>
              </a:defRPr>
            </a:lvl4pPr>
            <a:lvl5pPr lvl="4" algn="ctr">
              <a:spcBef>
                <a:spcPts val="0"/>
              </a:spcBef>
              <a:spcAft>
                <a:spcPts val="0"/>
              </a:spcAft>
              <a:buClr>
                <a:schemeClr val="lt1"/>
              </a:buClr>
              <a:buSzPts val="3200"/>
              <a:buFont typeface="Lato"/>
              <a:buNone/>
              <a:defRPr>
                <a:solidFill>
                  <a:schemeClr val="lt1"/>
                </a:solidFill>
                <a:latin typeface="Lato"/>
                <a:ea typeface="Lato"/>
                <a:cs typeface="Lato"/>
                <a:sym typeface="Lato"/>
              </a:defRPr>
            </a:lvl5pPr>
            <a:lvl6pPr lvl="5" algn="ctr">
              <a:spcBef>
                <a:spcPts val="0"/>
              </a:spcBef>
              <a:spcAft>
                <a:spcPts val="0"/>
              </a:spcAft>
              <a:buClr>
                <a:schemeClr val="lt1"/>
              </a:buClr>
              <a:buSzPts val="3200"/>
              <a:buFont typeface="Lato"/>
              <a:buNone/>
              <a:defRPr>
                <a:solidFill>
                  <a:schemeClr val="lt1"/>
                </a:solidFill>
                <a:latin typeface="Lato"/>
                <a:ea typeface="Lato"/>
                <a:cs typeface="Lato"/>
                <a:sym typeface="Lato"/>
              </a:defRPr>
            </a:lvl6pPr>
            <a:lvl7pPr lvl="6" algn="ctr">
              <a:spcBef>
                <a:spcPts val="0"/>
              </a:spcBef>
              <a:spcAft>
                <a:spcPts val="0"/>
              </a:spcAft>
              <a:buClr>
                <a:schemeClr val="lt1"/>
              </a:buClr>
              <a:buSzPts val="3200"/>
              <a:buFont typeface="Lato"/>
              <a:buNone/>
              <a:defRPr>
                <a:solidFill>
                  <a:schemeClr val="lt1"/>
                </a:solidFill>
                <a:latin typeface="Lato"/>
                <a:ea typeface="Lato"/>
                <a:cs typeface="Lato"/>
                <a:sym typeface="Lato"/>
              </a:defRPr>
            </a:lvl7pPr>
            <a:lvl8pPr lvl="7" algn="ctr">
              <a:spcBef>
                <a:spcPts val="0"/>
              </a:spcBef>
              <a:spcAft>
                <a:spcPts val="0"/>
              </a:spcAft>
              <a:buClr>
                <a:schemeClr val="lt1"/>
              </a:buClr>
              <a:buSzPts val="3200"/>
              <a:buFont typeface="Lato"/>
              <a:buNone/>
              <a:defRPr>
                <a:solidFill>
                  <a:schemeClr val="lt1"/>
                </a:solidFill>
                <a:latin typeface="Lato"/>
                <a:ea typeface="Lato"/>
                <a:cs typeface="Lato"/>
                <a:sym typeface="Lato"/>
              </a:defRPr>
            </a:lvl8pPr>
            <a:lvl9pPr lvl="8" algn="ctr">
              <a:spcBef>
                <a:spcPts val="0"/>
              </a:spcBef>
              <a:spcAft>
                <a:spcPts val="0"/>
              </a:spcAft>
              <a:buClr>
                <a:schemeClr val="lt1"/>
              </a:buClr>
              <a:buSzPts val="3200"/>
              <a:buFont typeface="Lato"/>
              <a:buNone/>
              <a:defRPr>
                <a:solidFill>
                  <a:schemeClr val="lt1"/>
                </a:solidFill>
                <a:latin typeface="Lato"/>
                <a:ea typeface="Lato"/>
                <a:cs typeface="Lato"/>
                <a:sym typeface="Lato"/>
              </a:defRPr>
            </a:lvl9pPr>
          </a:lstStyle>
          <a:p>
            <a:endParaRPr/>
          </a:p>
        </p:txBody>
      </p:sp>
      <p:sp>
        <p:nvSpPr>
          <p:cNvPr id="13" name="Google Shape;13;p2"/>
          <p:cNvSpPr txBox="1">
            <a:spLocks noGrp="1"/>
          </p:cNvSpPr>
          <p:nvPr>
            <p:ph type="subTitle" idx="1"/>
          </p:nvPr>
        </p:nvSpPr>
        <p:spPr>
          <a:xfrm>
            <a:off x="3096363" y="3266930"/>
            <a:ext cx="2951400" cy="701400"/>
          </a:xfrm>
          <a:prstGeom prst="rect">
            <a:avLst/>
          </a:prstGeom>
        </p:spPr>
        <p:txBody>
          <a:bodyPr spcFirstLastPara="1" wrap="square" lIns="91425" tIns="91425" rIns="91425" bIns="91425" anchor="b" anchorCtr="0">
            <a:normAutofit/>
          </a:bodyPr>
          <a:lstStyle>
            <a:lvl1pPr lvl="0" algn="ctr">
              <a:lnSpc>
                <a:spcPct val="100000"/>
              </a:lnSpc>
              <a:spcBef>
                <a:spcPts val="0"/>
              </a:spcBef>
              <a:spcAft>
                <a:spcPts val="0"/>
              </a:spcAft>
              <a:buClr>
                <a:schemeClr val="lt1"/>
              </a:buClr>
              <a:buSzPts val="1800"/>
              <a:buFont typeface="Playfair Display"/>
              <a:buNone/>
              <a:defRPr b="1">
                <a:solidFill>
                  <a:schemeClr val="lt1"/>
                </a:solidFill>
                <a:latin typeface="Playfair Display"/>
                <a:ea typeface="Playfair Display"/>
                <a:cs typeface="Playfair Display"/>
                <a:sym typeface="Playfair Display"/>
              </a:defRPr>
            </a:lvl1pPr>
            <a:lvl2pPr lvl="1"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2pPr>
            <a:lvl3pPr lvl="2"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3pPr>
            <a:lvl4pPr lvl="3"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4pPr>
            <a:lvl5pPr lvl="4"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5pPr>
            <a:lvl6pPr lvl="5"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6pPr>
            <a:lvl7pPr lvl="6"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7pPr>
            <a:lvl8pPr lvl="7"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8pPr>
            <a:lvl9pPr lvl="8"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9pPr>
          </a:lstStyle>
          <a:p>
            <a:endParaRPr/>
          </a:p>
        </p:txBody>
      </p:sp>
      <p:sp>
        <p:nvSpPr>
          <p:cNvPr id="14" name="Google Shape;14;p2"/>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8"/>
        <p:cNvGrpSpPr/>
        <p:nvPr/>
      </p:nvGrpSpPr>
      <p:grpSpPr>
        <a:xfrm>
          <a:off x="0" y="0"/>
          <a:ext cx="0" cy="0"/>
          <a:chOff x="0" y="0"/>
          <a:chExt cx="0" cy="0"/>
        </a:xfrm>
      </p:grpSpPr>
      <p:sp>
        <p:nvSpPr>
          <p:cNvPr id="49" name="Google Shape;49;p11"/>
          <p:cNvSpPr/>
          <p:nvPr/>
        </p:nvSpPr>
        <p:spPr>
          <a:xfrm>
            <a:off x="0" y="5045700"/>
            <a:ext cx="9144000" cy="978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11"/>
          <p:cNvSpPr txBox="1">
            <a:spLocks noGrp="1"/>
          </p:cNvSpPr>
          <p:nvPr>
            <p:ph type="title" hasCustomPrompt="1"/>
          </p:nvPr>
        </p:nvSpPr>
        <p:spPr>
          <a:xfrm>
            <a:off x="311700" y="1233100"/>
            <a:ext cx="8520600" cy="1610100"/>
          </a:xfrm>
          <a:prstGeom prst="rect">
            <a:avLst/>
          </a:prstGeom>
        </p:spPr>
        <p:txBody>
          <a:bodyPr spcFirstLastPara="1" wrap="square" lIns="91425" tIns="91425" rIns="91425" bIns="91425" anchor="b" anchorCtr="0">
            <a:normAutofit/>
          </a:bodyPr>
          <a:lstStyle>
            <a:lvl1pPr lvl="0" algn="ctr">
              <a:spcBef>
                <a:spcPts val="0"/>
              </a:spcBef>
              <a:spcAft>
                <a:spcPts val="0"/>
              </a:spcAft>
              <a:buSzPts val="10000"/>
              <a:buFont typeface="Lato"/>
              <a:buNone/>
              <a:defRPr sz="10000">
                <a:latin typeface="Lato"/>
                <a:ea typeface="Lato"/>
                <a:cs typeface="Lato"/>
                <a:sym typeface="Lato"/>
              </a:defRPr>
            </a:lvl1pPr>
            <a:lvl2pPr lvl="1" algn="ctr">
              <a:spcBef>
                <a:spcPts val="0"/>
              </a:spcBef>
              <a:spcAft>
                <a:spcPts val="0"/>
              </a:spcAft>
              <a:buSzPts val="10000"/>
              <a:buFont typeface="Lato"/>
              <a:buNone/>
              <a:defRPr sz="10000">
                <a:latin typeface="Lato"/>
                <a:ea typeface="Lato"/>
                <a:cs typeface="Lato"/>
                <a:sym typeface="Lato"/>
              </a:defRPr>
            </a:lvl2pPr>
            <a:lvl3pPr lvl="2" algn="ctr">
              <a:spcBef>
                <a:spcPts val="0"/>
              </a:spcBef>
              <a:spcAft>
                <a:spcPts val="0"/>
              </a:spcAft>
              <a:buSzPts val="10000"/>
              <a:buFont typeface="Lato"/>
              <a:buNone/>
              <a:defRPr sz="10000">
                <a:latin typeface="Lato"/>
                <a:ea typeface="Lato"/>
                <a:cs typeface="Lato"/>
                <a:sym typeface="Lato"/>
              </a:defRPr>
            </a:lvl3pPr>
            <a:lvl4pPr lvl="3" algn="ctr">
              <a:spcBef>
                <a:spcPts val="0"/>
              </a:spcBef>
              <a:spcAft>
                <a:spcPts val="0"/>
              </a:spcAft>
              <a:buSzPts val="10000"/>
              <a:buFont typeface="Lato"/>
              <a:buNone/>
              <a:defRPr sz="10000">
                <a:latin typeface="Lato"/>
                <a:ea typeface="Lato"/>
                <a:cs typeface="Lato"/>
                <a:sym typeface="Lato"/>
              </a:defRPr>
            </a:lvl4pPr>
            <a:lvl5pPr lvl="4" algn="ctr">
              <a:spcBef>
                <a:spcPts val="0"/>
              </a:spcBef>
              <a:spcAft>
                <a:spcPts val="0"/>
              </a:spcAft>
              <a:buSzPts val="10000"/>
              <a:buFont typeface="Lato"/>
              <a:buNone/>
              <a:defRPr sz="10000">
                <a:latin typeface="Lato"/>
                <a:ea typeface="Lato"/>
                <a:cs typeface="Lato"/>
                <a:sym typeface="Lato"/>
              </a:defRPr>
            </a:lvl5pPr>
            <a:lvl6pPr lvl="5" algn="ctr">
              <a:spcBef>
                <a:spcPts val="0"/>
              </a:spcBef>
              <a:spcAft>
                <a:spcPts val="0"/>
              </a:spcAft>
              <a:buSzPts val="10000"/>
              <a:buFont typeface="Lato"/>
              <a:buNone/>
              <a:defRPr sz="10000">
                <a:latin typeface="Lato"/>
                <a:ea typeface="Lato"/>
                <a:cs typeface="Lato"/>
                <a:sym typeface="Lato"/>
              </a:defRPr>
            </a:lvl6pPr>
            <a:lvl7pPr lvl="6" algn="ctr">
              <a:spcBef>
                <a:spcPts val="0"/>
              </a:spcBef>
              <a:spcAft>
                <a:spcPts val="0"/>
              </a:spcAft>
              <a:buSzPts val="10000"/>
              <a:buFont typeface="Lato"/>
              <a:buNone/>
              <a:defRPr sz="10000">
                <a:latin typeface="Lato"/>
                <a:ea typeface="Lato"/>
                <a:cs typeface="Lato"/>
                <a:sym typeface="Lato"/>
              </a:defRPr>
            </a:lvl7pPr>
            <a:lvl8pPr lvl="7" algn="ctr">
              <a:spcBef>
                <a:spcPts val="0"/>
              </a:spcBef>
              <a:spcAft>
                <a:spcPts val="0"/>
              </a:spcAft>
              <a:buSzPts val="10000"/>
              <a:buFont typeface="Lato"/>
              <a:buNone/>
              <a:defRPr sz="10000">
                <a:latin typeface="Lato"/>
                <a:ea typeface="Lato"/>
                <a:cs typeface="Lato"/>
                <a:sym typeface="Lato"/>
              </a:defRPr>
            </a:lvl8pPr>
            <a:lvl9pPr lvl="8" algn="ctr">
              <a:spcBef>
                <a:spcPts val="0"/>
              </a:spcBef>
              <a:spcAft>
                <a:spcPts val="0"/>
              </a:spcAft>
              <a:buSzPts val="10000"/>
              <a:buFont typeface="Lato"/>
              <a:buNone/>
              <a:defRPr sz="10000">
                <a:latin typeface="Lato"/>
                <a:ea typeface="Lato"/>
                <a:cs typeface="Lato"/>
                <a:sym typeface="Lato"/>
              </a:defRPr>
            </a:lvl9pPr>
          </a:lstStyle>
          <a:p>
            <a:r>
              <a:t>xx%</a:t>
            </a:r>
          </a:p>
        </p:txBody>
      </p:sp>
      <p:sp>
        <p:nvSpPr>
          <p:cNvPr id="51" name="Google Shape;51;p11"/>
          <p:cNvSpPr txBox="1">
            <a:spLocks noGrp="1"/>
          </p:cNvSpPr>
          <p:nvPr>
            <p:ph type="body" idx="1"/>
          </p:nvPr>
        </p:nvSpPr>
        <p:spPr>
          <a:xfrm>
            <a:off x="311700" y="2919450"/>
            <a:ext cx="85206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2" name="Google Shape;52;p11"/>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12"/>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509550" y="1423875"/>
            <a:ext cx="8124900" cy="17982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1pPr>
            <a:lvl2pPr lvl="1"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2pPr>
            <a:lvl3pPr lvl="2"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3pPr>
            <a:lvl4pPr lvl="3"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4pPr>
            <a:lvl5pPr lvl="4"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5pPr>
            <a:lvl6pPr lvl="5"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6pPr>
            <a:lvl7pPr lvl="6"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7pPr>
            <a:lvl8pPr lvl="7"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8pPr>
            <a:lvl9pPr lvl="8"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9pPr>
          </a:lstStyle>
          <a:p>
            <a:endParaRPr/>
          </a:p>
        </p:txBody>
      </p:sp>
      <p:sp>
        <p:nvSpPr>
          <p:cNvPr id="17" name="Google Shape;17;p3"/>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p:nvPr/>
        </p:nvSpPr>
        <p:spPr>
          <a:xfrm>
            <a:off x="0" y="5045700"/>
            <a:ext cx="9144000" cy="978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4"/>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1" name="Google Shape;21;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2" name="Google Shape;22;p4"/>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5" name="Google Shape;25;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6" name="Google Shape;26;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7" name="Google Shape;27;p5"/>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30" name="Google Shape;30;p6"/>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3" name="Google Shape;33;p7"/>
          <p:cNvSpPr txBox="1">
            <a:spLocks noGrp="1"/>
          </p:cNvSpPr>
          <p:nvPr>
            <p:ph type="body" idx="1"/>
          </p:nvPr>
        </p:nvSpPr>
        <p:spPr>
          <a:xfrm>
            <a:off x="311700" y="1391378"/>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4" name="Google Shape;34;p7"/>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2"/>
        </a:solidFill>
        <a:effectLst/>
      </p:bgPr>
    </p:bg>
    <p:spTree>
      <p:nvGrpSpPr>
        <p:cNvPr id="1" name="Shape 35"/>
        <p:cNvGrpSpPr/>
        <p:nvPr/>
      </p:nvGrpSpPr>
      <p:grpSpPr>
        <a:xfrm>
          <a:off x="0" y="0"/>
          <a:ext cx="0" cy="0"/>
          <a:chOff x="0" y="0"/>
          <a:chExt cx="0" cy="0"/>
        </a:xfrm>
      </p:grpSpPr>
      <p:sp>
        <p:nvSpPr>
          <p:cNvPr id="36" name="Google Shape;36;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4800"/>
              <a:buFont typeface="Lato"/>
              <a:buNone/>
              <a:defRPr sz="4800" b="0">
                <a:solidFill>
                  <a:schemeClr val="lt1"/>
                </a:solidFill>
                <a:latin typeface="Lato"/>
                <a:ea typeface="Lato"/>
                <a:cs typeface="Lato"/>
                <a:sym typeface="Lato"/>
              </a:defRPr>
            </a:lvl1pPr>
            <a:lvl2pPr lvl="1">
              <a:spcBef>
                <a:spcPts val="0"/>
              </a:spcBef>
              <a:spcAft>
                <a:spcPts val="0"/>
              </a:spcAft>
              <a:buClr>
                <a:schemeClr val="lt1"/>
              </a:buClr>
              <a:buSzPts val="4800"/>
              <a:buFont typeface="Lato"/>
              <a:buNone/>
              <a:defRPr sz="4800" b="0">
                <a:solidFill>
                  <a:schemeClr val="lt1"/>
                </a:solidFill>
                <a:latin typeface="Lato"/>
                <a:ea typeface="Lato"/>
                <a:cs typeface="Lato"/>
                <a:sym typeface="Lato"/>
              </a:defRPr>
            </a:lvl2pPr>
            <a:lvl3pPr lvl="2">
              <a:spcBef>
                <a:spcPts val="0"/>
              </a:spcBef>
              <a:spcAft>
                <a:spcPts val="0"/>
              </a:spcAft>
              <a:buClr>
                <a:schemeClr val="lt1"/>
              </a:buClr>
              <a:buSzPts val="4800"/>
              <a:buFont typeface="Lato"/>
              <a:buNone/>
              <a:defRPr sz="4800" b="0">
                <a:solidFill>
                  <a:schemeClr val="lt1"/>
                </a:solidFill>
                <a:latin typeface="Lato"/>
                <a:ea typeface="Lato"/>
                <a:cs typeface="Lato"/>
                <a:sym typeface="Lato"/>
              </a:defRPr>
            </a:lvl3pPr>
            <a:lvl4pPr lvl="3">
              <a:spcBef>
                <a:spcPts val="0"/>
              </a:spcBef>
              <a:spcAft>
                <a:spcPts val="0"/>
              </a:spcAft>
              <a:buClr>
                <a:schemeClr val="lt1"/>
              </a:buClr>
              <a:buSzPts val="4800"/>
              <a:buFont typeface="Lato"/>
              <a:buNone/>
              <a:defRPr sz="4800" b="0">
                <a:solidFill>
                  <a:schemeClr val="lt1"/>
                </a:solidFill>
                <a:latin typeface="Lato"/>
                <a:ea typeface="Lato"/>
                <a:cs typeface="Lato"/>
                <a:sym typeface="Lato"/>
              </a:defRPr>
            </a:lvl4pPr>
            <a:lvl5pPr lvl="4">
              <a:spcBef>
                <a:spcPts val="0"/>
              </a:spcBef>
              <a:spcAft>
                <a:spcPts val="0"/>
              </a:spcAft>
              <a:buClr>
                <a:schemeClr val="lt1"/>
              </a:buClr>
              <a:buSzPts val="4800"/>
              <a:buFont typeface="Lato"/>
              <a:buNone/>
              <a:defRPr sz="4800" b="0">
                <a:solidFill>
                  <a:schemeClr val="lt1"/>
                </a:solidFill>
                <a:latin typeface="Lato"/>
                <a:ea typeface="Lato"/>
                <a:cs typeface="Lato"/>
                <a:sym typeface="Lato"/>
              </a:defRPr>
            </a:lvl5pPr>
            <a:lvl6pPr lvl="5">
              <a:spcBef>
                <a:spcPts val="0"/>
              </a:spcBef>
              <a:spcAft>
                <a:spcPts val="0"/>
              </a:spcAft>
              <a:buClr>
                <a:schemeClr val="lt1"/>
              </a:buClr>
              <a:buSzPts val="4800"/>
              <a:buFont typeface="Lato"/>
              <a:buNone/>
              <a:defRPr sz="4800" b="0">
                <a:solidFill>
                  <a:schemeClr val="lt1"/>
                </a:solidFill>
                <a:latin typeface="Lato"/>
                <a:ea typeface="Lato"/>
                <a:cs typeface="Lato"/>
                <a:sym typeface="Lato"/>
              </a:defRPr>
            </a:lvl6pPr>
            <a:lvl7pPr lvl="6">
              <a:spcBef>
                <a:spcPts val="0"/>
              </a:spcBef>
              <a:spcAft>
                <a:spcPts val="0"/>
              </a:spcAft>
              <a:buClr>
                <a:schemeClr val="lt1"/>
              </a:buClr>
              <a:buSzPts val="4800"/>
              <a:buFont typeface="Lato"/>
              <a:buNone/>
              <a:defRPr sz="4800" b="0">
                <a:solidFill>
                  <a:schemeClr val="lt1"/>
                </a:solidFill>
                <a:latin typeface="Lato"/>
                <a:ea typeface="Lato"/>
                <a:cs typeface="Lato"/>
                <a:sym typeface="Lato"/>
              </a:defRPr>
            </a:lvl7pPr>
            <a:lvl8pPr lvl="7">
              <a:spcBef>
                <a:spcPts val="0"/>
              </a:spcBef>
              <a:spcAft>
                <a:spcPts val="0"/>
              </a:spcAft>
              <a:buClr>
                <a:schemeClr val="lt1"/>
              </a:buClr>
              <a:buSzPts val="4800"/>
              <a:buFont typeface="Lato"/>
              <a:buNone/>
              <a:defRPr sz="4800" b="0">
                <a:solidFill>
                  <a:schemeClr val="lt1"/>
                </a:solidFill>
                <a:latin typeface="Lato"/>
                <a:ea typeface="Lato"/>
                <a:cs typeface="Lato"/>
                <a:sym typeface="Lato"/>
              </a:defRPr>
            </a:lvl8pPr>
            <a:lvl9pPr lvl="8">
              <a:spcBef>
                <a:spcPts val="0"/>
              </a:spcBef>
              <a:spcAft>
                <a:spcPts val="0"/>
              </a:spcAft>
              <a:buClr>
                <a:schemeClr val="lt1"/>
              </a:buClr>
              <a:buSzPts val="4800"/>
              <a:buFont typeface="Lato"/>
              <a:buNone/>
              <a:defRPr sz="4800" b="0">
                <a:solidFill>
                  <a:schemeClr val="lt1"/>
                </a:solidFill>
                <a:latin typeface="Lato"/>
                <a:ea typeface="Lato"/>
                <a:cs typeface="Lato"/>
                <a:sym typeface="Lato"/>
              </a:defRPr>
            </a:lvl9pPr>
          </a:lstStyle>
          <a:p>
            <a:endParaRPr/>
          </a:p>
        </p:txBody>
      </p:sp>
      <p:sp>
        <p:nvSpPr>
          <p:cNvPr id="37" name="Google Shape;37;p8"/>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8"/>
        <p:cNvGrpSpPr/>
        <p:nvPr/>
      </p:nvGrpSpPr>
      <p:grpSpPr>
        <a:xfrm>
          <a:off x="0" y="0"/>
          <a:ext cx="0" cy="0"/>
          <a:chOff x="0" y="0"/>
          <a:chExt cx="0" cy="0"/>
        </a:xfrm>
      </p:grpSpPr>
      <p:sp>
        <p:nvSpPr>
          <p:cNvPr id="39" name="Google Shape;39;p9"/>
          <p:cNvSpPr/>
          <p:nvPr/>
        </p:nvSpPr>
        <p:spPr>
          <a:xfrm>
            <a:off x="4572000" y="-2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0" name="Google Shape;40;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41" name="Google Shape;41;p9"/>
          <p:cNvSpPr txBox="1">
            <a:spLocks noGrp="1"/>
          </p:cNvSpPr>
          <p:nvPr>
            <p:ph type="title"/>
          </p:nvPr>
        </p:nvSpPr>
        <p:spPr>
          <a:xfrm>
            <a:off x="265500" y="1107950"/>
            <a:ext cx="4045200" cy="16836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2" name="Google Shape;42;p9"/>
          <p:cNvSpPr txBox="1">
            <a:spLocks noGrp="1"/>
          </p:cNvSpPr>
          <p:nvPr>
            <p:ph type="subTitle" idx="1"/>
          </p:nvPr>
        </p:nvSpPr>
        <p:spPr>
          <a:xfrm>
            <a:off x="265500" y="28452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44" name="Google Shape;44;p9"/>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10"/>
          <p:cNvSpPr txBox="1">
            <a:spLocks noGrp="1"/>
          </p:cNvSpPr>
          <p:nvPr>
            <p:ph type="body" idx="1"/>
          </p:nvPr>
        </p:nvSpPr>
        <p:spPr>
          <a:xfrm>
            <a:off x="319500" y="423057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7" name="Google Shape;47;p10"/>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coral">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91350"/>
            <a:ext cx="8520600" cy="6261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1pPr>
            <a:lvl2pPr lvl="1">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2pPr>
            <a:lvl3pPr lvl="2">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3pPr>
            <a:lvl4pPr lvl="3">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4pPr>
            <a:lvl5pPr lvl="4">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5pPr>
            <a:lvl6pPr lvl="5">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6pPr>
            <a:lvl7pPr lvl="6">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7pPr>
            <a:lvl8pPr lvl="7">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8pPr>
            <a:lvl9pPr lvl="8">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Lato"/>
              <a:buChar char="●"/>
              <a:defRPr sz="1800">
                <a:solidFill>
                  <a:schemeClr val="dk2"/>
                </a:solidFill>
                <a:latin typeface="Lato"/>
                <a:ea typeface="Lato"/>
                <a:cs typeface="Lato"/>
                <a:sym typeface="Lato"/>
              </a:defRPr>
            </a:lvl1pPr>
            <a:lvl2pPr marL="914400" lvl="1"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2pPr>
            <a:lvl3pPr marL="1371600" lvl="2"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Lato"/>
                <a:ea typeface="Lato"/>
                <a:cs typeface="Lato"/>
                <a:sym typeface="Lato"/>
              </a:defRPr>
            </a:lvl1pPr>
            <a:lvl2pPr lvl="1" algn="r">
              <a:buNone/>
              <a:defRPr sz="1000">
                <a:solidFill>
                  <a:schemeClr val="dk2"/>
                </a:solidFill>
                <a:latin typeface="Lato"/>
                <a:ea typeface="Lato"/>
                <a:cs typeface="Lato"/>
                <a:sym typeface="Lato"/>
              </a:defRPr>
            </a:lvl2pPr>
            <a:lvl3pPr lvl="2" algn="r">
              <a:buNone/>
              <a:defRPr sz="1000">
                <a:solidFill>
                  <a:schemeClr val="dk2"/>
                </a:solidFill>
                <a:latin typeface="Lato"/>
                <a:ea typeface="Lato"/>
                <a:cs typeface="Lato"/>
                <a:sym typeface="Lato"/>
              </a:defRPr>
            </a:lvl3pPr>
            <a:lvl4pPr lvl="3" algn="r">
              <a:buNone/>
              <a:defRPr sz="1000">
                <a:solidFill>
                  <a:schemeClr val="dk2"/>
                </a:solidFill>
                <a:latin typeface="Lato"/>
                <a:ea typeface="Lato"/>
                <a:cs typeface="Lato"/>
                <a:sym typeface="Lato"/>
              </a:defRPr>
            </a:lvl4pPr>
            <a:lvl5pPr lvl="4" algn="r">
              <a:buNone/>
              <a:defRPr sz="1000">
                <a:solidFill>
                  <a:schemeClr val="dk2"/>
                </a:solidFill>
                <a:latin typeface="Lato"/>
                <a:ea typeface="Lato"/>
                <a:cs typeface="Lato"/>
                <a:sym typeface="Lato"/>
              </a:defRPr>
            </a:lvl5pPr>
            <a:lvl6pPr lvl="5" algn="r">
              <a:buNone/>
              <a:defRPr sz="1000">
                <a:solidFill>
                  <a:schemeClr val="dk2"/>
                </a:solidFill>
                <a:latin typeface="Lato"/>
                <a:ea typeface="Lato"/>
                <a:cs typeface="Lato"/>
                <a:sym typeface="Lato"/>
              </a:defRPr>
            </a:lvl6pPr>
            <a:lvl7pPr lvl="6" algn="r">
              <a:buNone/>
              <a:defRPr sz="1000">
                <a:solidFill>
                  <a:schemeClr val="dk2"/>
                </a:solidFill>
                <a:latin typeface="Lato"/>
                <a:ea typeface="Lato"/>
                <a:cs typeface="Lato"/>
                <a:sym typeface="Lato"/>
              </a:defRPr>
            </a:lvl7pPr>
            <a:lvl8pPr lvl="7" algn="r">
              <a:buNone/>
              <a:defRPr sz="1000">
                <a:solidFill>
                  <a:schemeClr val="dk2"/>
                </a:solidFill>
                <a:latin typeface="Lato"/>
                <a:ea typeface="Lato"/>
                <a:cs typeface="Lato"/>
                <a:sym typeface="Lato"/>
              </a:defRPr>
            </a:lvl8pPr>
            <a:lvl9pPr lvl="8" algn="r">
              <a:buNone/>
              <a:defRPr sz="1000">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3.jpe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s://eds.p.ebscohost.com/eds/detail/detail?vid=1&amp;sid=3b0f5cc3-45f5-4c1d-998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3"/>
          <p:cNvSpPr txBox="1">
            <a:spLocks noGrp="1"/>
          </p:cNvSpPr>
          <p:nvPr>
            <p:ph type="title"/>
          </p:nvPr>
        </p:nvSpPr>
        <p:spPr>
          <a:xfrm>
            <a:off x="294625" y="42945"/>
            <a:ext cx="8520600" cy="626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en" sz="1879" dirty="0"/>
              <a:t>Collegiate Coaches Psychological Effects on Athletes</a:t>
            </a:r>
            <a:endParaRPr sz="1879" dirty="0"/>
          </a:p>
          <a:p>
            <a:pPr marL="0" lvl="0" indent="0" algn="ctr" rtl="0">
              <a:spcBef>
                <a:spcPts val="0"/>
              </a:spcBef>
              <a:spcAft>
                <a:spcPts val="0"/>
              </a:spcAft>
              <a:buSzPts val="990"/>
              <a:buNone/>
            </a:pPr>
            <a:r>
              <a:rPr lang="en" sz="1280" dirty="0"/>
              <a:t>By: Brendan </a:t>
            </a:r>
            <a:r>
              <a:rPr lang="en" sz="1280" dirty="0" err="1"/>
              <a:t>Chalue</a:t>
            </a:r>
            <a:r>
              <a:rPr lang="en" sz="1280" dirty="0"/>
              <a:t>-Feeney</a:t>
            </a:r>
            <a:endParaRPr sz="1280" dirty="0"/>
          </a:p>
        </p:txBody>
      </p:sp>
      <p:sp>
        <p:nvSpPr>
          <p:cNvPr id="60" name="Google Shape;60;p13"/>
          <p:cNvSpPr txBox="1">
            <a:spLocks noGrp="1"/>
          </p:cNvSpPr>
          <p:nvPr>
            <p:ph type="body" idx="1"/>
          </p:nvPr>
        </p:nvSpPr>
        <p:spPr>
          <a:xfrm>
            <a:off x="3346287" y="748916"/>
            <a:ext cx="2417276" cy="2154725"/>
          </a:xfrm>
          <a:prstGeom prst="rect">
            <a:avLst/>
          </a:prstGeom>
          <a:ln w="19050" cap="flat" cmpd="sng">
            <a:solidFill>
              <a:schemeClr val="dk1"/>
            </a:solidFill>
            <a:prstDash val="solid"/>
            <a:round/>
            <a:headEnd type="none" w="sm" len="sm"/>
            <a:tailEnd type="none" w="sm" len="sm"/>
          </a:ln>
        </p:spPr>
        <p:txBody>
          <a:bodyPr spcFirstLastPara="1" wrap="square" lIns="91425" tIns="91425" rIns="91425" bIns="91425" anchor="t" anchorCtr="0">
            <a:normAutofit fontScale="85000" lnSpcReduction="20000"/>
          </a:bodyPr>
          <a:lstStyle/>
          <a:p>
            <a:pPr marL="0" lvl="0" indent="0" algn="ctr" rtl="0">
              <a:spcBef>
                <a:spcPts val="0"/>
              </a:spcBef>
              <a:spcAft>
                <a:spcPts val="0"/>
              </a:spcAft>
              <a:buNone/>
            </a:pPr>
            <a:r>
              <a:rPr lang="en" sz="1400" b="1" dirty="0">
                <a:solidFill>
                  <a:schemeClr val="dk1"/>
                </a:solidFill>
              </a:rPr>
              <a:t>Methods</a:t>
            </a:r>
            <a:endParaRPr sz="1400" b="1" dirty="0">
              <a:solidFill>
                <a:schemeClr val="dk1"/>
              </a:solidFill>
            </a:endParaRPr>
          </a:p>
          <a:p>
            <a:pPr marL="0" lvl="0" indent="0" algn="just" rtl="0">
              <a:spcBef>
                <a:spcPts val="1200"/>
              </a:spcBef>
              <a:spcAft>
                <a:spcPts val="0"/>
              </a:spcAft>
              <a:buNone/>
            </a:pPr>
            <a:r>
              <a:rPr lang="en" sz="600" b="1" dirty="0">
                <a:solidFill>
                  <a:schemeClr val="dk1"/>
                </a:solidFill>
              </a:rPr>
              <a:t>Literature Review Search:</a:t>
            </a:r>
            <a:endParaRPr sz="600" b="1" dirty="0">
              <a:solidFill>
                <a:schemeClr val="dk1"/>
              </a:solidFill>
            </a:endParaRPr>
          </a:p>
          <a:p>
            <a:pPr marL="457200" lvl="0" indent="-279400" algn="just" rtl="0">
              <a:spcBef>
                <a:spcPts val="1200"/>
              </a:spcBef>
              <a:spcAft>
                <a:spcPts val="0"/>
              </a:spcAft>
              <a:buClr>
                <a:srgbClr val="000000"/>
              </a:buClr>
              <a:buSzPts val="800"/>
              <a:buChar char="●"/>
            </a:pPr>
            <a:r>
              <a:rPr lang="en" sz="600" b="1" dirty="0">
                <a:solidFill>
                  <a:srgbClr val="000000"/>
                </a:solidFill>
              </a:rPr>
              <a:t>“Collegiate coaching behaviors”</a:t>
            </a:r>
            <a:endParaRPr sz="600" b="1" dirty="0">
              <a:solidFill>
                <a:srgbClr val="000000"/>
              </a:solidFill>
            </a:endParaRPr>
          </a:p>
          <a:p>
            <a:pPr marL="457200" lvl="0" indent="-279400" algn="just" rtl="0">
              <a:spcBef>
                <a:spcPts val="0"/>
              </a:spcBef>
              <a:spcAft>
                <a:spcPts val="0"/>
              </a:spcAft>
              <a:buClr>
                <a:srgbClr val="000000"/>
              </a:buClr>
              <a:buSzPts val="800"/>
              <a:buChar char="●"/>
            </a:pPr>
            <a:r>
              <a:rPr lang="en" sz="600" b="1" dirty="0">
                <a:solidFill>
                  <a:srgbClr val="000000"/>
                </a:solidFill>
              </a:rPr>
              <a:t>“Coach effects on players health”</a:t>
            </a:r>
            <a:endParaRPr sz="600" b="1" dirty="0">
              <a:solidFill>
                <a:srgbClr val="000000"/>
              </a:solidFill>
            </a:endParaRPr>
          </a:p>
          <a:p>
            <a:pPr marL="457200" lvl="0" indent="-279400" algn="just" rtl="0">
              <a:spcBef>
                <a:spcPts val="0"/>
              </a:spcBef>
              <a:spcAft>
                <a:spcPts val="0"/>
              </a:spcAft>
              <a:buClr>
                <a:srgbClr val="000000"/>
              </a:buClr>
              <a:buSzPts val="800"/>
              <a:buChar char="●"/>
            </a:pPr>
            <a:r>
              <a:rPr lang="en" sz="600" b="1" dirty="0">
                <a:solidFill>
                  <a:srgbClr val="000000"/>
                </a:solidFill>
              </a:rPr>
              <a:t>“Collegiate athletes depression”</a:t>
            </a:r>
            <a:endParaRPr sz="600" b="1" dirty="0">
              <a:solidFill>
                <a:srgbClr val="000000"/>
              </a:solidFill>
            </a:endParaRPr>
          </a:p>
          <a:p>
            <a:pPr marL="457200" lvl="0" indent="-279400" algn="just" rtl="0">
              <a:spcBef>
                <a:spcPts val="0"/>
              </a:spcBef>
              <a:spcAft>
                <a:spcPts val="0"/>
              </a:spcAft>
              <a:buClr>
                <a:srgbClr val="000000"/>
              </a:buClr>
              <a:buSzPts val="800"/>
              <a:buChar char="●"/>
            </a:pPr>
            <a:r>
              <a:rPr lang="en" sz="600" b="1" dirty="0">
                <a:solidFill>
                  <a:srgbClr val="000000"/>
                </a:solidFill>
              </a:rPr>
              <a:t>“College coaches effects on players”</a:t>
            </a:r>
            <a:endParaRPr sz="600" b="1" dirty="0">
              <a:solidFill>
                <a:srgbClr val="000000"/>
              </a:solidFill>
            </a:endParaRPr>
          </a:p>
          <a:p>
            <a:pPr marL="0" lvl="0" indent="0" algn="just" rtl="0">
              <a:spcBef>
                <a:spcPts val="1200"/>
              </a:spcBef>
              <a:spcAft>
                <a:spcPts val="0"/>
              </a:spcAft>
              <a:buNone/>
            </a:pPr>
            <a:r>
              <a:rPr lang="en" sz="600" b="1" dirty="0">
                <a:solidFill>
                  <a:schemeClr val="dk1"/>
                </a:solidFill>
              </a:rPr>
              <a:t>Databases Searched:</a:t>
            </a:r>
            <a:endParaRPr sz="600" b="1" dirty="0">
              <a:solidFill>
                <a:schemeClr val="dk1"/>
              </a:solidFill>
            </a:endParaRPr>
          </a:p>
          <a:p>
            <a:pPr marL="457200" lvl="0" indent="-279400" algn="just" rtl="0">
              <a:spcBef>
                <a:spcPts val="1200"/>
              </a:spcBef>
              <a:spcAft>
                <a:spcPts val="0"/>
              </a:spcAft>
              <a:buClr>
                <a:srgbClr val="000000"/>
              </a:buClr>
              <a:buSzPts val="800"/>
              <a:buChar char="●"/>
            </a:pPr>
            <a:r>
              <a:rPr lang="en" sz="600" b="1" dirty="0">
                <a:solidFill>
                  <a:srgbClr val="000000"/>
                </a:solidFill>
              </a:rPr>
              <a:t>Google Scholar</a:t>
            </a:r>
            <a:endParaRPr sz="600" b="1" dirty="0">
              <a:solidFill>
                <a:srgbClr val="000000"/>
              </a:solidFill>
            </a:endParaRPr>
          </a:p>
          <a:p>
            <a:pPr marL="457200" lvl="0" indent="-279400" algn="just" rtl="0">
              <a:spcBef>
                <a:spcPts val="0"/>
              </a:spcBef>
              <a:spcAft>
                <a:spcPts val="0"/>
              </a:spcAft>
              <a:buClr>
                <a:srgbClr val="000000"/>
              </a:buClr>
              <a:buSzPts val="800"/>
              <a:buChar char="●"/>
            </a:pPr>
            <a:r>
              <a:rPr lang="en" sz="600" b="1" dirty="0">
                <a:solidFill>
                  <a:srgbClr val="000000"/>
                </a:solidFill>
              </a:rPr>
              <a:t>Sacred Heart University Library</a:t>
            </a:r>
            <a:endParaRPr sz="600" b="1" dirty="0">
              <a:solidFill>
                <a:srgbClr val="000000"/>
              </a:solidFill>
            </a:endParaRPr>
          </a:p>
          <a:p>
            <a:pPr marL="0" lvl="0" indent="0" algn="just" rtl="0">
              <a:spcBef>
                <a:spcPts val="1200"/>
              </a:spcBef>
              <a:spcAft>
                <a:spcPts val="0"/>
              </a:spcAft>
              <a:buNone/>
            </a:pPr>
            <a:r>
              <a:rPr lang="en" sz="600" b="1" dirty="0">
                <a:solidFill>
                  <a:schemeClr val="dk1"/>
                </a:solidFill>
              </a:rPr>
              <a:t>Evaluation of Articles</a:t>
            </a:r>
            <a:endParaRPr sz="600" b="1" dirty="0">
              <a:solidFill>
                <a:schemeClr val="dk1"/>
              </a:solidFill>
            </a:endParaRPr>
          </a:p>
          <a:p>
            <a:pPr marL="457200" lvl="0" indent="-279400" algn="l" rtl="0">
              <a:spcBef>
                <a:spcPts val="1200"/>
              </a:spcBef>
              <a:spcAft>
                <a:spcPts val="0"/>
              </a:spcAft>
              <a:buClr>
                <a:srgbClr val="000000"/>
              </a:buClr>
              <a:buSzPts val="800"/>
              <a:buChar char="●"/>
            </a:pPr>
            <a:r>
              <a:rPr lang="en" sz="600" b="1" dirty="0">
                <a:solidFill>
                  <a:srgbClr val="000000"/>
                </a:solidFill>
              </a:rPr>
              <a:t>Evaluated sources with annotated bibliographies for each source found</a:t>
            </a:r>
            <a:endParaRPr sz="600" b="1" dirty="0">
              <a:solidFill>
                <a:srgbClr val="000000"/>
              </a:solidFill>
            </a:endParaRPr>
          </a:p>
        </p:txBody>
      </p:sp>
      <p:sp>
        <p:nvSpPr>
          <p:cNvPr id="61" name="Google Shape;61;p13"/>
          <p:cNvSpPr txBox="1"/>
          <p:nvPr/>
        </p:nvSpPr>
        <p:spPr>
          <a:xfrm>
            <a:off x="74279" y="1018844"/>
            <a:ext cx="2783400" cy="2067656"/>
          </a:xfrm>
          <a:prstGeom prst="rect">
            <a:avLst/>
          </a:pr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dk1"/>
                </a:solidFill>
                <a:latin typeface="Lato"/>
                <a:ea typeface="Lato"/>
                <a:cs typeface="Lato"/>
                <a:sym typeface="Lato"/>
              </a:rPr>
              <a:t>Introduction</a:t>
            </a:r>
            <a:endParaRPr b="1" dirty="0">
              <a:solidFill>
                <a:schemeClr val="dk1"/>
              </a:solidFill>
              <a:latin typeface="Lato"/>
              <a:ea typeface="Lato"/>
              <a:cs typeface="Lato"/>
              <a:sym typeface="Lato"/>
            </a:endParaRPr>
          </a:p>
          <a:p>
            <a:pPr marL="0" lvl="0" indent="0" algn="just" rtl="0">
              <a:spcBef>
                <a:spcPts val="0"/>
              </a:spcBef>
              <a:spcAft>
                <a:spcPts val="0"/>
              </a:spcAft>
              <a:buNone/>
            </a:pPr>
            <a:r>
              <a:rPr lang="en" sz="800" b="1" dirty="0">
                <a:latin typeface="Lato"/>
                <a:ea typeface="Lato"/>
                <a:cs typeface="Lato"/>
                <a:sym typeface="Lato"/>
              </a:rPr>
              <a:t>Coaches have the responsibility to be a mentor to their clients, and within sports, they are responsible for the physical, and mental, health of their athletes [4,6]. Within Collegiate sports, it has been found that  coaching methods can have an effect on the mental and psychological health of their student-athletes, both positive and negative based off  of the coaching behavior or method. A coach-created motivational climate has the ability to make a positive or negative atmosphere for their players where they can either thrive or be brought down. Through extensive research, this project will depict the positive and negative coaching methods, their effects, and any changes that could occur to make a healthier environment for collegiate athletes.</a:t>
            </a:r>
            <a:endParaRPr sz="700" b="1" dirty="0">
              <a:latin typeface="Lato"/>
              <a:ea typeface="Lato"/>
              <a:cs typeface="Lato"/>
              <a:sym typeface="Lato"/>
            </a:endParaRPr>
          </a:p>
        </p:txBody>
      </p:sp>
      <p:sp>
        <p:nvSpPr>
          <p:cNvPr id="62" name="Google Shape;62;p13"/>
          <p:cNvSpPr txBox="1"/>
          <p:nvPr/>
        </p:nvSpPr>
        <p:spPr>
          <a:xfrm>
            <a:off x="74279" y="3153871"/>
            <a:ext cx="2783400" cy="7695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 b="1" dirty="0">
                <a:solidFill>
                  <a:schemeClr val="dk1"/>
                </a:solidFill>
                <a:latin typeface="Lato"/>
                <a:ea typeface="Lato"/>
                <a:cs typeface="Lato"/>
                <a:sym typeface="Lato"/>
              </a:rPr>
              <a:t>Research Question</a:t>
            </a:r>
            <a:endParaRPr b="1" dirty="0">
              <a:solidFill>
                <a:schemeClr val="dk1"/>
              </a:solidFill>
              <a:latin typeface="Lato"/>
              <a:ea typeface="Lato"/>
              <a:cs typeface="Lato"/>
              <a:sym typeface="Lato"/>
            </a:endParaRPr>
          </a:p>
          <a:p>
            <a:pPr marL="0" lvl="0" indent="0" algn="ctr" rtl="0">
              <a:spcBef>
                <a:spcPts val="0"/>
              </a:spcBef>
              <a:spcAft>
                <a:spcPts val="0"/>
              </a:spcAft>
              <a:buNone/>
            </a:pPr>
            <a:r>
              <a:rPr lang="en" sz="800" b="1" dirty="0">
                <a:latin typeface="Lato"/>
                <a:ea typeface="Lato"/>
                <a:cs typeface="Lato"/>
                <a:sym typeface="Lato"/>
              </a:rPr>
              <a:t>How can a collegiate coach and their methods/behaviors affect the mental and psychological health of their athletes?</a:t>
            </a:r>
            <a:endParaRPr sz="800" b="1" dirty="0">
              <a:latin typeface="Lato"/>
              <a:ea typeface="Lato"/>
              <a:cs typeface="Lato"/>
              <a:sym typeface="Lato"/>
            </a:endParaRPr>
          </a:p>
        </p:txBody>
      </p:sp>
      <p:sp>
        <p:nvSpPr>
          <p:cNvPr id="63" name="Google Shape;63;p13"/>
          <p:cNvSpPr txBox="1"/>
          <p:nvPr/>
        </p:nvSpPr>
        <p:spPr>
          <a:xfrm>
            <a:off x="6304149" y="1018844"/>
            <a:ext cx="2783400" cy="287124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b="1">
                <a:solidFill>
                  <a:schemeClr val="dk1"/>
                </a:solidFill>
                <a:latin typeface="Lato"/>
                <a:ea typeface="Lato"/>
                <a:cs typeface="Lato"/>
                <a:sym typeface="Lato"/>
              </a:rPr>
              <a:t>Findings from Literature Review</a:t>
            </a:r>
            <a:endParaRPr b="1">
              <a:solidFill>
                <a:schemeClr val="dk1"/>
              </a:solidFill>
              <a:latin typeface="Lato"/>
              <a:ea typeface="Lato"/>
              <a:cs typeface="Lato"/>
              <a:sym typeface="Lato"/>
            </a:endParaRPr>
          </a:p>
          <a:p>
            <a:pPr marL="0" lvl="0" indent="0" algn="l" rtl="0">
              <a:spcBef>
                <a:spcPts val="0"/>
              </a:spcBef>
              <a:spcAft>
                <a:spcPts val="0"/>
              </a:spcAft>
              <a:buNone/>
            </a:pPr>
            <a:r>
              <a:rPr lang="en" sz="800" b="1">
                <a:solidFill>
                  <a:schemeClr val="dk1"/>
                </a:solidFill>
                <a:latin typeface="Lato"/>
                <a:ea typeface="Lato"/>
                <a:cs typeface="Lato"/>
                <a:sym typeface="Lato"/>
              </a:rPr>
              <a:t>Negative Coaching Methods/Effects </a:t>
            </a:r>
            <a:endParaRPr sz="800" b="1">
              <a:solidFill>
                <a:schemeClr val="dk1"/>
              </a:solidFill>
              <a:latin typeface="Lato"/>
              <a:ea typeface="Lato"/>
              <a:cs typeface="Lato"/>
              <a:sym typeface="Lato"/>
            </a:endParaRPr>
          </a:p>
          <a:p>
            <a:pPr marL="457200" lvl="0" indent="-279400" algn="l" rtl="0">
              <a:spcBef>
                <a:spcPts val="0"/>
              </a:spcBef>
              <a:spcAft>
                <a:spcPts val="0"/>
              </a:spcAft>
              <a:buSzPts val="800"/>
              <a:buFont typeface="Lato"/>
              <a:buChar char="●"/>
            </a:pPr>
            <a:r>
              <a:rPr lang="en" sz="800" b="1">
                <a:latin typeface="Lato"/>
                <a:ea typeface="Lato"/>
                <a:cs typeface="Lato"/>
                <a:sym typeface="Lato"/>
              </a:rPr>
              <a:t>Extrinsic motivational factors from coaches= more tense, less warm. [3]</a:t>
            </a:r>
            <a:endParaRPr sz="800" b="1">
              <a:latin typeface="Lato"/>
              <a:ea typeface="Lato"/>
              <a:cs typeface="Lato"/>
              <a:sym typeface="Lato"/>
            </a:endParaRPr>
          </a:p>
          <a:p>
            <a:pPr marL="457200" lvl="0" indent="-279400" algn="l" rtl="0">
              <a:spcBef>
                <a:spcPts val="0"/>
              </a:spcBef>
              <a:spcAft>
                <a:spcPts val="0"/>
              </a:spcAft>
              <a:buSzPts val="800"/>
              <a:buFont typeface="Lato"/>
              <a:buChar char="●"/>
            </a:pPr>
            <a:r>
              <a:rPr lang="en" sz="800" b="1">
                <a:latin typeface="Lato"/>
                <a:ea typeface="Lato"/>
                <a:cs typeface="Lato"/>
                <a:sym typeface="Lato"/>
              </a:rPr>
              <a:t>Abusive coaching behaviors= playing injured athletes, yelling at referee, etc.= teaching players bad habits/ wrong thing to do [5]</a:t>
            </a:r>
            <a:endParaRPr sz="800" b="1">
              <a:latin typeface="Lato"/>
              <a:ea typeface="Lato"/>
              <a:cs typeface="Lato"/>
              <a:sym typeface="Lato"/>
            </a:endParaRPr>
          </a:p>
          <a:p>
            <a:pPr marL="457200" lvl="0" indent="-279400" algn="l" rtl="0">
              <a:spcBef>
                <a:spcPts val="0"/>
              </a:spcBef>
              <a:spcAft>
                <a:spcPts val="0"/>
              </a:spcAft>
              <a:buSzPts val="800"/>
              <a:buFont typeface="Lato"/>
              <a:buChar char="●"/>
            </a:pPr>
            <a:r>
              <a:rPr lang="en" sz="800" b="1">
                <a:latin typeface="Lato"/>
                <a:ea typeface="Lato"/>
                <a:cs typeface="Lato"/>
                <a:sym typeface="Lato"/>
              </a:rPr>
              <a:t>16.6% studied athletes say they had abusive coaches= more likely to be willing to cheat [8]</a:t>
            </a:r>
            <a:endParaRPr sz="800" b="1">
              <a:latin typeface="Lato"/>
              <a:ea typeface="Lato"/>
              <a:cs typeface="Lato"/>
              <a:sym typeface="Lato"/>
            </a:endParaRPr>
          </a:p>
          <a:p>
            <a:pPr marL="457200" lvl="0" indent="-279400" algn="l" rtl="0">
              <a:spcBef>
                <a:spcPts val="0"/>
              </a:spcBef>
              <a:spcAft>
                <a:spcPts val="0"/>
              </a:spcAft>
              <a:buSzPts val="800"/>
              <a:buFont typeface="Lato"/>
              <a:buChar char="●"/>
            </a:pPr>
            <a:r>
              <a:rPr lang="en" sz="800" b="1">
                <a:latin typeface="Lato"/>
                <a:ea typeface="Lato"/>
                <a:cs typeface="Lato"/>
                <a:sym typeface="Lato"/>
              </a:rPr>
              <a:t>Coaches criticism about female body leads to eating disorders: 2% female athletes develop eating disorder [2]</a:t>
            </a:r>
            <a:endParaRPr sz="800" b="1">
              <a:latin typeface="Lato"/>
              <a:ea typeface="Lato"/>
              <a:cs typeface="Lato"/>
              <a:sym typeface="Lato"/>
            </a:endParaRPr>
          </a:p>
          <a:p>
            <a:pPr marL="0" lvl="0" indent="0" algn="l" rtl="0">
              <a:spcBef>
                <a:spcPts val="0"/>
              </a:spcBef>
              <a:spcAft>
                <a:spcPts val="0"/>
              </a:spcAft>
              <a:buNone/>
            </a:pPr>
            <a:r>
              <a:rPr lang="en" sz="800" b="1">
                <a:solidFill>
                  <a:schemeClr val="dk1"/>
                </a:solidFill>
                <a:latin typeface="Lato"/>
                <a:ea typeface="Lato"/>
                <a:cs typeface="Lato"/>
                <a:sym typeface="Lato"/>
              </a:rPr>
              <a:t>Positive Coaching Methods/Effects</a:t>
            </a:r>
            <a:endParaRPr sz="800" b="1">
              <a:solidFill>
                <a:schemeClr val="dk1"/>
              </a:solidFill>
              <a:latin typeface="Lato"/>
              <a:ea typeface="Lato"/>
              <a:cs typeface="Lato"/>
              <a:sym typeface="Lato"/>
            </a:endParaRPr>
          </a:p>
          <a:p>
            <a:pPr marL="457200" lvl="0" indent="-279400" algn="l" rtl="0">
              <a:spcBef>
                <a:spcPts val="0"/>
              </a:spcBef>
              <a:spcAft>
                <a:spcPts val="0"/>
              </a:spcAft>
              <a:buSzPts val="800"/>
              <a:buFont typeface="Lato"/>
              <a:buChar char="●"/>
            </a:pPr>
            <a:r>
              <a:rPr lang="en" sz="800" b="1">
                <a:latin typeface="Lato"/>
                <a:ea typeface="Lato"/>
                <a:cs typeface="Lato"/>
                <a:sym typeface="Lato"/>
              </a:rPr>
              <a:t>High intrinsic coaches= less tense, less private, more warm= more approachable and easier for players to talk to [3]</a:t>
            </a:r>
            <a:endParaRPr sz="800" b="1">
              <a:latin typeface="Lato"/>
              <a:ea typeface="Lato"/>
              <a:cs typeface="Lato"/>
              <a:sym typeface="Lato"/>
            </a:endParaRPr>
          </a:p>
          <a:p>
            <a:pPr marL="457200" lvl="0" indent="-279400" algn="l" rtl="0">
              <a:spcBef>
                <a:spcPts val="0"/>
              </a:spcBef>
              <a:spcAft>
                <a:spcPts val="0"/>
              </a:spcAft>
              <a:buSzPts val="800"/>
              <a:buFont typeface="Lato"/>
              <a:buChar char="●"/>
            </a:pPr>
            <a:r>
              <a:rPr lang="en" sz="800" b="1">
                <a:latin typeface="Lato"/>
                <a:ea typeface="Lato"/>
                <a:cs typeface="Lato"/>
                <a:sym typeface="Lato"/>
              </a:rPr>
              <a:t>One on one meetings= students feel important and like the coach cares [7]</a:t>
            </a:r>
            <a:endParaRPr sz="800" b="1">
              <a:latin typeface="Lato"/>
              <a:ea typeface="Lato"/>
              <a:cs typeface="Lato"/>
              <a:sym typeface="Lato"/>
            </a:endParaRPr>
          </a:p>
          <a:p>
            <a:pPr marL="457200" lvl="0" indent="-279400" algn="l" rtl="0">
              <a:spcBef>
                <a:spcPts val="0"/>
              </a:spcBef>
              <a:spcAft>
                <a:spcPts val="0"/>
              </a:spcAft>
              <a:buSzPts val="800"/>
              <a:buFont typeface="Lato"/>
              <a:buChar char="●"/>
            </a:pPr>
            <a:r>
              <a:rPr lang="en" sz="800" b="1">
                <a:latin typeface="Lato"/>
                <a:ea typeface="Lato"/>
                <a:cs typeface="Lato"/>
                <a:sym typeface="Lato"/>
              </a:rPr>
              <a:t>Coaches caring about outside goals and accomplishments= players feel closer to their coach, fostering coach-player relationship [1]</a:t>
            </a:r>
            <a:endParaRPr sz="800" b="1">
              <a:latin typeface="Lato"/>
              <a:ea typeface="Lato"/>
              <a:cs typeface="Lato"/>
              <a:sym typeface="Lato"/>
            </a:endParaRPr>
          </a:p>
        </p:txBody>
      </p:sp>
      <p:sp>
        <p:nvSpPr>
          <p:cNvPr id="64" name="Google Shape;64;p13"/>
          <p:cNvSpPr txBox="1"/>
          <p:nvPr/>
        </p:nvSpPr>
        <p:spPr>
          <a:xfrm>
            <a:off x="311700" y="3990742"/>
            <a:ext cx="8520600" cy="10158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 b="1">
                <a:solidFill>
                  <a:schemeClr val="dk1"/>
                </a:solidFill>
                <a:latin typeface="Lato"/>
                <a:ea typeface="Lato"/>
                <a:cs typeface="Lato"/>
                <a:sym typeface="Lato"/>
              </a:rPr>
              <a:t>Conclusion</a:t>
            </a:r>
            <a:endParaRPr b="1">
              <a:solidFill>
                <a:schemeClr val="dk1"/>
              </a:solidFill>
              <a:latin typeface="Lato"/>
              <a:ea typeface="Lato"/>
              <a:cs typeface="Lato"/>
              <a:sym typeface="Lato"/>
            </a:endParaRPr>
          </a:p>
          <a:p>
            <a:pPr marL="0" lvl="0" indent="0" algn="ctr" rtl="0">
              <a:spcBef>
                <a:spcPts val="0"/>
              </a:spcBef>
              <a:spcAft>
                <a:spcPts val="0"/>
              </a:spcAft>
              <a:buNone/>
            </a:pPr>
            <a:r>
              <a:rPr lang="en" sz="800" b="1">
                <a:latin typeface="Lato"/>
                <a:ea typeface="Lato"/>
                <a:cs typeface="Lato"/>
                <a:sym typeface="Lato"/>
              </a:rPr>
              <a:t>Through research, it was found that there are a multitude of positive and negative coaching methods that occur within collegiate coaching today. These methods extend from abusive behaviors such as yelling and playing injured individuals, all the way to positive reinforcement and feedback. There is a positive correlation between positive methods and positive mental health effects for collegiate athletes, and a positive correlation between negative methods and negative mental health effects as well. Looking back on the research, it could have been more beneficial to the project to search for specific coaches within history who have been a public face of positive or negative coaching methods.  Would definitely consider furthering my research on this topic through a more public search of said coaches that have been in the news more recently.</a:t>
            </a:r>
            <a:endParaRPr sz="800" b="1">
              <a:latin typeface="Lato"/>
              <a:ea typeface="Lato"/>
              <a:cs typeface="Lato"/>
              <a:sym typeface="Lato"/>
            </a:endParaRPr>
          </a:p>
        </p:txBody>
      </p:sp>
      <p:pic>
        <p:nvPicPr>
          <p:cNvPr id="1026" name="Picture 2" descr="The 25 best coaches in college basketball | Yardbarker">
            <a:extLst>
              <a:ext uri="{FF2B5EF4-FFF2-40B4-BE49-F238E27FC236}">
                <a16:creationId xmlns:a16="http://schemas.microsoft.com/office/drawing/2014/main" id="{3E6B32F7-252A-9645-B95C-71DA1CACA0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1545" y="103890"/>
            <a:ext cx="1543973" cy="8646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xploring the relationship between anxiety and depression - OpenLearn -  Open University">
            <a:extLst>
              <a:ext uri="{FF2B5EF4-FFF2-40B4-BE49-F238E27FC236}">
                <a16:creationId xmlns:a16="http://schemas.microsoft.com/office/drawing/2014/main" id="{05BF2FB6-08BA-4D47-B67D-F56B3708CE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96181" y="2971012"/>
            <a:ext cx="1551637" cy="98492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ositive Coaching course to be released across Europe - British Gymnastics">
            <a:extLst>
              <a:ext uri="{FF2B5EF4-FFF2-40B4-BE49-F238E27FC236}">
                <a16:creationId xmlns:a16="http://schemas.microsoft.com/office/drawing/2014/main" id="{009DB317-3DD3-6746-9E2E-71889C16C1B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279" y="88691"/>
            <a:ext cx="1494026" cy="86278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4"/>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References</a:t>
            </a:r>
            <a:endParaRPr/>
          </a:p>
        </p:txBody>
      </p:sp>
      <p:sp>
        <p:nvSpPr>
          <p:cNvPr id="70" name="Google Shape;70;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47500" lnSpcReduction="20000"/>
          </a:bodyPr>
          <a:lstStyle/>
          <a:p>
            <a:pPr marL="0" lvl="0" indent="0" algn="l" rtl="0">
              <a:spcBef>
                <a:spcPts val="0"/>
              </a:spcBef>
              <a:spcAft>
                <a:spcPts val="0"/>
              </a:spcAft>
              <a:buNone/>
            </a:pPr>
            <a:r>
              <a:rPr lang="en"/>
              <a:t>1.Butt, J., Weinberg, R., &amp; Culp, B. (2010). Exploring Mental Toughness in NCAA Athletes.Journal of Intercollegiate Sport, 3(2), 316–332. https://doi.org/10.1123/jis.3.2.316</a:t>
            </a:r>
            <a:endParaRPr/>
          </a:p>
          <a:p>
            <a:pPr marL="0" lvl="0" indent="0" algn="l" rtl="0">
              <a:spcBef>
                <a:spcPts val="1200"/>
              </a:spcBef>
              <a:spcAft>
                <a:spcPts val="0"/>
              </a:spcAft>
              <a:buNone/>
            </a:pPr>
            <a:r>
              <a:rPr lang="en"/>
              <a:t>2. Coker-Cranney, A., &amp; Reel, J. J. (2015). Coach pressure and disordered eating in female collegiate athletes: Is the coach-athlete relationship a mediating factor? Journal of Clinical Sport Psychology, 9(3), 213–231. https://doi-org.sacredheart.idm.oclc.org/10.1123/jcsp.2014-0052</a:t>
            </a:r>
            <a:endParaRPr/>
          </a:p>
          <a:p>
            <a:pPr marL="0" lvl="0" indent="0" algn="l" rtl="0">
              <a:spcBef>
                <a:spcPts val="1200"/>
              </a:spcBef>
              <a:spcAft>
                <a:spcPts val="0"/>
              </a:spcAft>
              <a:buNone/>
            </a:pPr>
            <a:r>
              <a:rPr lang="en"/>
              <a:t>3.  Frederick, C. (1999). Collegiate coaches: An examination of motivational style and its relationsh...: Sacred Heart University Library. </a:t>
            </a:r>
            <a:r>
              <a:rPr lang="en" u="sng">
                <a:solidFill>
                  <a:schemeClr val="hlink"/>
                </a:solidFill>
                <a:hlinkClick r:id="rId3"/>
              </a:rPr>
              <a:t>https://eds-b-ebscohost-</a:t>
            </a:r>
            <a:r>
              <a:rPr lang="en"/>
              <a:t> com.sacredheart.idm.oclc.org/eds/detail/detail?vid=1&amp;sid=0514f3bf-cb28-44f9- 9f7e- ca16d8b6ed19%40sessionmgr103&amp;bdata=JnNpdGU9ZWRzLWxpdmUmc2NvcGU9c2 l0ZQ%3d%3d#AN=1999-05428-005&amp;db=psyh</a:t>
            </a:r>
            <a:endParaRPr/>
          </a:p>
          <a:p>
            <a:pPr marL="0" lvl="0" indent="0" algn="l" rtl="0">
              <a:spcBef>
                <a:spcPts val="1200"/>
              </a:spcBef>
              <a:spcAft>
                <a:spcPts val="0"/>
              </a:spcAft>
              <a:buNone/>
            </a:pPr>
            <a:r>
              <a:rPr lang="en"/>
              <a:t>4.Grant, A. M. (2006). A personal perspective on professional coaching and the development of coaching psychology. International Coaching Psychology Review, 1(1), 12-22.</a:t>
            </a:r>
            <a:endParaRPr/>
          </a:p>
          <a:p>
            <a:pPr marL="0" lvl="0" indent="0" algn="l" rtl="0">
              <a:spcBef>
                <a:spcPts val="1200"/>
              </a:spcBef>
              <a:spcAft>
                <a:spcPts val="0"/>
              </a:spcAft>
              <a:buNone/>
            </a:pPr>
            <a:r>
              <a:rPr lang="en"/>
              <a:t>5.. Hamilton, M. G. B., &amp; LaVoi, N. M. (2020). Coaches Who Care: Moral Exemplars in Collegiate Athletics. Journal of Applied Sport Psychology, 32(1), 81–103. </a:t>
            </a:r>
            <a:r>
              <a:rPr lang="en" u="sng">
                <a:solidFill>
                  <a:schemeClr val="hlink"/>
                </a:solidFill>
                <a:hlinkClick r:id="rId4"/>
              </a:rPr>
              <a:t>https://eds.p.ebscohost.com/eds/detail/detail?vid=1&amp;sid=3b0f5cc3-45f5-4c1d-9982-</a:t>
            </a:r>
            <a:r>
              <a:rPr lang="en"/>
              <a:t> c3900bb14943%40redis&amp;bdata=JnNpdGU9ZWRzLWxpdmUmc2NvcGU9c2l0ZQ%3d %3d#AN=140467946&amp;db=s3h</a:t>
            </a:r>
            <a:endParaRPr/>
          </a:p>
          <a:p>
            <a:pPr marL="0" lvl="0" indent="0" algn="l" rtl="0">
              <a:spcBef>
                <a:spcPts val="1200"/>
              </a:spcBef>
              <a:spcAft>
                <a:spcPts val="0"/>
              </a:spcAft>
              <a:buNone/>
            </a:pPr>
            <a:r>
              <a:rPr lang="en"/>
              <a:t>6.Jowett, S. (2017). Coaching effectiveness: the coach–athlete relationship at its heart. Current opinion in psychology, 16, 154-158.</a:t>
            </a:r>
            <a:endParaRPr/>
          </a:p>
          <a:p>
            <a:pPr marL="0" lvl="0" indent="0" algn="l" rtl="0">
              <a:spcBef>
                <a:spcPts val="1200"/>
              </a:spcBef>
              <a:spcAft>
                <a:spcPts val="0"/>
              </a:spcAft>
              <a:buNone/>
            </a:pPr>
            <a:r>
              <a:rPr lang="en"/>
              <a:t>7. Williams, M., &amp; Czech, D. R. (2017). The Impact og NCAA Division I Women Soccer Coaching Style on Player Well-Being: A Qualitative Analysis. 32, 13.</a:t>
            </a:r>
            <a:endParaRPr/>
          </a:p>
          <a:p>
            <a:pPr marL="0" lvl="0" indent="0" algn="l" rtl="0">
              <a:spcBef>
                <a:spcPts val="1200"/>
              </a:spcBef>
              <a:spcAft>
                <a:spcPts val="0"/>
              </a:spcAft>
              <a:buNone/>
            </a:pPr>
            <a:r>
              <a:rPr lang="en"/>
              <a:t>8. Yukhymenko-Lescroart, M. (2014). The relationship between ethical and abusive coaching behaviors and student...: Sacred Heart University Library. https://eds-b-ebscohost- com.sacredheart.idm.oclc.org/eds/detail/detail?vid=3&amp;sid=c1cb281d-abf0-4894-943c-8aa910463757%40sessionmgr102&amp;bdata=JnNpdGU9ZWRzLWxpdmUmc2NvcGU9c2l0ZQ%3d%3d#AN=2014-27813-001&amp;db=pdh</a:t>
            </a:r>
            <a:endParaRPr/>
          </a:p>
          <a:p>
            <a:pPr marL="0" lvl="0" indent="0" algn="l" rtl="0">
              <a:spcBef>
                <a:spcPts val="1200"/>
              </a:spcBef>
              <a:spcAft>
                <a:spcPts val="0"/>
              </a:spcAft>
              <a:buNone/>
            </a:pPr>
            <a:endParaRPr/>
          </a:p>
          <a:p>
            <a:pPr marL="0" lvl="0" indent="0" algn="l" rtl="0">
              <a:spcBef>
                <a:spcPts val="1200"/>
              </a:spcBef>
              <a:spcAft>
                <a:spcPts val="1200"/>
              </a:spcAft>
              <a:buNone/>
            </a:pPr>
            <a:endParaRPr/>
          </a:p>
        </p:txBody>
      </p:sp>
    </p:spTree>
  </p:cSld>
  <p:clrMapOvr>
    <a:masterClrMapping/>
  </p:clrMapOvr>
</p:sld>
</file>

<file path=ppt/theme/theme1.xml><?xml version="1.0" encoding="utf-8"?>
<a:theme xmlns:a="http://schemas.openxmlformats.org/drawingml/2006/main" name="Coral">
  <a:themeElements>
    <a:clrScheme name="Coral">
      <a:dk1>
        <a:srgbClr val="F55E61"/>
      </a:dk1>
      <a:lt1>
        <a:srgbClr val="FFFFFF"/>
      </a:lt1>
      <a:dk2>
        <a:srgbClr val="5E696C"/>
      </a:dk2>
      <a:lt2>
        <a:srgbClr val="BFC7CA"/>
      </a:lt2>
      <a:accent1>
        <a:srgbClr val="1E2D31"/>
      </a:accent1>
      <a:accent2>
        <a:srgbClr val="273C42"/>
      </a:accent2>
      <a:accent3>
        <a:srgbClr val="83D061"/>
      </a:accent3>
      <a:accent4>
        <a:srgbClr val="F6CD4C"/>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1059</Words>
  <Application>Microsoft Macintosh PowerPoint</Application>
  <PresentationFormat>On-screen Show (16:9)</PresentationFormat>
  <Paragraphs>76</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Playfair Display</vt:lpstr>
      <vt:lpstr>Lato</vt:lpstr>
      <vt:lpstr>Coral</vt:lpstr>
      <vt:lpstr>Collegiate Coaches Psychological Effects on Athletes By: Brendan Chalue-Feeney</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Collegiate Coaches Psychological Effects on Athletes By: Brendan Chalue-Feeney</dc:title>
  <cp:lastModifiedBy>Chalue-Feeney, Brendan J.</cp:lastModifiedBy>
  <cp:revision>1</cp:revision>
  <dcterms:modified xsi:type="dcterms:W3CDTF">2022-04-07T20:15:34Z</dcterms:modified>
</cp:coreProperties>
</file>