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3" r:id="rId1"/>
  </p:sldMasterIdLst>
  <p:notesMasterIdLst>
    <p:notesMasterId r:id="rId3"/>
  </p:notesMasterIdLst>
  <p:handoutMasterIdLst>
    <p:handoutMasterId r:id="rId4"/>
  </p:handoutMasterIdLst>
  <p:sldIdLst>
    <p:sldId id="261" r:id="rId2"/>
  </p:sldIdLst>
  <p:sldSz cx="43891200" cy="32918400"/>
  <p:notesSz cx="6858000" cy="9144000"/>
  <p:defaultTextStyle>
    <a:defPPr>
      <a:defRPr lang="en-US"/>
    </a:defPPr>
    <a:lvl1pPr marL="0" algn="l" defTabSz="2821185" rtl="0" eaLnBrk="1" latinLnBrk="0" hangingPunct="1">
      <a:defRPr sz="5528" kern="1200">
        <a:solidFill>
          <a:schemeClr val="tx1"/>
        </a:solidFill>
        <a:latin typeface="+mn-lt"/>
        <a:ea typeface="+mn-ea"/>
        <a:cs typeface="+mn-cs"/>
      </a:defRPr>
    </a:lvl1pPr>
    <a:lvl2pPr marL="1410593" algn="l" defTabSz="2821185" rtl="0" eaLnBrk="1" latinLnBrk="0" hangingPunct="1">
      <a:defRPr sz="5528" kern="1200">
        <a:solidFill>
          <a:schemeClr val="tx1"/>
        </a:solidFill>
        <a:latin typeface="+mn-lt"/>
        <a:ea typeface="+mn-ea"/>
        <a:cs typeface="+mn-cs"/>
      </a:defRPr>
    </a:lvl2pPr>
    <a:lvl3pPr marL="2821185" algn="l" defTabSz="2821185" rtl="0" eaLnBrk="1" latinLnBrk="0" hangingPunct="1">
      <a:defRPr sz="5528" kern="1200">
        <a:solidFill>
          <a:schemeClr val="tx1"/>
        </a:solidFill>
        <a:latin typeface="+mn-lt"/>
        <a:ea typeface="+mn-ea"/>
        <a:cs typeface="+mn-cs"/>
      </a:defRPr>
    </a:lvl3pPr>
    <a:lvl4pPr marL="4231778" algn="l" defTabSz="2821185" rtl="0" eaLnBrk="1" latinLnBrk="0" hangingPunct="1">
      <a:defRPr sz="5528" kern="1200">
        <a:solidFill>
          <a:schemeClr val="tx1"/>
        </a:solidFill>
        <a:latin typeface="+mn-lt"/>
        <a:ea typeface="+mn-ea"/>
        <a:cs typeface="+mn-cs"/>
      </a:defRPr>
    </a:lvl4pPr>
    <a:lvl5pPr marL="5642370" algn="l" defTabSz="2821185" rtl="0" eaLnBrk="1" latinLnBrk="0" hangingPunct="1">
      <a:defRPr sz="5528" kern="1200">
        <a:solidFill>
          <a:schemeClr val="tx1"/>
        </a:solidFill>
        <a:latin typeface="+mn-lt"/>
        <a:ea typeface="+mn-ea"/>
        <a:cs typeface="+mn-cs"/>
      </a:defRPr>
    </a:lvl5pPr>
    <a:lvl6pPr marL="7052964" algn="l" defTabSz="2821185" rtl="0" eaLnBrk="1" latinLnBrk="0" hangingPunct="1">
      <a:defRPr sz="5528" kern="1200">
        <a:solidFill>
          <a:schemeClr val="tx1"/>
        </a:solidFill>
        <a:latin typeface="+mn-lt"/>
        <a:ea typeface="+mn-ea"/>
        <a:cs typeface="+mn-cs"/>
      </a:defRPr>
    </a:lvl6pPr>
    <a:lvl7pPr marL="8463557" algn="l" defTabSz="2821185" rtl="0" eaLnBrk="1" latinLnBrk="0" hangingPunct="1">
      <a:defRPr sz="5528" kern="1200">
        <a:solidFill>
          <a:schemeClr val="tx1"/>
        </a:solidFill>
        <a:latin typeface="+mn-lt"/>
        <a:ea typeface="+mn-ea"/>
        <a:cs typeface="+mn-cs"/>
      </a:defRPr>
    </a:lvl7pPr>
    <a:lvl8pPr marL="9874149" algn="l" defTabSz="2821185" rtl="0" eaLnBrk="1" latinLnBrk="0" hangingPunct="1">
      <a:defRPr sz="5528" kern="1200">
        <a:solidFill>
          <a:schemeClr val="tx1"/>
        </a:solidFill>
        <a:latin typeface="+mn-lt"/>
        <a:ea typeface="+mn-ea"/>
        <a:cs typeface="+mn-cs"/>
      </a:defRPr>
    </a:lvl8pPr>
    <a:lvl9pPr marL="11284742" algn="l" defTabSz="2821185" rtl="0" eaLnBrk="1" latinLnBrk="0" hangingPunct="1">
      <a:defRPr sz="5528"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7D5ED"/>
    <a:srgbClr val="F6F8FC"/>
    <a:srgbClr val="545554"/>
    <a:srgbClr val="F3F5FA"/>
    <a:srgbClr val="CDD2DE"/>
    <a:srgbClr val="E3E9E5"/>
    <a:srgbClr val="EAEAE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583" autoAdjust="0"/>
    <p:restoredTop sz="94218" autoAdjust="0"/>
  </p:normalViewPr>
  <p:slideViewPr>
    <p:cSldViewPr snapToGrid="0" snapToObjects="1" showGuides="1">
      <p:cViewPr varScale="1">
        <p:scale>
          <a:sx n="17" d="100"/>
          <a:sy n="17" d="100"/>
        </p:scale>
        <p:origin x="1882" y="67"/>
      </p:cViewPr>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46" d="100"/>
        <a:sy n="46" d="100"/>
      </p:scale>
      <p:origin x="0" y="0"/>
    </p:cViewPr>
  </p:sorterViewPr>
  <p:notesViewPr>
    <p:cSldViewPr snapToGrid="0" snapToObjects="1" showGuides="1">
      <p:cViewPr varScale="1">
        <p:scale>
          <a:sx n="135" d="100"/>
          <a:sy n="135" d="100"/>
        </p:scale>
        <p:origin x="5120" y="1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handoutMaster" Target="handoutMasters/handout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158C5BC-9A70-462C-B28D-9600239EAC64}" type="datetimeFigureOut">
              <a:rPr lang="en-US" smtClean="0"/>
              <a:pPr/>
              <a:t>4/19/2022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C131B7-05CA-4AEE-9267-6D0ED4DC84F3}" type="slidenum">
              <a:rPr lang="en-US" smtClean="0"/>
              <a:pPr/>
              <a:t>‹#›</a:t>
            </a:fld>
            <a:endParaRPr lang="en-US"/>
          </a:p>
        </p:txBody>
      </p:sp>
    </p:spTree>
    <p:extLst>
      <p:ext uri="{BB962C8B-B14F-4D97-AF65-F5344CB8AC3E}">
        <p14:creationId xmlns:p14="http://schemas.microsoft.com/office/powerpoint/2010/main" val="39740682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C2317-6751-4CD4-9995-8782DD78E936}" type="datetimeFigureOut">
              <a:rPr lang="en-US" smtClean="0"/>
              <a:pPr/>
              <a:t>4/19/2022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2414637987"/>
      </p:ext>
    </p:extLst>
  </p:cSld>
  <p:clrMap bg1="lt1" tx1="dk1" bg2="lt2" tx2="dk2" accent1="accent1" accent2="accent2" accent3="accent3" accent4="accent4" accent5="accent5" accent6="accent6" hlink="hlink" folHlink="folHlink"/>
  <p:notesStyle>
    <a:lvl1pPr marL="0" algn="l" defTabSz="2821185" rtl="0" eaLnBrk="1" latinLnBrk="0" hangingPunct="1">
      <a:defRPr sz="3728" kern="1200">
        <a:solidFill>
          <a:schemeClr val="tx1"/>
        </a:solidFill>
        <a:latin typeface="+mn-lt"/>
        <a:ea typeface="+mn-ea"/>
        <a:cs typeface="+mn-cs"/>
      </a:defRPr>
    </a:lvl1pPr>
    <a:lvl2pPr marL="1410593" algn="l" defTabSz="2821185" rtl="0" eaLnBrk="1" latinLnBrk="0" hangingPunct="1">
      <a:defRPr sz="3728" kern="1200">
        <a:solidFill>
          <a:schemeClr val="tx1"/>
        </a:solidFill>
        <a:latin typeface="+mn-lt"/>
        <a:ea typeface="+mn-ea"/>
        <a:cs typeface="+mn-cs"/>
      </a:defRPr>
    </a:lvl2pPr>
    <a:lvl3pPr marL="2821185" algn="l" defTabSz="2821185" rtl="0" eaLnBrk="1" latinLnBrk="0" hangingPunct="1">
      <a:defRPr sz="3728" kern="1200">
        <a:solidFill>
          <a:schemeClr val="tx1"/>
        </a:solidFill>
        <a:latin typeface="+mn-lt"/>
        <a:ea typeface="+mn-ea"/>
        <a:cs typeface="+mn-cs"/>
      </a:defRPr>
    </a:lvl3pPr>
    <a:lvl4pPr marL="4231778" algn="l" defTabSz="2821185" rtl="0" eaLnBrk="1" latinLnBrk="0" hangingPunct="1">
      <a:defRPr sz="3728" kern="1200">
        <a:solidFill>
          <a:schemeClr val="tx1"/>
        </a:solidFill>
        <a:latin typeface="+mn-lt"/>
        <a:ea typeface="+mn-ea"/>
        <a:cs typeface="+mn-cs"/>
      </a:defRPr>
    </a:lvl4pPr>
    <a:lvl5pPr marL="5642370" algn="l" defTabSz="2821185" rtl="0" eaLnBrk="1" latinLnBrk="0" hangingPunct="1">
      <a:defRPr sz="3728" kern="1200">
        <a:solidFill>
          <a:schemeClr val="tx1"/>
        </a:solidFill>
        <a:latin typeface="+mn-lt"/>
        <a:ea typeface="+mn-ea"/>
        <a:cs typeface="+mn-cs"/>
      </a:defRPr>
    </a:lvl5pPr>
    <a:lvl6pPr marL="7052964" algn="l" defTabSz="2821185" rtl="0" eaLnBrk="1" latinLnBrk="0" hangingPunct="1">
      <a:defRPr sz="3728" kern="1200">
        <a:solidFill>
          <a:schemeClr val="tx1"/>
        </a:solidFill>
        <a:latin typeface="+mn-lt"/>
        <a:ea typeface="+mn-ea"/>
        <a:cs typeface="+mn-cs"/>
      </a:defRPr>
    </a:lvl6pPr>
    <a:lvl7pPr marL="8463557" algn="l" defTabSz="2821185" rtl="0" eaLnBrk="1" latinLnBrk="0" hangingPunct="1">
      <a:defRPr sz="3728" kern="1200">
        <a:solidFill>
          <a:schemeClr val="tx1"/>
        </a:solidFill>
        <a:latin typeface="+mn-lt"/>
        <a:ea typeface="+mn-ea"/>
        <a:cs typeface="+mn-cs"/>
      </a:defRPr>
    </a:lvl7pPr>
    <a:lvl8pPr marL="9874149" algn="l" defTabSz="2821185" rtl="0" eaLnBrk="1" latinLnBrk="0" hangingPunct="1">
      <a:defRPr sz="3728" kern="1200">
        <a:solidFill>
          <a:schemeClr val="tx1"/>
        </a:solidFill>
        <a:latin typeface="+mn-lt"/>
        <a:ea typeface="+mn-ea"/>
        <a:cs typeface="+mn-cs"/>
      </a:defRPr>
    </a:lvl8pPr>
    <a:lvl9pPr marL="11284742" algn="l" defTabSz="2821185" rtl="0" eaLnBrk="1" latinLnBrk="0" hangingPunct="1">
      <a:defRPr sz="3728"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6A1A87D-CAF7-4BDC-A0D3-C0DBEDE81619}" type="slidenum">
              <a:rPr lang="en-US" smtClean="0"/>
              <a:pPr/>
              <a:t>1</a:t>
            </a:fld>
            <a:endParaRPr lang="en-US" dirty="0"/>
          </a:p>
        </p:txBody>
      </p:sp>
    </p:spTree>
    <p:extLst>
      <p:ext uri="{BB962C8B-B14F-4D97-AF65-F5344CB8AC3E}">
        <p14:creationId xmlns:p14="http://schemas.microsoft.com/office/powerpoint/2010/main" val="250970114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ith Guides">
    <p:spTree>
      <p:nvGrpSpPr>
        <p:cNvPr id="1" name=""/>
        <p:cNvGrpSpPr/>
        <p:nvPr/>
      </p:nvGrpSpPr>
      <p:grpSpPr>
        <a:xfrm>
          <a:off x="0" y="0"/>
          <a:ext cx="0" cy="0"/>
          <a:chOff x="0" y="0"/>
          <a:chExt cx="0" cy="0"/>
        </a:xfrm>
      </p:grpSpPr>
      <p:sp>
        <p:nvSpPr>
          <p:cNvPr id="18" name="Text Placeholder 17">
            <a:extLst>
              <a:ext uri="{FF2B5EF4-FFF2-40B4-BE49-F238E27FC236}">
                <a16:creationId xmlns:a16="http://schemas.microsoft.com/office/drawing/2014/main" id="{C96E18C0-5E19-4D47-9237-14BD7C2930F7}"/>
              </a:ext>
            </a:extLst>
          </p:cNvPr>
          <p:cNvSpPr>
            <a:spLocks noGrp="1"/>
          </p:cNvSpPr>
          <p:nvPr>
            <p:ph type="body" sz="quarter" idx="10" hasCustomPrompt="1"/>
          </p:nvPr>
        </p:nvSpPr>
        <p:spPr>
          <a:xfrm>
            <a:off x="-1" y="2901984"/>
            <a:ext cx="43891199" cy="830997"/>
          </a:xfrm>
          <a:prstGeom prst="rect">
            <a:avLst/>
          </a:prstGeom>
        </p:spPr>
        <p:txBody>
          <a:bodyPr wrap="square">
            <a:spAutoFit/>
          </a:bodyPr>
          <a:lstStyle>
            <a:lvl1pPr marL="0" indent="0" algn="ctr">
              <a:buNone/>
              <a:defRPr sz="4800" b="1" i="0">
                <a:solidFill>
                  <a:schemeClr val="bg1"/>
                </a:solidFill>
                <a:latin typeface="Castellar" panose="020A0402060406010301" pitchFamily="18" charset="0"/>
                <a:cs typeface="Arial" panose="020B0604020202020204" pitchFamily="34" charset="0"/>
              </a:defRPr>
            </a:lvl1pPr>
            <a:lvl2pPr marL="0" indent="0">
              <a:buNone/>
              <a:defRPr b="0" i="0">
                <a:latin typeface="Arial Narrow" panose="020B0604020202020204" pitchFamily="34" charset="0"/>
                <a:cs typeface="Arial Narrow" panose="020B0604020202020204" pitchFamily="34" charset="0"/>
              </a:defRPr>
            </a:lvl2pPr>
            <a:lvl3pPr marL="0" indent="0">
              <a:buNone/>
              <a:defRPr b="0" i="0">
                <a:latin typeface="Arial Narrow" panose="020B0604020202020204" pitchFamily="34" charset="0"/>
                <a:cs typeface="Arial Narrow" panose="020B0604020202020204" pitchFamily="34" charset="0"/>
              </a:defRPr>
            </a:lvl3pPr>
            <a:lvl4pPr marL="0" indent="0">
              <a:buNone/>
              <a:defRPr b="0" i="0">
                <a:latin typeface="Arial Narrow" panose="020B0604020202020204" pitchFamily="34" charset="0"/>
                <a:cs typeface="Arial Narrow" panose="020B0604020202020204" pitchFamily="34" charset="0"/>
              </a:defRPr>
            </a:lvl4pPr>
            <a:lvl5pPr marL="0" indent="0">
              <a:buNone/>
              <a:defRPr b="0" i="0">
                <a:latin typeface="Arial Narrow" panose="020B0604020202020204" pitchFamily="34" charset="0"/>
                <a:cs typeface="Arial Narrow" panose="020B0604020202020204" pitchFamily="34" charset="0"/>
              </a:defRPr>
            </a:lvl5pPr>
          </a:lstStyle>
          <a:p>
            <a:pPr lvl="0"/>
            <a:r>
              <a:rPr lang="en-US" dirty="0"/>
              <a:t>Davis &amp; Henley College of Nursing, Sacred Heart University</a:t>
            </a:r>
          </a:p>
        </p:txBody>
      </p:sp>
      <p:sp>
        <p:nvSpPr>
          <p:cNvPr id="19" name="Text Placeholder 17">
            <a:extLst>
              <a:ext uri="{FF2B5EF4-FFF2-40B4-BE49-F238E27FC236}">
                <a16:creationId xmlns:a16="http://schemas.microsoft.com/office/drawing/2014/main" id="{EECA4861-B93C-0849-A47D-17FACB135140}"/>
              </a:ext>
            </a:extLst>
          </p:cNvPr>
          <p:cNvSpPr>
            <a:spLocks noGrp="1"/>
          </p:cNvSpPr>
          <p:nvPr>
            <p:ph type="body" sz="quarter" idx="11" hasCustomPrompt="1"/>
          </p:nvPr>
        </p:nvSpPr>
        <p:spPr>
          <a:xfrm>
            <a:off x="11430000" y="1714548"/>
            <a:ext cx="21069300" cy="923330"/>
          </a:xfrm>
          <a:prstGeom prst="rect">
            <a:avLst/>
          </a:prstGeom>
        </p:spPr>
        <p:txBody>
          <a:bodyPr wrap="square">
            <a:spAutoFit/>
          </a:bodyPr>
          <a:lstStyle>
            <a:lvl1pPr marL="0" indent="0" algn="ctr">
              <a:buNone/>
              <a:defRPr sz="5400" b="1" i="0">
                <a:solidFill>
                  <a:schemeClr val="bg1"/>
                </a:solidFill>
                <a:latin typeface="Castellar" panose="020A0402060406010301" pitchFamily="18" charset="0"/>
                <a:cs typeface="Arial" panose="020B0604020202020204" pitchFamily="34" charset="0"/>
              </a:defRPr>
            </a:lvl1pPr>
            <a:lvl2pPr marL="0" indent="0">
              <a:buNone/>
              <a:defRPr b="0" i="0">
                <a:latin typeface="Arial Narrow" panose="020B0604020202020204" pitchFamily="34" charset="0"/>
                <a:cs typeface="Arial Narrow" panose="020B0604020202020204" pitchFamily="34" charset="0"/>
              </a:defRPr>
            </a:lvl2pPr>
            <a:lvl3pPr marL="0" indent="0">
              <a:buNone/>
              <a:defRPr b="0" i="0">
                <a:latin typeface="Arial Narrow" panose="020B0604020202020204" pitchFamily="34" charset="0"/>
                <a:cs typeface="Arial Narrow" panose="020B0604020202020204" pitchFamily="34" charset="0"/>
              </a:defRPr>
            </a:lvl3pPr>
            <a:lvl4pPr marL="0" indent="0">
              <a:buNone/>
              <a:defRPr b="0" i="0">
                <a:latin typeface="Arial Narrow" panose="020B0604020202020204" pitchFamily="34" charset="0"/>
                <a:cs typeface="Arial Narrow" panose="020B0604020202020204" pitchFamily="34" charset="0"/>
              </a:defRPr>
            </a:lvl4pPr>
            <a:lvl5pPr marL="0" indent="0">
              <a:buNone/>
              <a:defRPr b="0" i="0">
                <a:latin typeface="Arial Narrow" panose="020B0604020202020204" pitchFamily="34" charset="0"/>
                <a:cs typeface="Arial Narrow" panose="020B0604020202020204" pitchFamily="34" charset="0"/>
              </a:defRPr>
            </a:lvl5pPr>
          </a:lstStyle>
          <a:p>
            <a:pPr lvl="0"/>
            <a:r>
              <a:rPr lang="en-US" dirty="0"/>
              <a:t>Noah Vargoshe, Nursing Major, Honors Minor</a:t>
            </a:r>
          </a:p>
        </p:txBody>
      </p:sp>
      <p:sp>
        <p:nvSpPr>
          <p:cNvPr id="20" name="Text Placeholder 17">
            <a:extLst>
              <a:ext uri="{FF2B5EF4-FFF2-40B4-BE49-F238E27FC236}">
                <a16:creationId xmlns:a16="http://schemas.microsoft.com/office/drawing/2014/main" id="{053CD722-9E93-6049-839B-8A79A9C42804}"/>
              </a:ext>
            </a:extLst>
          </p:cNvPr>
          <p:cNvSpPr>
            <a:spLocks noGrp="1"/>
          </p:cNvSpPr>
          <p:nvPr>
            <p:ph type="body" sz="quarter" idx="12" hasCustomPrompt="1"/>
          </p:nvPr>
        </p:nvSpPr>
        <p:spPr>
          <a:xfrm>
            <a:off x="0" y="266652"/>
            <a:ext cx="43891199" cy="1200329"/>
          </a:xfrm>
          <a:prstGeom prst="rect">
            <a:avLst/>
          </a:prstGeom>
        </p:spPr>
        <p:txBody>
          <a:bodyPr wrap="square">
            <a:spAutoFit/>
          </a:bodyPr>
          <a:lstStyle>
            <a:lvl1pPr marL="0" indent="0" algn="ctr">
              <a:buNone/>
              <a:defRPr sz="7200" b="1" i="0">
                <a:solidFill>
                  <a:schemeClr val="bg1"/>
                </a:solidFill>
                <a:latin typeface="Castellar" panose="020A0402060406010301" pitchFamily="18" charset="0"/>
                <a:cs typeface="Arial" panose="020B0604020202020204" pitchFamily="34" charset="0"/>
              </a:defRPr>
            </a:lvl1pPr>
            <a:lvl2pPr marL="0" indent="0">
              <a:buNone/>
              <a:defRPr b="0" i="0">
                <a:latin typeface="Arial Narrow" panose="020B0604020202020204" pitchFamily="34" charset="0"/>
                <a:cs typeface="Arial Narrow" panose="020B0604020202020204" pitchFamily="34" charset="0"/>
              </a:defRPr>
            </a:lvl2pPr>
            <a:lvl3pPr marL="0" indent="0">
              <a:buNone/>
              <a:defRPr b="0" i="0">
                <a:latin typeface="Arial Narrow" panose="020B0604020202020204" pitchFamily="34" charset="0"/>
                <a:cs typeface="Arial Narrow" panose="020B0604020202020204" pitchFamily="34" charset="0"/>
              </a:defRPr>
            </a:lvl3pPr>
            <a:lvl4pPr marL="0" indent="0">
              <a:buNone/>
              <a:defRPr b="0" i="0">
                <a:latin typeface="Arial Narrow" panose="020B0604020202020204" pitchFamily="34" charset="0"/>
                <a:cs typeface="Arial Narrow" panose="020B0604020202020204" pitchFamily="34" charset="0"/>
              </a:defRPr>
            </a:lvl4pPr>
            <a:lvl5pPr marL="0" indent="0">
              <a:buNone/>
              <a:defRPr b="0" i="0">
                <a:latin typeface="Arial Narrow" panose="020B0604020202020204" pitchFamily="34" charset="0"/>
                <a:cs typeface="Arial Narrow" panose="020B0604020202020204" pitchFamily="34" charset="0"/>
              </a:defRPr>
            </a:lvl5pPr>
          </a:lstStyle>
          <a:p>
            <a:pPr lvl="0"/>
            <a:r>
              <a:rPr lang="en-US" dirty="0"/>
              <a:t>Hemophilia: The Royal Disease, The Romanovs and the Mad Monk Rasputin</a:t>
            </a:r>
          </a:p>
        </p:txBody>
      </p:sp>
      <p:sp>
        <p:nvSpPr>
          <p:cNvPr id="27" name="Text Placeholder 9">
            <a:extLst>
              <a:ext uri="{FF2B5EF4-FFF2-40B4-BE49-F238E27FC236}">
                <a16:creationId xmlns:a16="http://schemas.microsoft.com/office/drawing/2014/main" id="{0022466D-7E9F-0541-8791-ADE9FFDEB5D2}"/>
              </a:ext>
            </a:extLst>
          </p:cNvPr>
          <p:cNvSpPr>
            <a:spLocks noGrp="1"/>
          </p:cNvSpPr>
          <p:nvPr>
            <p:ph type="body" sz="quarter" idx="15" hasCustomPrompt="1"/>
          </p:nvPr>
        </p:nvSpPr>
        <p:spPr>
          <a:xfrm>
            <a:off x="456500" y="4997541"/>
            <a:ext cx="10059099" cy="553998"/>
          </a:xfrm>
          <a:prstGeom prst="rect">
            <a:avLst/>
          </a:prstGeom>
        </p:spPr>
        <p:txBody>
          <a:bodyPr wrap="square">
            <a:spAutoFit/>
          </a:bodyPr>
          <a:lstStyle>
            <a:lvl1pPr marL="0" indent="0" algn="ctr">
              <a:buNone/>
              <a:defRPr lang="en-US" sz="3000" b="1" dirty="0">
                <a:solidFill>
                  <a:schemeClr val="accent1">
                    <a:lumMod val="50000"/>
                  </a:schemeClr>
                </a:solidFill>
                <a:latin typeface="Castellar" panose="020A0402060406010301" pitchFamily="18" charset="0"/>
              </a:defRPr>
            </a:lvl1pPr>
            <a:lvl2pPr>
              <a:defRPr lang="en-US" sz="3200" smtClean="0"/>
            </a:lvl2pPr>
            <a:lvl3pPr>
              <a:defRPr lang="en-US" sz="2000" smtClean="0"/>
            </a:lvl3pPr>
            <a:lvl4pPr>
              <a:defRPr lang="en-US" sz="1600" smtClean="0"/>
            </a:lvl4pPr>
            <a:lvl5pPr>
              <a:defRPr lang="en-US" sz="1600"/>
            </a:lvl5pPr>
          </a:lstStyle>
          <a:p>
            <a:r>
              <a:rPr lang="en-US" dirty="0">
                <a:effectLst/>
                <a:latin typeface="Calibri" panose="020F0502020204030204" pitchFamily="34" charset="0"/>
              </a:rPr>
              <a:t>INTRODUCTION</a:t>
            </a:r>
          </a:p>
        </p:txBody>
      </p:sp>
      <p:sp>
        <p:nvSpPr>
          <p:cNvPr id="28" name="Text Placeholder 9">
            <a:extLst>
              <a:ext uri="{FF2B5EF4-FFF2-40B4-BE49-F238E27FC236}">
                <a16:creationId xmlns:a16="http://schemas.microsoft.com/office/drawing/2014/main" id="{8BA21A8B-51D3-DF46-9C47-207CAE71FBEA}"/>
              </a:ext>
            </a:extLst>
          </p:cNvPr>
          <p:cNvSpPr>
            <a:spLocks noGrp="1"/>
          </p:cNvSpPr>
          <p:nvPr>
            <p:ph type="body" sz="quarter" idx="17" hasCustomPrompt="1"/>
          </p:nvPr>
        </p:nvSpPr>
        <p:spPr>
          <a:xfrm>
            <a:off x="457199" y="14728805"/>
            <a:ext cx="10059099" cy="553998"/>
          </a:xfrm>
          <a:prstGeom prst="rect">
            <a:avLst/>
          </a:prstGeom>
        </p:spPr>
        <p:txBody>
          <a:bodyPr wrap="square">
            <a:spAutoFit/>
          </a:bodyPr>
          <a:lstStyle>
            <a:lvl1pPr marL="0" indent="0" algn="ctr">
              <a:buNone/>
              <a:defRPr lang="en-US" sz="3000" b="1" dirty="0">
                <a:solidFill>
                  <a:schemeClr val="accent1">
                    <a:lumMod val="50000"/>
                  </a:schemeClr>
                </a:solidFill>
                <a:latin typeface="+mj-lt"/>
              </a:defRPr>
            </a:lvl1pPr>
            <a:lvl2pPr>
              <a:defRPr lang="en-US" sz="3200" smtClean="0"/>
            </a:lvl2pPr>
            <a:lvl3pPr>
              <a:defRPr lang="en-US" sz="2000" smtClean="0"/>
            </a:lvl3pPr>
            <a:lvl4pPr>
              <a:defRPr lang="en-US" sz="1600" smtClean="0"/>
            </a:lvl4pPr>
            <a:lvl5pPr>
              <a:defRPr lang="en-US" sz="1600"/>
            </a:lvl5pPr>
          </a:lstStyle>
          <a:p>
            <a:r>
              <a:rPr lang="en-US" dirty="0">
                <a:effectLst/>
                <a:latin typeface="Calibri" panose="020F0502020204030204" pitchFamily="34" charset="0"/>
              </a:rPr>
              <a:t>(click to edit)  OBJECTIVES</a:t>
            </a:r>
          </a:p>
        </p:txBody>
      </p:sp>
      <p:sp>
        <p:nvSpPr>
          <p:cNvPr id="29" name="Text Placeholder 9">
            <a:extLst>
              <a:ext uri="{FF2B5EF4-FFF2-40B4-BE49-F238E27FC236}">
                <a16:creationId xmlns:a16="http://schemas.microsoft.com/office/drawing/2014/main" id="{6B7BCEDA-48FE-554E-B697-5222E92C0303}"/>
              </a:ext>
            </a:extLst>
          </p:cNvPr>
          <p:cNvSpPr>
            <a:spLocks noGrp="1"/>
          </p:cNvSpPr>
          <p:nvPr>
            <p:ph type="body" sz="quarter" idx="18" hasCustomPrompt="1"/>
          </p:nvPr>
        </p:nvSpPr>
        <p:spPr>
          <a:xfrm>
            <a:off x="11430000" y="4997540"/>
            <a:ext cx="10058400" cy="553998"/>
          </a:xfrm>
          <a:prstGeom prst="rect">
            <a:avLst/>
          </a:prstGeom>
        </p:spPr>
        <p:txBody>
          <a:bodyPr wrap="square">
            <a:spAutoFit/>
          </a:bodyPr>
          <a:lstStyle>
            <a:lvl1pPr marL="0" indent="0" algn="ctr">
              <a:buNone/>
              <a:defRPr lang="en-US" sz="3000" b="1" dirty="0">
                <a:solidFill>
                  <a:schemeClr val="accent1">
                    <a:lumMod val="50000"/>
                  </a:schemeClr>
                </a:solidFill>
                <a:latin typeface="+mj-lt"/>
              </a:defRPr>
            </a:lvl1pPr>
            <a:lvl2pPr>
              <a:defRPr lang="en-US" sz="3200" smtClean="0"/>
            </a:lvl2pPr>
            <a:lvl3pPr>
              <a:defRPr lang="en-US" sz="2000" smtClean="0"/>
            </a:lvl3pPr>
            <a:lvl4pPr>
              <a:defRPr lang="en-US" sz="1600" smtClean="0"/>
            </a:lvl4pPr>
            <a:lvl5pPr>
              <a:defRPr lang="en-US" sz="1600"/>
            </a:lvl5pPr>
          </a:lstStyle>
          <a:p>
            <a:r>
              <a:rPr lang="en-US" dirty="0">
                <a:effectLst/>
                <a:latin typeface="Calibri" panose="020F0502020204030204" pitchFamily="34" charset="0"/>
              </a:rPr>
              <a:t>(click to edit)  MATERIALS &amp; METHODS</a:t>
            </a:r>
          </a:p>
        </p:txBody>
      </p:sp>
      <p:sp>
        <p:nvSpPr>
          <p:cNvPr id="30" name="Text Placeholder 9">
            <a:extLst>
              <a:ext uri="{FF2B5EF4-FFF2-40B4-BE49-F238E27FC236}">
                <a16:creationId xmlns:a16="http://schemas.microsoft.com/office/drawing/2014/main" id="{195A2674-63FD-C54C-9DAA-0C31B6481A1A}"/>
              </a:ext>
            </a:extLst>
          </p:cNvPr>
          <p:cNvSpPr>
            <a:spLocks noGrp="1"/>
          </p:cNvSpPr>
          <p:nvPr>
            <p:ph type="body" sz="quarter" idx="19" hasCustomPrompt="1"/>
          </p:nvPr>
        </p:nvSpPr>
        <p:spPr>
          <a:xfrm>
            <a:off x="22402800" y="4997539"/>
            <a:ext cx="10058400" cy="553998"/>
          </a:xfrm>
          <a:prstGeom prst="rect">
            <a:avLst/>
          </a:prstGeom>
        </p:spPr>
        <p:txBody>
          <a:bodyPr wrap="square">
            <a:spAutoFit/>
          </a:bodyPr>
          <a:lstStyle>
            <a:lvl1pPr marL="0" indent="0" algn="ctr">
              <a:buNone/>
              <a:defRPr lang="en-US" sz="3000" b="1" dirty="0">
                <a:solidFill>
                  <a:schemeClr val="accent1">
                    <a:lumMod val="50000"/>
                  </a:schemeClr>
                </a:solidFill>
                <a:latin typeface="+mj-lt"/>
              </a:defRPr>
            </a:lvl1pPr>
            <a:lvl2pPr>
              <a:defRPr lang="en-US" sz="3200" smtClean="0"/>
            </a:lvl2pPr>
            <a:lvl3pPr>
              <a:defRPr lang="en-US" sz="2000" smtClean="0"/>
            </a:lvl3pPr>
            <a:lvl4pPr>
              <a:defRPr lang="en-US" sz="1600" smtClean="0"/>
            </a:lvl4pPr>
            <a:lvl5pPr>
              <a:defRPr lang="en-US" sz="1600"/>
            </a:lvl5pPr>
          </a:lstStyle>
          <a:p>
            <a:r>
              <a:rPr lang="en-US" dirty="0">
                <a:effectLst/>
                <a:latin typeface="Calibri" panose="020F0502020204030204" pitchFamily="34" charset="0"/>
              </a:rPr>
              <a:t>(click to edit)  RESULTS</a:t>
            </a:r>
          </a:p>
        </p:txBody>
      </p:sp>
      <p:sp>
        <p:nvSpPr>
          <p:cNvPr id="31" name="Text Placeholder 9">
            <a:extLst>
              <a:ext uri="{FF2B5EF4-FFF2-40B4-BE49-F238E27FC236}">
                <a16:creationId xmlns:a16="http://schemas.microsoft.com/office/drawing/2014/main" id="{515A5891-6D49-BD40-81DC-C833CD1D5A59}"/>
              </a:ext>
            </a:extLst>
          </p:cNvPr>
          <p:cNvSpPr>
            <a:spLocks noGrp="1"/>
          </p:cNvSpPr>
          <p:nvPr>
            <p:ph type="body" sz="quarter" idx="20" hasCustomPrompt="1"/>
          </p:nvPr>
        </p:nvSpPr>
        <p:spPr>
          <a:xfrm>
            <a:off x="33375600" y="4997539"/>
            <a:ext cx="10058400" cy="553998"/>
          </a:xfrm>
          <a:prstGeom prst="rect">
            <a:avLst/>
          </a:prstGeom>
        </p:spPr>
        <p:txBody>
          <a:bodyPr wrap="square">
            <a:spAutoFit/>
          </a:bodyPr>
          <a:lstStyle>
            <a:lvl1pPr marL="0" indent="0" algn="ctr">
              <a:buNone/>
              <a:defRPr lang="en-US" sz="3000" b="1" dirty="0">
                <a:solidFill>
                  <a:schemeClr val="accent1">
                    <a:lumMod val="50000"/>
                  </a:schemeClr>
                </a:solidFill>
                <a:latin typeface="+mj-lt"/>
              </a:defRPr>
            </a:lvl1pPr>
            <a:lvl2pPr>
              <a:defRPr lang="en-US" sz="3200" smtClean="0"/>
            </a:lvl2pPr>
            <a:lvl3pPr>
              <a:defRPr lang="en-US" sz="2000" smtClean="0"/>
            </a:lvl3pPr>
            <a:lvl4pPr>
              <a:defRPr lang="en-US" sz="1600" smtClean="0"/>
            </a:lvl4pPr>
            <a:lvl5pPr>
              <a:defRPr lang="en-US" sz="1600"/>
            </a:lvl5pPr>
          </a:lstStyle>
          <a:p>
            <a:r>
              <a:rPr lang="en-US" dirty="0">
                <a:effectLst/>
                <a:latin typeface="Calibri" panose="020F0502020204030204" pitchFamily="34" charset="0"/>
              </a:rPr>
              <a:t>(click to edit)  CONCLUSIONS</a:t>
            </a:r>
          </a:p>
        </p:txBody>
      </p:sp>
      <p:sp>
        <p:nvSpPr>
          <p:cNvPr id="32" name="Text Placeholder 9">
            <a:extLst>
              <a:ext uri="{FF2B5EF4-FFF2-40B4-BE49-F238E27FC236}">
                <a16:creationId xmlns:a16="http://schemas.microsoft.com/office/drawing/2014/main" id="{9BFF821D-FD9D-2744-B5A1-4A148A0C6B5C}"/>
              </a:ext>
            </a:extLst>
          </p:cNvPr>
          <p:cNvSpPr>
            <a:spLocks noGrp="1"/>
          </p:cNvSpPr>
          <p:nvPr>
            <p:ph type="body" sz="quarter" idx="21" hasCustomPrompt="1"/>
          </p:nvPr>
        </p:nvSpPr>
        <p:spPr>
          <a:xfrm>
            <a:off x="33375600" y="19751103"/>
            <a:ext cx="10058400" cy="553998"/>
          </a:xfrm>
          <a:prstGeom prst="rect">
            <a:avLst/>
          </a:prstGeom>
        </p:spPr>
        <p:txBody>
          <a:bodyPr wrap="square">
            <a:spAutoFit/>
          </a:bodyPr>
          <a:lstStyle>
            <a:lvl1pPr marL="0" indent="0" algn="ctr">
              <a:buNone/>
              <a:defRPr lang="en-US" sz="3000" b="1" dirty="0">
                <a:solidFill>
                  <a:schemeClr val="accent1">
                    <a:lumMod val="50000"/>
                  </a:schemeClr>
                </a:solidFill>
                <a:latin typeface="+mj-lt"/>
              </a:defRPr>
            </a:lvl1pPr>
            <a:lvl2pPr>
              <a:defRPr lang="en-US" sz="3200" smtClean="0"/>
            </a:lvl2pPr>
            <a:lvl3pPr>
              <a:defRPr lang="en-US" sz="2000" smtClean="0"/>
            </a:lvl3pPr>
            <a:lvl4pPr>
              <a:defRPr lang="en-US" sz="1600" smtClean="0"/>
            </a:lvl4pPr>
            <a:lvl5pPr>
              <a:defRPr lang="en-US" sz="1600"/>
            </a:lvl5pPr>
          </a:lstStyle>
          <a:p>
            <a:r>
              <a:rPr lang="en-US" dirty="0">
                <a:effectLst/>
                <a:latin typeface="Calibri" panose="020F0502020204030204" pitchFamily="34" charset="0"/>
              </a:rPr>
              <a:t>(click to edit)  REFERENCES</a:t>
            </a:r>
          </a:p>
        </p:txBody>
      </p:sp>
      <p:sp>
        <p:nvSpPr>
          <p:cNvPr id="33" name="Text Placeholder 9">
            <a:extLst>
              <a:ext uri="{FF2B5EF4-FFF2-40B4-BE49-F238E27FC236}">
                <a16:creationId xmlns:a16="http://schemas.microsoft.com/office/drawing/2014/main" id="{FF9A2537-AAFE-CB4B-BEDA-42E072DEA8B5}"/>
              </a:ext>
            </a:extLst>
          </p:cNvPr>
          <p:cNvSpPr>
            <a:spLocks noGrp="1"/>
          </p:cNvSpPr>
          <p:nvPr>
            <p:ph type="body" sz="quarter" idx="22" hasCustomPrompt="1"/>
          </p:nvPr>
        </p:nvSpPr>
        <p:spPr>
          <a:xfrm>
            <a:off x="33375600" y="28607770"/>
            <a:ext cx="10058400" cy="553998"/>
          </a:xfrm>
          <a:prstGeom prst="rect">
            <a:avLst/>
          </a:prstGeom>
        </p:spPr>
        <p:txBody>
          <a:bodyPr wrap="square">
            <a:spAutoFit/>
          </a:bodyPr>
          <a:lstStyle>
            <a:lvl1pPr marL="0" indent="0" algn="ctr">
              <a:buNone/>
              <a:defRPr lang="en-US" sz="3000" b="1" dirty="0">
                <a:solidFill>
                  <a:schemeClr val="accent1">
                    <a:lumMod val="50000"/>
                  </a:schemeClr>
                </a:solidFill>
                <a:latin typeface="+mj-lt"/>
              </a:defRPr>
            </a:lvl1pPr>
            <a:lvl2pPr>
              <a:defRPr lang="en-US" sz="3200" smtClean="0"/>
            </a:lvl2pPr>
            <a:lvl3pPr>
              <a:defRPr lang="en-US" sz="2000" smtClean="0"/>
            </a:lvl3pPr>
            <a:lvl4pPr>
              <a:defRPr lang="en-US" sz="1600" smtClean="0"/>
            </a:lvl4pPr>
            <a:lvl5pPr>
              <a:defRPr lang="en-US" sz="1600"/>
            </a:lvl5pPr>
          </a:lstStyle>
          <a:p>
            <a:r>
              <a:rPr lang="en-US" dirty="0">
                <a:effectLst/>
                <a:latin typeface="Calibri" panose="020F0502020204030204" pitchFamily="34" charset="0"/>
              </a:rPr>
              <a:t>(click to edit)  ACKNOWLEDGEMENTS or  CONTACT</a:t>
            </a:r>
          </a:p>
        </p:txBody>
      </p:sp>
      <p:sp>
        <p:nvSpPr>
          <p:cNvPr id="35" name="Text Placeholder 13">
            <a:extLst>
              <a:ext uri="{FF2B5EF4-FFF2-40B4-BE49-F238E27FC236}">
                <a16:creationId xmlns:a16="http://schemas.microsoft.com/office/drawing/2014/main" id="{6120AEE4-BDF6-7945-B2A2-8844FB735B2D}"/>
              </a:ext>
            </a:extLst>
          </p:cNvPr>
          <p:cNvSpPr>
            <a:spLocks noGrp="1"/>
          </p:cNvSpPr>
          <p:nvPr>
            <p:ph type="body" sz="quarter" idx="16" hasCustomPrompt="1"/>
          </p:nvPr>
        </p:nvSpPr>
        <p:spPr>
          <a:xfrm>
            <a:off x="457200" y="5703005"/>
            <a:ext cx="10058400" cy="8663782"/>
          </a:xfrm>
          <a:prstGeom prst="rect">
            <a:avLst/>
          </a:prstGeom>
        </p:spPr>
        <p:txBody>
          <a:bodyPr wrap="square" lIns="365760" tIns="365760" rIns="365760" bIns="365760">
            <a:spAutoFit/>
          </a:bodyPr>
          <a:lstStyle>
            <a:lvl1pPr marL="0" indent="0">
              <a:buNone/>
              <a:tabLst/>
              <a:defRPr lang="en-US" sz="6000" dirty="0"/>
            </a:lvl1pPr>
            <a:lvl2pPr marL="461963" indent="-231775">
              <a:tabLst/>
              <a:defRPr lang="en-US" sz="2400" dirty="0"/>
            </a:lvl2pPr>
            <a:lvl3pPr marL="461963" indent="-231775">
              <a:tabLst/>
              <a:defRPr lang="en-US" sz="1800" dirty="0"/>
            </a:lvl3pPr>
            <a:lvl4pPr marL="461963" indent="-231775">
              <a:tabLst/>
              <a:defRPr lang="en-US" sz="1200" dirty="0"/>
            </a:lvl4pPr>
            <a:lvl5pPr marL="461963" indent="-231775">
              <a:tabLst/>
              <a:defRPr lang="en-US" sz="1200" dirty="0"/>
            </a:lvl5pPr>
          </a:lstStyle>
          <a:p>
            <a:pPr marL="0" marR="0" indent="457200" algn="just">
              <a:lnSpc>
                <a:spcPct val="20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 mad monk, the faith healer – so many names are associated with the infamous Grigori Rasputin, most of which arise from the mystery that surrounded his life. Yet, his legacy is intertwined with that of Alexis Nikolaevich Romanov, the last Tsesarevich of Russia. Born as the only son of Nicholas II and Alexandra of Hesse, he would one day inherit the throne – until, not long after his birth, it became clear that he was born with hemophilia. As a descendant of Queen Victoria, there was no question as to where he inherited the disorder form, though there were questions as to whether he would live to see his reign. Since the Romanovs had a net worth of nearly $300 billion in today’s money, they surely had access to the best treatment during their time. However, this has caused many to ask the question: </a:t>
            </a: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if the Romanovs were able to afford any kind of treatment that was available to them, were options so unsupported at the time that they had no choice but to turn to the faith healer, Rasputin?</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lvl="0"/>
            <a:endParaRPr lang="en-US" dirty="0"/>
          </a:p>
        </p:txBody>
      </p:sp>
      <p:sp>
        <p:nvSpPr>
          <p:cNvPr id="36" name="Text Placeholder 13">
            <a:extLst>
              <a:ext uri="{FF2B5EF4-FFF2-40B4-BE49-F238E27FC236}">
                <a16:creationId xmlns:a16="http://schemas.microsoft.com/office/drawing/2014/main" id="{C56249E3-4AC9-E749-A90B-24CA40349A13}"/>
              </a:ext>
            </a:extLst>
          </p:cNvPr>
          <p:cNvSpPr>
            <a:spLocks noGrp="1"/>
          </p:cNvSpPr>
          <p:nvPr>
            <p:ph type="body" sz="quarter" idx="23" hasCustomPrompt="1"/>
          </p:nvPr>
        </p:nvSpPr>
        <p:spPr>
          <a:xfrm>
            <a:off x="457199" y="15402433"/>
            <a:ext cx="10058399" cy="2523768"/>
          </a:xfrm>
          <a:prstGeom prst="rect">
            <a:avLst/>
          </a:prstGeom>
        </p:spPr>
        <p:txBody>
          <a:bodyPr wrap="square" lIns="365760" tIns="365760" rIns="365760" bIns="365760">
            <a:spAutoFit/>
          </a:bodyPr>
          <a:lstStyle>
            <a:lvl1pPr marL="0" indent="0">
              <a:buNone/>
              <a:tabLst/>
              <a:defRPr lang="en-US" sz="3200" dirty="0"/>
            </a:lvl1pPr>
            <a:lvl2pPr marL="461963" indent="-231775">
              <a:tabLst/>
              <a:defRPr lang="en-US" sz="2400" dirty="0"/>
            </a:lvl2pPr>
            <a:lvl3pPr marL="461963" indent="-231775">
              <a:tabLst/>
              <a:defRPr lang="en-US" sz="1800" dirty="0"/>
            </a:lvl3pPr>
            <a:lvl4pPr marL="461963" indent="-231775">
              <a:tabLst/>
              <a:defRPr lang="en-US" sz="1200" dirty="0"/>
            </a:lvl4pPr>
            <a:lvl5pPr marL="461963" indent="-231775">
              <a:tabLst/>
              <a:defRPr lang="en-US" sz="1200" dirty="0"/>
            </a:lvl5pPr>
          </a:lstStyle>
          <a:p>
            <a:pPr lvl="0"/>
            <a:r>
              <a:rPr lang="en-US" dirty="0"/>
              <a:t>Type in or paste your text here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7" name="Text Placeholder 13">
            <a:extLst>
              <a:ext uri="{FF2B5EF4-FFF2-40B4-BE49-F238E27FC236}">
                <a16:creationId xmlns:a16="http://schemas.microsoft.com/office/drawing/2014/main" id="{8BEEB820-A1CB-3F40-B75D-663BC6D90D04}"/>
              </a:ext>
            </a:extLst>
          </p:cNvPr>
          <p:cNvSpPr>
            <a:spLocks noGrp="1"/>
          </p:cNvSpPr>
          <p:nvPr>
            <p:ph type="body" sz="quarter" idx="24" hasCustomPrompt="1"/>
          </p:nvPr>
        </p:nvSpPr>
        <p:spPr>
          <a:xfrm>
            <a:off x="11430000" y="5671167"/>
            <a:ext cx="10058400" cy="2523768"/>
          </a:xfrm>
          <a:prstGeom prst="rect">
            <a:avLst/>
          </a:prstGeom>
        </p:spPr>
        <p:txBody>
          <a:bodyPr wrap="square" lIns="365760" tIns="365760" rIns="365760" bIns="365760">
            <a:spAutoFit/>
          </a:bodyPr>
          <a:lstStyle>
            <a:lvl1pPr marL="0" indent="0">
              <a:buNone/>
              <a:tabLst/>
              <a:defRPr lang="en-US" sz="3200" dirty="0"/>
            </a:lvl1pPr>
            <a:lvl2pPr marL="461963" indent="-231775">
              <a:tabLst/>
              <a:defRPr lang="en-US" sz="2400" dirty="0"/>
            </a:lvl2pPr>
            <a:lvl3pPr marL="461963" indent="-231775">
              <a:tabLst/>
              <a:defRPr lang="en-US" sz="1800" dirty="0"/>
            </a:lvl3pPr>
            <a:lvl4pPr marL="461963" indent="-231775">
              <a:tabLst/>
              <a:defRPr lang="en-US" sz="1200" dirty="0"/>
            </a:lvl4pPr>
            <a:lvl5pPr marL="461963" indent="-231775">
              <a:tabLst/>
              <a:defRPr lang="en-US" sz="1200" dirty="0"/>
            </a:lvl5pPr>
          </a:lstStyle>
          <a:p>
            <a:pPr lvl="0"/>
            <a:r>
              <a:rPr lang="en-US" dirty="0"/>
              <a:t>Type in or paste your text here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8" name="Text Placeholder 13">
            <a:extLst>
              <a:ext uri="{FF2B5EF4-FFF2-40B4-BE49-F238E27FC236}">
                <a16:creationId xmlns:a16="http://schemas.microsoft.com/office/drawing/2014/main" id="{3F09E665-6DA1-6A4E-ACE4-DA4B580D6E3B}"/>
              </a:ext>
            </a:extLst>
          </p:cNvPr>
          <p:cNvSpPr>
            <a:spLocks noGrp="1"/>
          </p:cNvSpPr>
          <p:nvPr>
            <p:ph type="body" sz="quarter" idx="25" hasCustomPrompt="1"/>
          </p:nvPr>
        </p:nvSpPr>
        <p:spPr>
          <a:xfrm>
            <a:off x="22402800" y="5671167"/>
            <a:ext cx="10058400" cy="2523768"/>
          </a:xfrm>
          <a:prstGeom prst="rect">
            <a:avLst/>
          </a:prstGeom>
        </p:spPr>
        <p:txBody>
          <a:bodyPr wrap="square" lIns="365760" tIns="365760" rIns="365760" bIns="365760">
            <a:spAutoFit/>
          </a:bodyPr>
          <a:lstStyle>
            <a:lvl1pPr marL="0" indent="0">
              <a:buNone/>
              <a:tabLst/>
              <a:defRPr lang="en-US" sz="3200" dirty="0"/>
            </a:lvl1pPr>
            <a:lvl2pPr marL="461963" indent="-231775">
              <a:tabLst/>
              <a:defRPr lang="en-US" sz="2400" dirty="0"/>
            </a:lvl2pPr>
            <a:lvl3pPr marL="461963" indent="-231775">
              <a:tabLst/>
              <a:defRPr lang="en-US" sz="1800" dirty="0"/>
            </a:lvl3pPr>
            <a:lvl4pPr marL="461963" indent="-231775">
              <a:tabLst/>
              <a:defRPr lang="en-US" sz="1200" dirty="0"/>
            </a:lvl4pPr>
            <a:lvl5pPr marL="461963" indent="-231775">
              <a:tabLst/>
              <a:defRPr lang="en-US" sz="1200" dirty="0"/>
            </a:lvl5pPr>
          </a:lstStyle>
          <a:p>
            <a:pPr lvl="0"/>
            <a:r>
              <a:rPr lang="en-US" dirty="0"/>
              <a:t>Type in or paste your text here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9" name="Text Placeholder 13">
            <a:extLst>
              <a:ext uri="{FF2B5EF4-FFF2-40B4-BE49-F238E27FC236}">
                <a16:creationId xmlns:a16="http://schemas.microsoft.com/office/drawing/2014/main" id="{A73D55F4-EA3C-CB4B-B623-F9FB1411F615}"/>
              </a:ext>
            </a:extLst>
          </p:cNvPr>
          <p:cNvSpPr>
            <a:spLocks noGrp="1"/>
          </p:cNvSpPr>
          <p:nvPr>
            <p:ph type="body" sz="quarter" idx="26" hasCustomPrompt="1"/>
          </p:nvPr>
        </p:nvSpPr>
        <p:spPr>
          <a:xfrm>
            <a:off x="33375600" y="5703005"/>
            <a:ext cx="10058400" cy="2523768"/>
          </a:xfrm>
          <a:prstGeom prst="rect">
            <a:avLst/>
          </a:prstGeom>
        </p:spPr>
        <p:txBody>
          <a:bodyPr wrap="square" lIns="365760" tIns="365760" rIns="365760" bIns="365760">
            <a:spAutoFit/>
          </a:bodyPr>
          <a:lstStyle>
            <a:lvl1pPr marL="0" indent="0">
              <a:buNone/>
              <a:tabLst/>
              <a:defRPr lang="en-US" sz="3200" dirty="0"/>
            </a:lvl1pPr>
            <a:lvl2pPr marL="461963" indent="-231775">
              <a:tabLst/>
              <a:defRPr lang="en-US" sz="2400" dirty="0"/>
            </a:lvl2pPr>
            <a:lvl3pPr marL="461963" indent="-231775">
              <a:tabLst/>
              <a:defRPr lang="en-US" sz="1800" dirty="0"/>
            </a:lvl3pPr>
            <a:lvl4pPr marL="461963" indent="-231775">
              <a:tabLst/>
              <a:defRPr lang="en-US" sz="1200" dirty="0"/>
            </a:lvl4pPr>
            <a:lvl5pPr marL="461963" indent="-231775">
              <a:tabLst/>
              <a:defRPr lang="en-US" sz="1200" dirty="0"/>
            </a:lvl5pPr>
          </a:lstStyle>
          <a:p>
            <a:pPr lvl="0"/>
            <a:r>
              <a:rPr lang="en-US" dirty="0"/>
              <a:t>Type in or paste your text here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0" name="Text Placeholder 13">
            <a:extLst>
              <a:ext uri="{FF2B5EF4-FFF2-40B4-BE49-F238E27FC236}">
                <a16:creationId xmlns:a16="http://schemas.microsoft.com/office/drawing/2014/main" id="{901D1A8D-240B-ED4E-BD04-4E9EB9663055}"/>
              </a:ext>
            </a:extLst>
          </p:cNvPr>
          <p:cNvSpPr>
            <a:spLocks noGrp="1"/>
          </p:cNvSpPr>
          <p:nvPr>
            <p:ph type="body" sz="quarter" idx="27" hasCustomPrompt="1"/>
          </p:nvPr>
        </p:nvSpPr>
        <p:spPr>
          <a:xfrm>
            <a:off x="33375600" y="20473588"/>
            <a:ext cx="10058400" cy="2523768"/>
          </a:xfrm>
          <a:prstGeom prst="rect">
            <a:avLst/>
          </a:prstGeom>
        </p:spPr>
        <p:txBody>
          <a:bodyPr wrap="square" lIns="365760" tIns="365760" rIns="365760" bIns="365760">
            <a:spAutoFit/>
          </a:bodyPr>
          <a:lstStyle>
            <a:lvl1pPr marL="0" indent="0">
              <a:buNone/>
              <a:tabLst/>
              <a:defRPr lang="en-US" sz="3200" dirty="0"/>
            </a:lvl1pPr>
            <a:lvl2pPr marL="461963" indent="-231775">
              <a:tabLst/>
              <a:defRPr lang="en-US" sz="2400" dirty="0"/>
            </a:lvl2pPr>
            <a:lvl3pPr marL="461963" indent="-231775">
              <a:tabLst/>
              <a:defRPr lang="en-US" sz="1800" dirty="0"/>
            </a:lvl3pPr>
            <a:lvl4pPr marL="461963" indent="-231775">
              <a:tabLst/>
              <a:defRPr lang="en-US" sz="1200" dirty="0"/>
            </a:lvl4pPr>
            <a:lvl5pPr marL="461963" indent="-231775">
              <a:tabLst/>
              <a:defRPr lang="en-US" sz="1200" dirty="0"/>
            </a:lvl5pPr>
          </a:lstStyle>
          <a:p>
            <a:pPr lvl="0"/>
            <a:r>
              <a:rPr lang="en-US" dirty="0"/>
              <a:t>Type in or paste your text here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1" name="Text Placeholder 13">
            <a:extLst>
              <a:ext uri="{FF2B5EF4-FFF2-40B4-BE49-F238E27FC236}">
                <a16:creationId xmlns:a16="http://schemas.microsoft.com/office/drawing/2014/main" id="{2D400D92-52AF-2641-BAD0-BCC05B329A1C}"/>
              </a:ext>
            </a:extLst>
          </p:cNvPr>
          <p:cNvSpPr>
            <a:spLocks noGrp="1"/>
          </p:cNvSpPr>
          <p:nvPr>
            <p:ph type="body" sz="quarter" idx="28" hasCustomPrompt="1"/>
          </p:nvPr>
        </p:nvSpPr>
        <p:spPr>
          <a:xfrm>
            <a:off x="33375600" y="29362052"/>
            <a:ext cx="10058400" cy="2523768"/>
          </a:xfrm>
          <a:prstGeom prst="rect">
            <a:avLst/>
          </a:prstGeom>
        </p:spPr>
        <p:txBody>
          <a:bodyPr wrap="square" lIns="365760" tIns="365760" rIns="365760" bIns="365760">
            <a:spAutoFit/>
          </a:bodyPr>
          <a:lstStyle>
            <a:lvl1pPr marL="0" indent="0">
              <a:buNone/>
              <a:tabLst/>
              <a:defRPr lang="en-US" sz="3200" dirty="0"/>
            </a:lvl1pPr>
            <a:lvl2pPr marL="461963" indent="-231775">
              <a:tabLst/>
              <a:defRPr lang="en-US" sz="2400" dirty="0"/>
            </a:lvl2pPr>
            <a:lvl3pPr marL="461963" indent="-231775">
              <a:tabLst/>
              <a:defRPr lang="en-US" sz="1800" dirty="0"/>
            </a:lvl3pPr>
            <a:lvl4pPr marL="461963" indent="-231775">
              <a:tabLst/>
              <a:defRPr lang="en-US" sz="1200" dirty="0"/>
            </a:lvl4pPr>
            <a:lvl5pPr marL="461963" indent="-231775">
              <a:tabLst/>
              <a:defRPr lang="en-US" sz="1200" dirty="0"/>
            </a:lvl5pPr>
          </a:lstStyle>
          <a:p>
            <a:pPr lvl="0"/>
            <a:r>
              <a:rPr lang="en-US" dirty="0"/>
              <a:t>Type in or paste your text here</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28" name="Picture 4" descr="Behind our Shield | Sacred Heart University">
            <a:extLst>
              <a:ext uri="{FF2B5EF4-FFF2-40B4-BE49-F238E27FC236}">
                <a16:creationId xmlns:a16="http://schemas.microsoft.com/office/drawing/2014/main" id="{F77CB03C-D119-4233-8EF0-AFB81C7732FE}"/>
              </a:ext>
            </a:extLst>
          </p:cNvPr>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3679" b="3441"/>
          <a:stretch/>
        </p:blipFill>
        <p:spPr bwMode="auto">
          <a:xfrm>
            <a:off x="4403400" y="1463496"/>
            <a:ext cx="2165298" cy="238519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ouse of Romanov - Wikipedia">
            <a:extLst>
              <a:ext uri="{FF2B5EF4-FFF2-40B4-BE49-F238E27FC236}">
                <a16:creationId xmlns:a16="http://schemas.microsoft.com/office/drawing/2014/main" id="{210EF594-6690-4E42-82E9-D724799F403C}"/>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7347837" y="1463496"/>
            <a:ext cx="2113925" cy="25571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7582369"/>
      </p:ext>
    </p:extLst>
  </p:cSld>
  <p:clrMapOvr>
    <a:masterClrMapping/>
  </p:clrMapOvr>
  <p:extLst>
    <p:ext uri="{DCECCB84-F9BA-43D5-87BE-67443E8EF086}">
      <p15:sldGuideLst xmlns:p15="http://schemas.microsoft.com/office/powerpoint/2012/main">
        <p15:guide id="1" orient="horz" pos="20208" userDrawn="1">
          <p15:clr>
            <a:srgbClr val="FBAE40"/>
          </p15:clr>
        </p15:guide>
        <p15:guide id="2" pos="288" userDrawn="1">
          <p15:clr>
            <a:srgbClr val="FBAE40"/>
          </p15:clr>
        </p15:guide>
        <p15:guide id="3" pos="6624" userDrawn="1">
          <p15:clr>
            <a:srgbClr val="FBAE40"/>
          </p15:clr>
        </p15:guide>
        <p15:guide id="4" pos="7200" userDrawn="1">
          <p15:clr>
            <a:srgbClr val="FBAE40"/>
          </p15:clr>
        </p15:guide>
        <p15:guide id="5" pos="13536" userDrawn="1">
          <p15:clr>
            <a:srgbClr val="FBAE40"/>
          </p15:clr>
        </p15:guide>
        <p15:guide id="6" pos="14112" userDrawn="1">
          <p15:clr>
            <a:srgbClr val="FBAE40"/>
          </p15:clr>
        </p15:guide>
        <p15:guide id="7" pos="20448" userDrawn="1">
          <p15:clr>
            <a:srgbClr val="FBAE40"/>
          </p15:clr>
        </p15:guide>
        <p15:guide id="8" pos="21024" userDrawn="1">
          <p15:clr>
            <a:srgbClr val="FBAE40"/>
          </p15:clr>
        </p15:guide>
        <p15:guide id="9" pos="27360" userDrawn="1">
          <p15:clr>
            <a:srgbClr val="FBAE40"/>
          </p15:clr>
        </p15:guide>
        <p15:guide id="10" orient="horz" pos="2928"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hyperlink" Target="https://www.posterpresentations.com/how-to-change-the-research-poster-template-colors.html" TargetMode="External"/><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8.png"/><Relationship Id="rId5" Type="http://schemas.openxmlformats.org/officeDocument/2006/relationships/image" Target="../media/image3.png"/><Relationship Id="rId10" Type="http://schemas.openxmlformats.org/officeDocument/2006/relationships/image" Target="../media/image7.png"/><Relationship Id="rId4" Type="http://schemas.openxmlformats.org/officeDocument/2006/relationships/image" Target="../media/image2.png"/><Relationship Id="rId9"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1">
                <a:lumMod val="20000"/>
                <a:lumOff val="80000"/>
              </a:schemeClr>
            </a:gs>
            <a:gs pos="99000">
              <a:schemeClr val="accent1">
                <a:lumMod val="20000"/>
                <a:lumOff val="80000"/>
              </a:schemeClr>
            </a:gs>
          </a:gsLst>
          <a:lin ang="5400000" scaled="1"/>
          <a:tileRect/>
        </a:gradFill>
        <a:effectLst/>
      </p:bgPr>
    </p:bg>
    <p:spTree>
      <p:nvGrpSpPr>
        <p:cNvPr id="1" name=""/>
        <p:cNvGrpSpPr/>
        <p:nvPr/>
      </p:nvGrpSpPr>
      <p:grpSpPr>
        <a:xfrm>
          <a:off x="0" y="0"/>
          <a:ext cx="0" cy="0"/>
          <a:chOff x="0" y="0"/>
          <a:chExt cx="0" cy="0"/>
        </a:xfrm>
      </p:grpSpPr>
      <p:sp>
        <p:nvSpPr>
          <p:cNvPr id="10" name="Rectangle 36">
            <a:extLst>
              <a:ext uri="{FF2B5EF4-FFF2-40B4-BE49-F238E27FC236}">
                <a16:creationId xmlns:a16="http://schemas.microsoft.com/office/drawing/2014/main" id="{B82F2237-BAB6-704C-82F3-FA64CC22DF29}"/>
              </a:ext>
            </a:extLst>
          </p:cNvPr>
          <p:cNvSpPr>
            <a:spLocks noChangeArrowheads="1"/>
          </p:cNvSpPr>
          <p:nvPr userDrawn="1"/>
        </p:nvSpPr>
        <p:spPr bwMode="auto">
          <a:xfrm>
            <a:off x="0" y="14098"/>
            <a:ext cx="43891200" cy="4172264"/>
          </a:xfrm>
          <a:prstGeom prst="rect">
            <a:avLst/>
          </a:prstGeom>
          <a:solidFill>
            <a:schemeClr val="accent1"/>
          </a:solidFill>
          <a:ln w="9525">
            <a:noFill/>
            <a:miter lim="800000"/>
            <a:headEnd/>
            <a:tailEnd/>
          </a:ln>
          <a:effectLst/>
        </p:spPr>
        <p:txBody>
          <a:bodyPr wrap="none" lIns="162554" tIns="81277" rIns="162554" bIns="81277" anchor="ctr"/>
          <a:lstStyle/>
          <a:p>
            <a:pPr>
              <a:defRPr/>
            </a:pPr>
            <a:endParaRPr lang="en-US" sz="8736" dirty="0"/>
          </a:p>
        </p:txBody>
      </p:sp>
      <p:sp>
        <p:nvSpPr>
          <p:cNvPr id="12" name="Text Box 14">
            <a:extLst>
              <a:ext uri="{FF2B5EF4-FFF2-40B4-BE49-F238E27FC236}">
                <a16:creationId xmlns:a16="http://schemas.microsoft.com/office/drawing/2014/main" id="{4FAAEDB7-9BBE-8D43-950B-E1D906765494}"/>
              </a:ext>
            </a:extLst>
          </p:cNvPr>
          <p:cNvSpPr txBox="1">
            <a:spLocks noChangeArrowheads="1"/>
          </p:cNvSpPr>
          <p:nvPr userDrawn="1"/>
        </p:nvSpPr>
        <p:spPr bwMode="auto">
          <a:xfrm>
            <a:off x="640080" y="32214790"/>
            <a:ext cx="5182176" cy="523644"/>
          </a:xfrm>
          <a:prstGeom prst="rect">
            <a:avLst/>
          </a:prstGeom>
          <a:noFill/>
          <a:ln w="9525">
            <a:noFill/>
            <a:miter lim="800000"/>
            <a:headEnd/>
            <a:tailEnd/>
          </a:ln>
          <a:effectLst/>
        </p:spPr>
        <p:txBody>
          <a:bodyPr wrap="square" lIns="162246" tIns="81109" rIns="162246" bIns="81109">
            <a:spAutoFit/>
          </a:bodyPr>
          <a:lstStyle/>
          <a:p>
            <a:pPr eaLnBrk="0" hangingPunct="0">
              <a:lnSpc>
                <a:spcPct val="65000"/>
              </a:lnSpc>
              <a:spcBef>
                <a:spcPct val="50000"/>
              </a:spcBef>
              <a:defRPr/>
            </a:pPr>
            <a:r>
              <a:rPr lang="en-US" sz="700" b="1" dirty="0">
                <a:solidFill>
                  <a:schemeClr val="bg1">
                    <a:lumMod val="75000"/>
                  </a:schemeClr>
                </a:solidFill>
                <a:latin typeface="Arial" charset="0"/>
              </a:rPr>
              <a:t>RESEARCH POSTER PRESENTATION TEMPLATE © 2019</a:t>
            </a:r>
          </a:p>
          <a:p>
            <a:pPr eaLnBrk="0" hangingPunct="0">
              <a:lnSpc>
                <a:spcPct val="65000"/>
              </a:lnSpc>
              <a:spcBef>
                <a:spcPct val="50000"/>
              </a:spcBef>
              <a:defRPr/>
            </a:pPr>
            <a:r>
              <a:rPr lang="en-US" sz="1600" b="1" dirty="0">
                <a:solidFill>
                  <a:schemeClr val="bg1">
                    <a:lumMod val="75000"/>
                  </a:schemeClr>
                </a:solidFill>
                <a:latin typeface="Arial" charset="0"/>
              </a:rPr>
              <a:t>www.PosterPresentations.com</a:t>
            </a:r>
          </a:p>
        </p:txBody>
      </p:sp>
      <p:cxnSp>
        <p:nvCxnSpPr>
          <p:cNvPr id="34" name="Straight Connector 33">
            <a:extLst>
              <a:ext uri="{FF2B5EF4-FFF2-40B4-BE49-F238E27FC236}">
                <a16:creationId xmlns:a16="http://schemas.microsoft.com/office/drawing/2014/main" id="{457BE808-A53B-994E-80E2-9E761219D543}"/>
              </a:ext>
            </a:extLst>
          </p:cNvPr>
          <p:cNvCxnSpPr>
            <a:cxnSpLocks/>
          </p:cNvCxnSpPr>
          <p:nvPr userDrawn="1"/>
        </p:nvCxnSpPr>
        <p:spPr>
          <a:xfrm>
            <a:off x="0" y="4169847"/>
            <a:ext cx="43891200"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3" name="Rounded Rectangle 12">
            <a:extLst>
              <a:ext uri="{FF2B5EF4-FFF2-40B4-BE49-F238E27FC236}">
                <a16:creationId xmlns:a16="http://schemas.microsoft.com/office/drawing/2014/main" id="{42071E14-BFBA-5041-9B7B-1EAD5CCACC7D}"/>
              </a:ext>
            </a:extLst>
          </p:cNvPr>
          <p:cNvSpPr/>
          <p:nvPr userDrawn="1"/>
        </p:nvSpPr>
        <p:spPr>
          <a:xfrm>
            <a:off x="457198" y="4643562"/>
            <a:ext cx="10058400" cy="27432649"/>
          </a:xfrm>
          <a:prstGeom prst="roundRect">
            <a:avLst>
              <a:gd name="adj" fmla="val 1610"/>
            </a:avLst>
          </a:prstGeom>
          <a:gradFill>
            <a:gsLst>
              <a:gs pos="0">
                <a:schemeClr val="accent1">
                  <a:lumMod val="5000"/>
                  <a:lumOff val="95000"/>
                </a:schemeClr>
              </a:gs>
              <a:gs pos="100000">
                <a:schemeClr val="accent1">
                  <a:lumMod val="10000"/>
                  <a:lumOff val="90000"/>
                </a:schemeClr>
              </a:gs>
            </a:gsLst>
            <a:lin ang="5400000" scaled="1"/>
          </a:gradFill>
          <a:ln w="3175">
            <a:solidFill>
              <a:schemeClr val="accent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736"/>
          </a:p>
        </p:txBody>
      </p:sp>
      <p:sp>
        <p:nvSpPr>
          <p:cNvPr id="18" name="Rounded Rectangle 17">
            <a:extLst>
              <a:ext uri="{FF2B5EF4-FFF2-40B4-BE49-F238E27FC236}">
                <a16:creationId xmlns:a16="http://schemas.microsoft.com/office/drawing/2014/main" id="{4128F8C5-8AC2-BE40-A83F-D9C512F88994}"/>
              </a:ext>
            </a:extLst>
          </p:cNvPr>
          <p:cNvSpPr/>
          <p:nvPr userDrawn="1"/>
        </p:nvSpPr>
        <p:spPr>
          <a:xfrm>
            <a:off x="33375600" y="4643562"/>
            <a:ext cx="10058400" cy="27432649"/>
          </a:xfrm>
          <a:prstGeom prst="roundRect">
            <a:avLst>
              <a:gd name="adj" fmla="val 1610"/>
            </a:avLst>
          </a:prstGeom>
          <a:gradFill>
            <a:gsLst>
              <a:gs pos="0">
                <a:schemeClr val="accent1">
                  <a:lumMod val="5000"/>
                  <a:lumOff val="95000"/>
                </a:schemeClr>
              </a:gs>
              <a:gs pos="100000">
                <a:schemeClr val="accent1">
                  <a:lumMod val="10000"/>
                  <a:lumOff val="90000"/>
                </a:schemeClr>
              </a:gs>
            </a:gsLst>
            <a:lin ang="5400000" scaled="1"/>
          </a:gradFill>
          <a:ln w="3175">
            <a:solidFill>
              <a:schemeClr val="accent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736"/>
          </a:p>
        </p:txBody>
      </p:sp>
      <p:sp>
        <p:nvSpPr>
          <p:cNvPr id="19" name="Rounded Rectangle 18">
            <a:extLst>
              <a:ext uri="{FF2B5EF4-FFF2-40B4-BE49-F238E27FC236}">
                <a16:creationId xmlns:a16="http://schemas.microsoft.com/office/drawing/2014/main" id="{B721DE94-4EEC-9240-AF22-5C3C7AAC4669}"/>
              </a:ext>
            </a:extLst>
          </p:cNvPr>
          <p:cNvSpPr/>
          <p:nvPr userDrawn="1"/>
        </p:nvSpPr>
        <p:spPr>
          <a:xfrm>
            <a:off x="11427882" y="4643562"/>
            <a:ext cx="10061575" cy="27432649"/>
          </a:xfrm>
          <a:prstGeom prst="roundRect">
            <a:avLst>
              <a:gd name="adj" fmla="val 1610"/>
            </a:avLst>
          </a:prstGeom>
          <a:gradFill>
            <a:gsLst>
              <a:gs pos="0">
                <a:schemeClr val="accent1">
                  <a:lumMod val="5000"/>
                  <a:lumOff val="95000"/>
                </a:schemeClr>
              </a:gs>
              <a:gs pos="100000">
                <a:schemeClr val="accent1">
                  <a:lumMod val="10000"/>
                  <a:lumOff val="90000"/>
                </a:schemeClr>
              </a:gs>
            </a:gsLst>
            <a:lin ang="5400000" scaled="1"/>
          </a:gradFill>
          <a:ln w="3175">
            <a:solidFill>
              <a:schemeClr val="accent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736"/>
          </a:p>
        </p:txBody>
      </p:sp>
      <p:sp>
        <p:nvSpPr>
          <p:cNvPr id="20" name="Rounded Rectangle 19">
            <a:extLst>
              <a:ext uri="{FF2B5EF4-FFF2-40B4-BE49-F238E27FC236}">
                <a16:creationId xmlns:a16="http://schemas.microsoft.com/office/drawing/2014/main" id="{681182F3-81E6-0A46-A2C3-461A26B01FE5}"/>
              </a:ext>
            </a:extLst>
          </p:cNvPr>
          <p:cNvSpPr/>
          <p:nvPr userDrawn="1"/>
        </p:nvSpPr>
        <p:spPr>
          <a:xfrm>
            <a:off x="22401741" y="4643562"/>
            <a:ext cx="10061575" cy="27432649"/>
          </a:xfrm>
          <a:prstGeom prst="roundRect">
            <a:avLst>
              <a:gd name="adj" fmla="val 1610"/>
            </a:avLst>
          </a:prstGeom>
          <a:gradFill>
            <a:gsLst>
              <a:gs pos="0">
                <a:schemeClr val="accent1">
                  <a:lumMod val="5000"/>
                  <a:lumOff val="95000"/>
                </a:schemeClr>
              </a:gs>
              <a:gs pos="100000">
                <a:schemeClr val="accent1">
                  <a:lumMod val="10000"/>
                  <a:lumOff val="90000"/>
                </a:schemeClr>
              </a:gs>
            </a:gsLst>
            <a:lin ang="5400000" scaled="1"/>
          </a:gradFill>
          <a:ln w="3175">
            <a:solidFill>
              <a:schemeClr val="accent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736"/>
          </a:p>
        </p:txBody>
      </p:sp>
      <p:graphicFrame>
        <p:nvGraphicFramePr>
          <p:cNvPr id="11" name="Table 10">
            <a:extLst>
              <a:ext uri="{FF2B5EF4-FFF2-40B4-BE49-F238E27FC236}">
                <a16:creationId xmlns:a16="http://schemas.microsoft.com/office/drawing/2014/main" id="{DE37045F-60FA-B54F-B9F4-EBEC7F8172D6}"/>
              </a:ext>
            </a:extLst>
          </p:cNvPr>
          <p:cNvGraphicFramePr>
            <a:graphicFrameLocks noGrp="1"/>
          </p:cNvGraphicFramePr>
          <p:nvPr userDrawn="1">
            <p:extLst>
              <p:ext uri="{D42A27DB-BD31-4B8C-83A1-F6EECF244321}">
                <p14:modId xmlns:p14="http://schemas.microsoft.com/office/powerpoint/2010/main" val="1694054245"/>
              </p:ext>
            </p:extLst>
          </p:nvPr>
        </p:nvGraphicFramePr>
        <p:xfrm>
          <a:off x="-10611120" y="14098"/>
          <a:ext cx="9776869" cy="32679220"/>
        </p:xfrm>
        <a:graphic>
          <a:graphicData uri="http://schemas.openxmlformats.org/drawingml/2006/table">
            <a:tbl>
              <a:tblPr firstRow="1" bandRow="1">
                <a:tableStyleId>{5C22544A-7EE6-4342-B048-85BDC9FD1C3A}</a:tableStyleId>
              </a:tblPr>
              <a:tblGrid>
                <a:gridCol w="4192245">
                  <a:extLst>
                    <a:ext uri="{9D8B030D-6E8A-4147-A177-3AD203B41FA5}">
                      <a16:colId xmlns:a16="http://schemas.microsoft.com/office/drawing/2014/main" val="20000"/>
                    </a:ext>
                  </a:extLst>
                </a:gridCol>
                <a:gridCol w="5584624">
                  <a:extLst>
                    <a:ext uri="{9D8B030D-6E8A-4147-A177-3AD203B41FA5}">
                      <a16:colId xmlns:a16="http://schemas.microsoft.com/office/drawing/2014/main" val="20001"/>
                    </a:ext>
                  </a:extLst>
                </a:gridCol>
              </a:tblGrid>
              <a:tr h="1329113">
                <a:tc gridSpan="2">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3600" b="0" spc="600" dirty="0">
                          <a:solidFill>
                            <a:srgbClr val="1F3A4E"/>
                          </a:solidFill>
                          <a:latin typeface="Arial Black" panose="020B0A04020102020204" pitchFamily="34" charset="0"/>
                        </a:rPr>
                        <a:t>QUICK START GUIDE</a:t>
                      </a:r>
                      <a:br>
                        <a:rPr lang="en-US" sz="3600" b="0" spc="600" dirty="0">
                          <a:solidFill>
                            <a:srgbClr val="1F3A4E"/>
                          </a:solidFill>
                          <a:latin typeface="Arial Black" panose="020B0A04020102020204" pitchFamily="34" charset="0"/>
                        </a:rPr>
                      </a:br>
                      <a:r>
                        <a:rPr lang="en-US" sz="2800" b="1" spc="0" dirty="0">
                          <a:solidFill>
                            <a:srgbClr val="FF0000"/>
                          </a:solidFill>
                          <a:latin typeface="Trebuchet MS" pitchFamily="34" charset="0"/>
                        </a:rPr>
                        <a:t>(THIS SIDEBAR WILL NOT PRINT)</a:t>
                      </a:r>
                      <a:endParaRPr lang="en-US" sz="3600" b="1" spc="600" dirty="0">
                        <a:solidFill>
                          <a:schemeClr val="bg1"/>
                        </a:solidFill>
                        <a:latin typeface="Trebuchet MS" pitchFamily="34" charset="0"/>
                      </a:endParaRPr>
                    </a:p>
                  </a:txBody>
                  <a:tcPr marL="182880" marT="137160">
                    <a:solidFill>
                      <a:srgbClr val="FFC000"/>
                    </a:solidFill>
                  </a:tcPr>
                </a:tc>
                <a:tc hMerge="1">
                  <a:txBody>
                    <a:bodyPr/>
                    <a:lstStyle/>
                    <a:p>
                      <a:endParaRPr lang="en-US" dirty="0"/>
                    </a:p>
                  </a:txBody>
                  <a:tcPr/>
                </a:tc>
                <a:extLst>
                  <a:ext uri="{0D108BD9-81ED-4DB2-BD59-A6C34878D82A}">
                    <a16:rowId xmlns:a16="http://schemas.microsoft.com/office/drawing/2014/main" val="10000"/>
                  </a:ext>
                </a:extLst>
              </a:tr>
              <a:tr h="4206624">
                <a:tc gridSpan="2">
                  <a:txBody>
                    <a:bodyPr/>
                    <a:lstStyle/>
                    <a:p>
                      <a:pPr defTabSz="3765639"/>
                      <a:r>
                        <a:rPr lang="en-US" sz="2000" i="0" dirty="0">
                          <a:solidFill>
                            <a:srgbClr val="D9D9D9"/>
                          </a:solidFill>
                          <a:latin typeface="Arial"/>
                          <a:cs typeface="Arial"/>
                        </a:rPr>
                        <a:t>This PowerPoint template produces a </a:t>
                      </a:r>
                      <a:r>
                        <a:rPr lang="en-US" sz="2000" i="0" dirty="0">
                          <a:solidFill>
                            <a:srgbClr val="FFC000"/>
                          </a:solidFill>
                          <a:latin typeface="Arial"/>
                          <a:cs typeface="Arial"/>
                        </a:rPr>
                        <a:t>36"x48" </a:t>
                      </a:r>
                      <a:r>
                        <a:rPr lang="en-US" sz="2000" i="0" dirty="0">
                          <a:solidFill>
                            <a:srgbClr val="D9D9D9"/>
                          </a:solidFill>
                          <a:latin typeface="Arial"/>
                          <a:cs typeface="Arial"/>
                        </a:rPr>
                        <a:t>presentation poster. You can use it to create your research poster by placing your title, subtitle, text, tables, charts and photos. </a:t>
                      </a:r>
                    </a:p>
                    <a:p>
                      <a:pPr defTabSz="3765639"/>
                      <a:endParaRPr lang="en-US" sz="2000" i="0" dirty="0">
                        <a:solidFill>
                          <a:srgbClr val="D9D9D9"/>
                        </a:solidFill>
                        <a:latin typeface="Arial"/>
                        <a:cs typeface="Arial"/>
                      </a:endParaRPr>
                    </a:p>
                    <a:p>
                      <a:pPr defTabSz="3765639"/>
                      <a:r>
                        <a:rPr lang="en-US" sz="2000" i="0" dirty="0">
                          <a:solidFill>
                            <a:srgbClr val="D9D9D9"/>
                          </a:solidFill>
                          <a:latin typeface="Arial"/>
                          <a:cs typeface="Arial"/>
                        </a:rPr>
                        <a:t>We provide a series of online tutorials that will guide you through the poster design process and answer your poster production questions. For complete template tutorials, go online to </a:t>
                      </a:r>
                      <a:r>
                        <a:rPr lang="en-US" sz="2000" i="0" dirty="0" err="1">
                          <a:solidFill>
                            <a:srgbClr val="FFC000"/>
                          </a:solidFill>
                          <a:latin typeface="Arial"/>
                          <a:cs typeface="Arial"/>
                        </a:rPr>
                        <a:t>PosterPresentations.com</a:t>
                      </a:r>
                      <a:r>
                        <a:rPr lang="en-US" sz="2000" i="0" dirty="0">
                          <a:solidFill>
                            <a:srgbClr val="D9D9D9"/>
                          </a:solidFill>
                          <a:latin typeface="Arial"/>
                          <a:cs typeface="Arial"/>
                        </a:rPr>
                        <a:t> and click on the  </a:t>
                      </a:r>
                      <a:r>
                        <a:rPr lang="en-US" sz="2000" i="0" dirty="0">
                          <a:solidFill>
                            <a:srgbClr val="FFC000"/>
                          </a:solidFill>
                          <a:latin typeface="Arial"/>
                          <a:cs typeface="Arial"/>
                        </a:rPr>
                        <a:t>HELP DESK</a:t>
                      </a:r>
                      <a:r>
                        <a:rPr lang="en-US" sz="2000" i="0" baseline="0" dirty="0">
                          <a:solidFill>
                            <a:srgbClr val="D9D9D9"/>
                          </a:solidFill>
                          <a:latin typeface="Arial"/>
                          <a:cs typeface="Arial"/>
                        </a:rPr>
                        <a:t> </a:t>
                      </a:r>
                      <a:r>
                        <a:rPr lang="en-US" sz="2000" i="0" dirty="0">
                          <a:solidFill>
                            <a:srgbClr val="D9D9D9"/>
                          </a:solidFill>
                          <a:latin typeface="Arial"/>
                          <a:cs typeface="Arial"/>
                        </a:rPr>
                        <a:t>tab.</a:t>
                      </a:r>
                    </a:p>
                    <a:p>
                      <a:pPr defTabSz="3765639"/>
                      <a:endParaRPr lang="en-US" sz="2000" i="0" dirty="0">
                        <a:solidFill>
                          <a:srgbClr val="D9D9D9"/>
                        </a:solidFill>
                        <a:latin typeface="Arial"/>
                        <a:cs typeface="Arial"/>
                      </a:endParaRPr>
                    </a:p>
                    <a:p>
                      <a:pPr defTabSz="3765639"/>
                      <a:r>
                        <a:rPr lang="en-US" sz="2000" i="0" dirty="0">
                          <a:solidFill>
                            <a:srgbClr val="D9D9D9"/>
                          </a:solidFill>
                          <a:latin typeface="Arial"/>
                          <a:cs typeface="Arial"/>
                        </a:rPr>
                        <a:t>To print your poster using our same-day professional printing service, go online to </a:t>
                      </a:r>
                      <a:r>
                        <a:rPr lang="en-US" sz="2000" i="0" dirty="0" err="1">
                          <a:solidFill>
                            <a:srgbClr val="FFC000"/>
                          </a:solidFill>
                          <a:latin typeface="Arial"/>
                          <a:cs typeface="Arial"/>
                        </a:rPr>
                        <a:t>PosterPresentations.com</a:t>
                      </a:r>
                      <a:r>
                        <a:rPr lang="en-US" sz="2000" i="0" dirty="0">
                          <a:solidFill>
                            <a:srgbClr val="D9D9D9"/>
                          </a:solidFill>
                          <a:latin typeface="Arial"/>
                          <a:cs typeface="Arial"/>
                        </a:rPr>
                        <a:t> and click on "</a:t>
                      </a:r>
                      <a:r>
                        <a:rPr lang="en-US" sz="2000" i="0" dirty="0">
                          <a:solidFill>
                            <a:srgbClr val="FFC000"/>
                          </a:solidFill>
                          <a:latin typeface="Arial"/>
                          <a:cs typeface="Arial"/>
                        </a:rPr>
                        <a:t>Order your poster</a:t>
                      </a:r>
                      <a:r>
                        <a:rPr lang="en-US" sz="2000" i="0" dirty="0">
                          <a:solidFill>
                            <a:srgbClr val="D9D9D9"/>
                          </a:solidFill>
                          <a:latin typeface="Arial"/>
                          <a:cs typeface="Arial"/>
                        </a:rPr>
                        <a:t>".</a:t>
                      </a:r>
                      <a:endParaRPr lang="en-US" sz="2000" b="1" dirty="0">
                        <a:solidFill>
                          <a:srgbClr val="D9D9D9"/>
                        </a:solidFill>
                        <a:latin typeface="Arial"/>
                        <a:cs typeface="Arial"/>
                      </a:endParaRPr>
                    </a:p>
                  </a:txBody>
                  <a:tcPr marL="182880" marT="137160">
                    <a:solidFill>
                      <a:srgbClr val="010101"/>
                    </a:solidFill>
                  </a:tcPr>
                </a:tc>
                <a:tc hMerge="1">
                  <a:txBody>
                    <a:bodyPr/>
                    <a:lstStyle/>
                    <a:p>
                      <a:pPr marL="0" indent="0" algn="l" defTabSz="114300"/>
                      <a:endParaRPr lang="en-US" sz="2400" b="0" baseline="0" dirty="0">
                        <a:solidFill>
                          <a:srgbClr val="FFC000"/>
                        </a:solidFill>
                        <a:latin typeface="Arial" panose="020B0604020202020204" pitchFamily="34" charset="0"/>
                        <a:cs typeface="Arial" panose="020B0604020202020204" pitchFamily="34" charset="0"/>
                      </a:endParaRPr>
                    </a:p>
                  </a:txBody>
                  <a:tcPr>
                    <a:solidFill>
                      <a:schemeClr val="tx1">
                        <a:lumMod val="95000"/>
                        <a:lumOff val="5000"/>
                      </a:schemeClr>
                    </a:solidFill>
                  </a:tcPr>
                </a:tc>
                <a:extLst>
                  <a:ext uri="{0D108BD9-81ED-4DB2-BD59-A6C34878D82A}">
                    <a16:rowId xmlns:a16="http://schemas.microsoft.com/office/drawing/2014/main" val="677555919"/>
                  </a:ext>
                </a:extLst>
              </a:tr>
              <a:tr h="4572417">
                <a:tc>
                  <a:txBody>
                    <a:bodyPr/>
                    <a:lstStyle/>
                    <a:p>
                      <a:pPr algn="ctr"/>
                      <a:endParaRPr lang="en-US" sz="2000" dirty="0">
                        <a:solidFill>
                          <a:srgbClr val="1F3A4E"/>
                        </a:solidFill>
                      </a:endParaRPr>
                    </a:p>
                    <a:p>
                      <a:pPr algn="ctr"/>
                      <a:endParaRPr lang="en-US" sz="2000" dirty="0">
                        <a:solidFill>
                          <a:srgbClr val="1F3A4E"/>
                        </a:solidFill>
                      </a:endParaRPr>
                    </a:p>
                    <a:p>
                      <a:pPr algn="ctr"/>
                      <a:r>
                        <a:rPr lang="en-US" sz="2000" dirty="0">
                          <a:solidFill>
                            <a:schemeClr val="bg1"/>
                          </a:solidFill>
                          <a:latin typeface="Arial" panose="020B0604020202020204" pitchFamily="34" charset="0"/>
                          <a:cs typeface="Arial" panose="020B0604020202020204" pitchFamily="34" charset="0"/>
                        </a:rPr>
                        <a:t>This is a template for a </a:t>
                      </a:r>
                    </a:p>
                    <a:p>
                      <a:pPr algn="ctr"/>
                      <a:r>
                        <a:rPr lang="en-US" sz="2000" dirty="0">
                          <a:solidFill>
                            <a:schemeClr val="bg1"/>
                          </a:solidFill>
                          <a:latin typeface="Arial" panose="020B0604020202020204" pitchFamily="34" charset="0"/>
                          <a:cs typeface="Arial" panose="020B0604020202020204" pitchFamily="34" charset="0"/>
                        </a:rPr>
                        <a:t>presentation poster</a:t>
                      </a:r>
                      <a:br>
                        <a:rPr lang="en-US" sz="2000" dirty="0">
                          <a:solidFill>
                            <a:schemeClr val="bg1"/>
                          </a:solidFill>
                          <a:latin typeface="Arial" panose="020B0604020202020204" pitchFamily="34" charset="0"/>
                          <a:cs typeface="Arial" panose="020B0604020202020204" pitchFamily="34" charset="0"/>
                        </a:rPr>
                      </a:br>
                      <a:r>
                        <a:rPr lang="en-US" sz="3600" b="1" dirty="0">
                          <a:solidFill>
                            <a:srgbClr val="FFC000"/>
                          </a:solidFill>
                          <a:latin typeface="Arial" panose="020B0604020202020204" pitchFamily="34" charset="0"/>
                          <a:cs typeface="Arial" panose="020B0604020202020204" pitchFamily="34" charset="0"/>
                        </a:rPr>
                        <a:t>36 inches tall</a:t>
                      </a:r>
                      <a:br>
                        <a:rPr lang="en-US" sz="3600" b="1" dirty="0">
                          <a:solidFill>
                            <a:srgbClr val="FFC000"/>
                          </a:solidFill>
                          <a:latin typeface="Arial" panose="020B0604020202020204" pitchFamily="34" charset="0"/>
                          <a:cs typeface="Arial" panose="020B0604020202020204" pitchFamily="34" charset="0"/>
                        </a:rPr>
                      </a:br>
                      <a:r>
                        <a:rPr lang="en-US" sz="3600" b="1" dirty="0">
                          <a:solidFill>
                            <a:srgbClr val="FFC000"/>
                          </a:solidFill>
                          <a:latin typeface="Arial" panose="020B0604020202020204" pitchFamily="34" charset="0"/>
                          <a:cs typeface="Arial" panose="020B0604020202020204" pitchFamily="34" charset="0"/>
                        </a:rPr>
                        <a:t>by</a:t>
                      </a:r>
                      <a:br>
                        <a:rPr lang="en-US" sz="3600" b="1" dirty="0">
                          <a:solidFill>
                            <a:srgbClr val="FFC000"/>
                          </a:solidFill>
                          <a:latin typeface="Arial" panose="020B0604020202020204" pitchFamily="34" charset="0"/>
                          <a:cs typeface="Arial" panose="020B0604020202020204" pitchFamily="34" charset="0"/>
                        </a:rPr>
                      </a:br>
                      <a:r>
                        <a:rPr lang="en-US" sz="3600" b="1" dirty="0">
                          <a:solidFill>
                            <a:srgbClr val="FFC000"/>
                          </a:solidFill>
                          <a:latin typeface="Arial" panose="020B0604020202020204" pitchFamily="34" charset="0"/>
                          <a:cs typeface="Arial" panose="020B0604020202020204" pitchFamily="34" charset="0"/>
                        </a:rPr>
                        <a:t>48 inches wide</a:t>
                      </a:r>
                      <a:br>
                        <a:rPr lang="en-US" sz="2000" dirty="0">
                          <a:solidFill>
                            <a:schemeClr val="bg1"/>
                          </a:solidFill>
                          <a:latin typeface="Arial" panose="020B0604020202020204" pitchFamily="34" charset="0"/>
                          <a:cs typeface="Arial" panose="020B0604020202020204" pitchFamily="34" charset="0"/>
                        </a:rPr>
                      </a:br>
                      <a:endParaRPr lang="en-US" sz="2000" dirty="0">
                        <a:solidFill>
                          <a:srgbClr val="1F3A4E"/>
                        </a:solidFill>
                      </a:endParaRPr>
                    </a:p>
                  </a:txBody>
                  <a:tcPr>
                    <a:solidFill>
                      <a:srgbClr val="010101"/>
                    </a:solidFill>
                  </a:tcPr>
                </a:tc>
                <a:tc>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400" b="1" baseline="0" dirty="0">
                          <a:solidFill>
                            <a:srgbClr val="FFC000"/>
                          </a:solidFill>
                          <a:latin typeface="Arial" panose="020B0604020202020204" pitchFamily="34" charset="0"/>
                          <a:cs typeface="Arial" panose="020B0604020202020204" pitchFamily="34" charset="0"/>
                        </a:rPr>
                        <a:t>Important: Check the template size</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Before you start working on your poster and to avoid printing problems check that you have downloaded and that you are using the correct size template for your poster presentation.</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This template can also be printed at the following sizes without distortion and without any additional formatting:</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30 tall x 40 wide</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42 tall x 56 wide</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48 tall x 64 wide</a:t>
                      </a:r>
                    </a:p>
                  </a:txBody>
                  <a:tcPr marL="182880" marT="137160">
                    <a:solidFill>
                      <a:srgbClr val="010101"/>
                    </a:solidFill>
                  </a:tcPr>
                </a:tc>
                <a:extLst>
                  <a:ext uri="{0D108BD9-81ED-4DB2-BD59-A6C34878D82A}">
                    <a16:rowId xmlns:a16="http://schemas.microsoft.com/office/drawing/2014/main" val="10008"/>
                  </a:ext>
                </a:extLst>
              </a:tr>
              <a:tr h="4288692">
                <a:tc>
                  <a:txBody>
                    <a:bodyPr/>
                    <a:lstStyle/>
                    <a:p>
                      <a:endParaRPr lang="en-US" sz="2000" dirty="0">
                        <a:solidFill>
                          <a:srgbClr val="1F3A4E"/>
                        </a:solidFill>
                      </a:endParaRPr>
                    </a:p>
                  </a:txBody>
                  <a:tcPr>
                    <a:blipFill rotWithShape="1">
                      <a:blip r:embed="rId3"/>
                      <a:stretch>
                        <a:fillRect/>
                      </a:stretch>
                    </a:blipFill>
                  </a:tcPr>
                </a:tc>
                <a:tc>
                  <a:txBody>
                    <a:bodyPr/>
                    <a:lstStyle/>
                    <a:p>
                      <a:pPr algn="l"/>
                      <a:r>
                        <a:rPr lang="en-US" sz="2400" b="1" baseline="0" dirty="0">
                          <a:solidFill>
                            <a:srgbClr val="FFC000"/>
                          </a:solidFill>
                          <a:latin typeface="Arial" panose="020B0604020202020204" pitchFamily="34" charset="0"/>
                          <a:cs typeface="Arial" panose="020B0604020202020204" pitchFamily="34" charset="0"/>
                        </a:rPr>
                        <a:t>How to </a:t>
                      </a:r>
                      <a:r>
                        <a:rPr lang="en-US" sz="4000" b="1" baseline="0" dirty="0">
                          <a:solidFill>
                            <a:srgbClr val="FFC000"/>
                          </a:solidFill>
                          <a:latin typeface="Arial" panose="020B0604020202020204" pitchFamily="34" charset="0"/>
                          <a:cs typeface="Arial" panose="020B0604020202020204" pitchFamily="34" charset="0"/>
                        </a:rPr>
                        <a:t>Zoom in </a:t>
                      </a:r>
                      <a:r>
                        <a:rPr lang="en-US" sz="2400" b="1" baseline="0" dirty="0">
                          <a:solidFill>
                            <a:srgbClr val="FFC000"/>
                          </a:solidFill>
                          <a:latin typeface="Arial" panose="020B0604020202020204" pitchFamily="34" charset="0"/>
                          <a:cs typeface="Arial" panose="020B0604020202020204" pitchFamily="34" charset="0"/>
                        </a:rPr>
                        <a:t>and </a:t>
                      </a:r>
                      <a:r>
                        <a:rPr lang="en-US" sz="1800" b="1" baseline="0" dirty="0">
                          <a:solidFill>
                            <a:srgbClr val="FFC000"/>
                          </a:solidFill>
                          <a:latin typeface="Arial" panose="020B0604020202020204" pitchFamily="34" charset="0"/>
                          <a:cs typeface="Arial" panose="020B0604020202020204" pitchFamily="34" charset="0"/>
                        </a:rPr>
                        <a:t>out</a:t>
                      </a:r>
                      <a:endParaRPr lang="en-US" sz="2400" b="1" baseline="0" dirty="0">
                        <a:solidFill>
                          <a:srgbClr val="FFC000"/>
                        </a:solidFill>
                        <a:latin typeface="Arial" panose="020B0604020202020204" pitchFamily="34" charset="0"/>
                        <a:cs typeface="Arial" panose="020B0604020202020204" pitchFamily="34" charset="0"/>
                      </a:endParaRPr>
                    </a:p>
                    <a:p>
                      <a:pPr algn="l"/>
                      <a:r>
                        <a:rPr lang="en-US" sz="2000" b="0" baseline="0" dirty="0">
                          <a:solidFill>
                            <a:srgbClr val="D9D9D9"/>
                          </a:solidFill>
                          <a:latin typeface="Arial" panose="020B0604020202020204" pitchFamily="34" charset="0"/>
                          <a:cs typeface="Arial" panose="020B0604020202020204" pitchFamily="34" charset="0"/>
                        </a:rPr>
                        <a:t>Use the PowerPoint zoom tool to adjust the screen magnification to view comfortably. PowerPoint provides 2 ways to zoom: </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1. </a:t>
                      </a:r>
                      <a:r>
                        <a:rPr lang="en-US" sz="2000" b="0" baseline="0" dirty="0">
                          <a:solidFill>
                            <a:srgbClr val="D9D9D9"/>
                          </a:solidFill>
                          <a:latin typeface="Arial" panose="020B0604020202020204" pitchFamily="34" charset="0"/>
                          <a:cs typeface="Arial" panose="020B0604020202020204" pitchFamily="34" charset="0"/>
                        </a:rPr>
                        <a:t>On the top menu bar click on the VIEW tab and then click on ZOOM. Choose the zoom percentage that works best for you. </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2. </a:t>
                      </a:r>
                      <a:r>
                        <a:rPr lang="en-US" sz="2000" b="0" baseline="0" dirty="0">
                          <a:solidFill>
                            <a:srgbClr val="D9D9D9"/>
                          </a:solidFill>
                          <a:latin typeface="Arial" panose="020B0604020202020204" pitchFamily="34" charset="0"/>
                          <a:cs typeface="Arial" panose="020B0604020202020204" pitchFamily="34" charset="0"/>
                        </a:rPr>
                        <a:t>For better zoom flexibility, use the zoom slider at the bottom right of the window.</a:t>
                      </a:r>
                    </a:p>
                  </a:txBody>
                  <a:tcPr marL="182880" marT="137160">
                    <a:solidFill>
                      <a:srgbClr val="010101"/>
                    </a:solidFill>
                  </a:tcPr>
                </a:tc>
                <a:extLst>
                  <a:ext uri="{0D108BD9-81ED-4DB2-BD59-A6C34878D82A}">
                    <a16:rowId xmlns:a16="http://schemas.microsoft.com/office/drawing/2014/main" val="10001"/>
                  </a:ext>
                </a:extLst>
              </a:tr>
              <a:tr h="1800526">
                <a:tc gridSpan="2">
                  <a:txBody>
                    <a:bodyPr/>
                    <a:lstStyle/>
                    <a:p>
                      <a:pPr marL="0" marR="0" lvl="0" indent="0" algn="l" defTabSz="4388900" rtl="0" eaLnBrk="1" fontAlgn="auto" latinLnBrk="0" hangingPunct="1">
                        <a:lnSpc>
                          <a:spcPct val="100000"/>
                        </a:lnSpc>
                        <a:spcBef>
                          <a:spcPts val="0"/>
                        </a:spcBef>
                        <a:spcAft>
                          <a:spcPts val="0"/>
                        </a:spcAft>
                        <a:buClrTx/>
                        <a:buSzTx/>
                        <a:buFontTx/>
                        <a:buNone/>
                        <a:tabLst/>
                        <a:defRPr/>
                      </a:pPr>
                      <a:r>
                        <a:rPr lang="en-US" sz="2400" b="1" baseline="0" dirty="0">
                          <a:solidFill>
                            <a:srgbClr val="FFC000"/>
                          </a:solidFill>
                          <a:latin typeface="Arial" panose="020B0604020202020204" pitchFamily="34" charset="0"/>
                          <a:cs typeface="Arial" panose="020B0604020202020204" pitchFamily="34" charset="0"/>
                        </a:rPr>
                        <a:t>Ruler and Guides</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The dotted lines on his poster template are guides.  The horizontal and vertical guides will help you align your poster elements accurately. Text boxes and other elements will ”snap” to the guides and stay within the boundaries of the columns. To hide the guides go to VIEW and uncheck the Guides box.</a:t>
                      </a:r>
                    </a:p>
                  </a:txBody>
                  <a:tcPr>
                    <a:solidFill>
                      <a:srgbClr val="010101"/>
                    </a:solidFill>
                  </a:tcPr>
                </a:tc>
                <a:tc hMerge="1">
                  <a:txBody>
                    <a:bodyPr/>
                    <a:lstStyle/>
                    <a:p>
                      <a:endParaRPr lang="en-US" sz="2400" b="0" baseline="0" dirty="0">
                        <a:solidFill>
                          <a:schemeClr val="bg1"/>
                        </a:solidFill>
                        <a:latin typeface="Arial" panose="020B0604020202020204" pitchFamily="34" charset="0"/>
                        <a:cs typeface="Arial" panose="020B0604020202020204" pitchFamily="34" charset="0"/>
                      </a:endParaRPr>
                    </a:p>
                  </a:txBody>
                  <a:tcPr marL="182880" marT="137160">
                    <a:solidFill>
                      <a:schemeClr val="tx1">
                        <a:lumMod val="95000"/>
                        <a:lumOff val="5000"/>
                      </a:schemeClr>
                    </a:solidFill>
                  </a:tcPr>
                </a:tc>
                <a:extLst>
                  <a:ext uri="{0D108BD9-81ED-4DB2-BD59-A6C34878D82A}">
                    <a16:rowId xmlns:a16="http://schemas.microsoft.com/office/drawing/2014/main" val="10002"/>
                  </a:ext>
                </a:extLst>
              </a:tr>
              <a:tr h="3824339">
                <a:tc>
                  <a:txBody>
                    <a:bodyPr/>
                    <a:lstStyle/>
                    <a:p>
                      <a:endParaRPr lang="en-US" sz="2000" dirty="0">
                        <a:solidFill>
                          <a:srgbClr val="1F3A4E"/>
                        </a:solidFill>
                      </a:endParaRPr>
                    </a:p>
                  </a:txBody>
                  <a:tcPr>
                    <a:blipFill rotWithShape="1">
                      <a:blip r:embed="rId4"/>
                      <a:stretch>
                        <a:fillRect/>
                      </a:stretch>
                    </a:blipFill>
                  </a:tcPr>
                </a:tc>
                <a:tc>
                  <a:txBody>
                    <a:bodyPr/>
                    <a:lstStyle/>
                    <a:p>
                      <a:pPr marL="0" lvl="1" indent="0" algn="l" defTabSz="114300"/>
                      <a:r>
                        <a:rPr lang="en-US" sz="2400" b="1" baseline="0" dirty="0">
                          <a:solidFill>
                            <a:srgbClr val="FFC000"/>
                          </a:solidFill>
                          <a:latin typeface="Arial" panose="020B0604020202020204" pitchFamily="34" charset="0"/>
                          <a:cs typeface="Arial" panose="020B0604020202020204" pitchFamily="34" charset="0"/>
                        </a:rPr>
                        <a:t>Headers and text containers</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Included in this template are commonly used section headers such as Abstract, Objectives, Methods, Results, etc. </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a:t>
                      </a:r>
                      <a:r>
                        <a:rPr lang="en-US" sz="2000" b="0" baseline="0" dirty="0">
                          <a:solidFill>
                            <a:schemeClr val="bg1"/>
                          </a:solidFill>
                          <a:latin typeface="Arial" panose="020B0604020202020204" pitchFamily="34" charset="0"/>
                          <a:cs typeface="Arial" panose="020B0604020202020204" pitchFamily="34" charset="0"/>
                        </a:rPr>
                        <a:t> </a:t>
                      </a:r>
                      <a:r>
                        <a:rPr lang="en-US" sz="2000" b="0" baseline="0" dirty="0">
                          <a:solidFill>
                            <a:srgbClr val="D9D9D9"/>
                          </a:solidFill>
                          <a:latin typeface="Arial" panose="020B0604020202020204" pitchFamily="34" charset="0"/>
                          <a:cs typeface="Arial" panose="020B0604020202020204" pitchFamily="34" charset="0"/>
                        </a:rPr>
                        <a:t>Click inside a section header to add its text. </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a:t>
                      </a:r>
                      <a:r>
                        <a:rPr lang="en-US" sz="2000" b="0" baseline="0" dirty="0">
                          <a:solidFill>
                            <a:schemeClr val="bg1"/>
                          </a:solidFill>
                          <a:latin typeface="Arial" panose="020B0604020202020204" pitchFamily="34" charset="0"/>
                          <a:cs typeface="Arial" panose="020B0604020202020204" pitchFamily="34" charset="0"/>
                        </a:rPr>
                        <a:t> </a:t>
                      </a:r>
                      <a:r>
                        <a:rPr lang="en-US" sz="2000" b="0" baseline="0" dirty="0">
                          <a:solidFill>
                            <a:srgbClr val="D9D9D9"/>
                          </a:solidFill>
                          <a:latin typeface="Arial" panose="020B0604020202020204" pitchFamily="34" charset="0"/>
                          <a:cs typeface="Arial" panose="020B0604020202020204" pitchFamily="34" charset="0"/>
                        </a:rPr>
                        <a:t>To add another header, click on edge of the section box so that it is outlined. Copy and paste it. </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a:t>
                      </a:r>
                      <a:r>
                        <a:rPr lang="en-US" sz="2000" b="0" baseline="0" dirty="0">
                          <a:solidFill>
                            <a:schemeClr val="bg1"/>
                          </a:solidFill>
                          <a:latin typeface="Arial" panose="020B0604020202020204" pitchFamily="34" charset="0"/>
                          <a:cs typeface="Arial" panose="020B0604020202020204" pitchFamily="34" charset="0"/>
                        </a:rPr>
                        <a:t> </a:t>
                      </a:r>
                      <a:r>
                        <a:rPr lang="en-US" sz="2000" b="0" baseline="0" dirty="0">
                          <a:solidFill>
                            <a:srgbClr val="D9D9D9"/>
                          </a:solidFill>
                          <a:latin typeface="Arial" panose="020B0604020202020204" pitchFamily="34" charset="0"/>
                          <a:cs typeface="Arial" panose="020B0604020202020204" pitchFamily="34" charset="0"/>
                        </a:rPr>
                        <a:t>To increase its size, click on the white circles and expand to the the desired size.</a:t>
                      </a:r>
                    </a:p>
                  </a:txBody>
                  <a:tcPr marL="182880" marT="137160">
                    <a:solidFill>
                      <a:srgbClr val="010101"/>
                    </a:solidFill>
                  </a:tcPr>
                </a:tc>
                <a:extLst>
                  <a:ext uri="{0D108BD9-81ED-4DB2-BD59-A6C34878D82A}">
                    <a16:rowId xmlns:a16="http://schemas.microsoft.com/office/drawing/2014/main" val="10003"/>
                  </a:ext>
                </a:extLst>
              </a:tr>
              <a:tr h="3519135">
                <a:tc gridSpan="2">
                  <a:txBody>
                    <a:bodyPr/>
                    <a:lstStyle/>
                    <a:p>
                      <a:r>
                        <a:rPr lang="en-US" sz="2400" b="1" dirty="0">
                          <a:solidFill>
                            <a:srgbClr val="FFC000"/>
                          </a:solidFill>
                          <a:latin typeface="Arial" panose="020B0604020202020204" pitchFamily="34" charset="0"/>
                          <a:cs typeface="Arial" panose="020B0604020202020204" pitchFamily="34" charset="0"/>
                        </a:rPr>
                        <a:t>Adding content to the poster</a:t>
                      </a:r>
                    </a:p>
                    <a:p>
                      <a:r>
                        <a:rPr lang="en-US" sz="2000" baseline="0" dirty="0">
                          <a:solidFill>
                            <a:srgbClr val="D9D9D9"/>
                          </a:solidFill>
                          <a:latin typeface="Arial" panose="020B0604020202020204" pitchFamily="34" charset="0"/>
                          <a:cs typeface="Arial" panose="020B0604020202020204" pitchFamily="34" charset="0"/>
                        </a:rPr>
                        <a:t>Start by adding your text to each section without spending too much time with formatting. Use the default font size even if your text extends beyond the bottom of the poster. Continue until you have added all your content including text, graphics, photos, etc. Once you finish adding your content you can go back and format your text as needed.</a:t>
                      </a:r>
                    </a:p>
                    <a:p>
                      <a:pPr marL="342900" indent="-342900">
                        <a:buFontTx/>
                        <a:buChar char="-"/>
                      </a:pPr>
                      <a:r>
                        <a:rPr lang="en-US" sz="2000" baseline="0" dirty="0">
                          <a:solidFill>
                            <a:srgbClr val="D9D9D9"/>
                          </a:solidFill>
                          <a:latin typeface="Arial" panose="020B0604020202020204" pitchFamily="34" charset="0"/>
                          <a:cs typeface="Arial" panose="020B0604020202020204" pitchFamily="34" charset="0"/>
                        </a:rPr>
                        <a:t>If you run out of room, try to reduce the size of your fonts and/or the size of your graphics. If there is a lot of empty space try to increase your font sizes and the size of your graphics. The font used for references can be smaller.</a:t>
                      </a:r>
                      <a:endParaRPr lang="en-US" sz="2000" dirty="0">
                        <a:solidFill>
                          <a:srgbClr val="D9D9D9"/>
                        </a:solidFill>
                        <a:latin typeface="Arial" panose="020B0604020202020204" pitchFamily="34" charset="0"/>
                        <a:cs typeface="Arial" panose="020B0604020202020204" pitchFamily="34" charset="0"/>
                      </a:endParaRPr>
                    </a:p>
                  </a:txBody>
                  <a:tcPr>
                    <a:solidFill>
                      <a:srgbClr val="010101"/>
                    </a:solidFill>
                  </a:tcPr>
                </a:tc>
                <a:tc hMerge="1">
                  <a:txBody>
                    <a:bodyPr/>
                    <a:lstStyle/>
                    <a:p>
                      <a:endParaRPr lang="en-US" sz="2400" dirty="0">
                        <a:solidFill>
                          <a:schemeClr val="bg1"/>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val="10004"/>
                  </a:ext>
                </a:extLst>
              </a:tr>
              <a:tr h="237765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400" b="1" noProof="0" dirty="0">
                          <a:solidFill>
                            <a:srgbClr val="FFC000"/>
                          </a:solidFill>
                          <a:latin typeface="Arial" panose="020B0604020202020204" pitchFamily="34" charset="0"/>
                          <a:cs typeface="Arial" panose="020B0604020202020204" pitchFamily="34" charset="0"/>
                        </a:rPr>
                        <a:t>Photos</a:t>
                      </a:r>
                    </a:p>
                    <a:p>
                      <a:pPr marL="0" marR="0" lvl="0" indent="0" algn="l" defTabSz="9779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D9D9D9"/>
                          </a:solidFill>
                          <a:effectLst/>
                          <a:uLnTx/>
                          <a:uFillTx/>
                          <a:latin typeface="Arial"/>
                          <a:ea typeface="+mn-ea"/>
                          <a:cs typeface="Arial"/>
                        </a:rPr>
                        <a:t>You can add photos by dragging and dropping from your desktop, copy and paste, or by going to INSERT &gt; PICTURES. Resize images proportionally by holding down the SHIFT key and dragging one of the white corner handles (dots). For a professional-looking poster, do not distort your images by stretching them disproportionally.</a:t>
                      </a:r>
                    </a:p>
                  </a:txBody>
                  <a:tcPr marL="182880" marT="137160">
                    <a:solidFill>
                      <a:srgbClr val="010101"/>
                    </a:solidFill>
                  </a:tcPr>
                </a:tc>
                <a:tc h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2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2293170">
                <a:tc gridSpan="2">
                  <a:txBody>
                    <a:bodyPr/>
                    <a:lstStyle/>
                    <a:p>
                      <a:endParaRPr lang="en-US" sz="2000" dirty="0">
                        <a:solidFill>
                          <a:schemeClr val="bg1"/>
                        </a:solidFill>
                        <a:latin typeface="Arial" panose="020B0604020202020204" pitchFamily="34" charset="0"/>
                        <a:cs typeface="Arial" panose="020B0604020202020204" pitchFamily="34" charset="0"/>
                      </a:endParaRPr>
                    </a:p>
                  </a:txBody>
                  <a:tcPr marL="182880" marT="137160">
                    <a:blipFill rotWithShape="1">
                      <a:blip r:embed="rId5"/>
                      <a:stretch>
                        <a:fillRect/>
                      </a:stretch>
                    </a:blipFill>
                  </a:tcPr>
                </a:tc>
                <a:tc hMerge="1">
                  <a:txBody>
                    <a:bodyPr/>
                    <a:lstStyle/>
                    <a:p>
                      <a:endParaRPr lang="en-US" sz="2400" dirty="0">
                        <a:solidFill>
                          <a:srgbClr val="1F3A4E"/>
                        </a:solidFill>
                      </a:endParaRPr>
                    </a:p>
                  </a:txBody>
                  <a:tcPr/>
                </a:tc>
                <a:extLst>
                  <a:ext uri="{0D108BD9-81ED-4DB2-BD59-A6C34878D82A}">
                    <a16:rowId xmlns:a16="http://schemas.microsoft.com/office/drawing/2014/main" val="10006"/>
                  </a:ext>
                </a:extLst>
              </a:tr>
              <a:tr h="128027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400" b="1" noProof="0" dirty="0">
                          <a:solidFill>
                            <a:srgbClr val="FFC000"/>
                          </a:solidFill>
                          <a:latin typeface="Arial"/>
                          <a:cs typeface="Arial"/>
                        </a:rPr>
                        <a:t>Quality check your graphics</a:t>
                      </a:r>
                    </a:p>
                    <a:p>
                      <a:pPr marL="0" marR="0" lvl="0" indent="0" algn="l" defTabSz="1518341" rtl="0" eaLnBrk="1" fontAlgn="auto" latinLnBrk="0" hangingPunct="1">
                        <a:lnSpc>
                          <a:spcPct val="100000"/>
                        </a:lnSpc>
                        <a:spcBef>
                          <a:spcPts val="0"/>
                        </a:spcBef>
                        <a:spcAft>
                          <a:spcPts val="0"/>
                        </a:spcAft>
                        <a:buClrTx/>
                        <a:buSzTx/>
                        <a:buFontTx/>
                        <a:buNone/>
                        <a:tabLst/>
                        <a:defRPr/>
                      </a:pPr>
                      <a:r>
                        <a:rPr lang="en-US" sz="2000" noProof="0" dirty="0">
                          <a:solidFill>
                            <a:srgbClr val="D9D9D9"/>
                          </a:solidFill>
                          <a:latin typeface="Arial"/>
                          <a:cs typeface="Arial"/>
                        </a:rPr>
                        <a:t>Zoom in and look at your images at 100%-200% magnification. If they look clear, they will print well. </a:t>
                      </a:r>
                    </a:p>
                  </a:txBody>
                  <a:tcPr marL="182880" marT="137160">
                    <a:solidFill>
                      <a:srgbClr val="010101"/>
                    </a:solidFill>
                  </a:tcPr>
                </a:tc>
                <a:tc hMerge="1">
                  <a:txBody>
                    <a:bodyPr/>
                    <a:lstStyle/>
                    <a:p>
                      <a:endParaRPr lang="en-US" sz="2400" dirty="0">
                        <a:solidFill>
                          <a:srgbClr val="1F3A4E"/>
                        </a:solidFill>
                      </a:endParaRPr>
                    </a:p>
                  </a:txBody>
                  <a:tcPr>
                    <a:solidFill>
                      <a:schemeClr val="tx1">
                        <a:lumMod val="95000"/>
                        <a:lumOff val="5000"/>
                      </a:schemeClr>
                    </a:solidFill>
                  </a:tcPr>
                </a:tc>
                <a:extLst>
                  <a:ext uri="{0D108BD9-81ED-4DB2-BD59-A6C34878D82A}">
                    <a16:rowId xmlns:a16="http://schemas.microsoft.com/office/drawing/2014/main" val="10007"/>
                  </a:ext>
                </a:extLst>
              </a:tr>
              <a:tr h="3187270">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000" noProof="0" dirty="0">
                        <a:solidFill>
                          <a:schemeClr val="bg1"/>
                        </a:solidFill>
                        <a:latin typeface="Arial"/>
                        <a:cs typeface="Arial"/>
                      </a:endParaRPr>
                    </a:p>
                  </a:txBody>
                  <a:tcPr marL="182880" marT="137160">
                    <a:blipFill rotWithShape="1">
                      <a:blip r:embed="rId6"/>
                      <a:stretch>
                        <a:fillRect/>
                      </a:stretch>
                    </a:blipFill>
                  </a:tcPr>
                </a:tc>
                <a:tc hMerge="1">
                  <a:txBody>
                    <a:bodyPr/>
                    <a:lstStyle/>
                    <a:p>
                      <a:endParaRPr lang="en-US"/>
                    </a:p>
                  </a:txBody>
                  <a:tcPr/>
                </a:tc>
                <a:extLst>
                  <a:ext uri="{0D108BD9-81ED-4DB2-BD59-A6C34878D82A}">
                    <a16:rowId xmlns:a16="http://schemas.microsoft.com/office/drawing/2014/main" val="10010"/>
                  </a:ext>
                </a:extLst>
              </a:tr>
            </a:tbl>
          </a:graphicData>
        </a:graphic>
      </p:graphicFrame>
      <p:graphicFrame>
        <p:nvGraphicFramePr>
          <p:cNvPr id="15" name="Table 14">
            <a:extLst>
              <a:ext uri="{FF2B5EF4-FFF2-40B4-BE49-F238E27FC236}">
                <a16:creationId xmlns:a16="http://schemas.microsoft.com/office/drawing/2014/main" id="{D12C2650-43B9-B245-8FE3-21F2B87DBA6E}"/>
              </a:ext>
            </a:extLst>
          </p:cNvPr>
          <p:cNvGraphicFramePr>
            <a:graphicFrameLocks noGrp="1"/>
          </p:cNvGraphicFramePr>
          <p:nvPr userDrawn="1">
            <p:extLst>
              <p:ext uri="{D42A27DB-BD31-4B8C-83A1-F6EECF244321}">
                <p14:modId xmlns:p14="http://schemas.microsoft.com/office/powerpoint/2010/main" val="2429028199"/>
              </p:ext>
            </p:extLst>
          </p:nvPr>
        </p:nvGraphicFramePr>
        <p:xfrm>
          <a:off x="44695229" y="-84749"/>
          <a:ext cx="9430188" cy="33075070"/>
        </p:xfrm>
        <a:graphic>
          <a:graphicData uri="http://schemas.openxmlformats.org/drawingml/2006/table">
            <a:tbl>
              <a:tblPr firstRow="1" bandRow="1">
                <a:tableStyleId>{5C22544A-7EE6-4342-B048-85BDC9FD1C3A}</a:tableStyleId>
              </a:tblPr>
              <a:tblGrid>
                <a:gridCol w="3343835">
                  <a:extLst>
                    <a:ext uri="{9D8B030D-6E8A-4147-A177-3AD203B41FA5}">
                      <a16:colId xmlns:a16="http://schemas.microsoft.com/office/drawing/2014/main" val="20000"/>
                    </a:ext>
                  </a:extLst>
                </a:gridCol>
                <a:gridCol w="1381559">
                  <a:extLst>
                    <a:ext uri="{9D8B030D-6E8A-4147-A177-3AD203B41FA5}">
                      <a16:colId xmlns:a16="http://schemas.microsoft.com/office/drawing/2014/main" val="997673227"/>
                    </a:ext>
                  </a:extLst>
                </a:gridCol>
                <a:gridCol w="4704794">
                  <a:extLst>
                    <a:ext uri="{9D8B030D-6E8A-4147-A177-3AD203B41FA5}">
                      <a16:colId xmlns:a16="http://schemas.microsoft.com/office/drawing/2014/main" val="4164475170"/>
                    </a:ext>
                  </a:extLst>
                </a:gridCol>
              </a:tblGrid>
              <a:tr h="1756432">
                <a:tc gridSpan="3">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4000" b="0" spc="600" dirty="0">
                          <a:solidFill>
                            <a:srgbClr val="1F3A4E"/>
                          </a:solidFill>
                          <a:latin typeface="Arial Black" panose="020B0A04020102020204" pitchFamily="34" charset="0"/>
                        </a:rPr>
                        <a:t>QUICK START GUIDE</a:t>
                      </a:r>
                      <a:br>
                        <a:rPr lang="en-US" sz="4000" b="0" spc="600" dirty="0">
                          <a:solidFill>
                            <a:srgbClr val="1F3A4E"/>
                          </a:solidFill>
                          <a:latin typeface="Arial Black" panose="020B0A04020102020204" pitchFamily="34" charset="0"/>
                        </a:rPr>
                      </a:br>
                      <a:r>
                        <a:rPr lang="en-US" sz="3200" b="1" spc="0" dirty="0">
                          <a:solidFill>
                            <a:srgbClr val="FF0000"/>
                          </a:solidFill>
                          <a:latin typeface="Trebuchet MS" pitchFamily="34" charset="0"/>
                        </a:rPr>
                        <a:t>(THIS SIDEBAR WILL NOT PRINT)</a:t>
                      </a:r>
                      <a:endParaRPr lang="en-US" sz="4000" b="1" spc="600" dirty="0">
                        <a:solidFill>
                          <a:schemeClr val="bg1"/>
                        </a:solidFill>
                        <a:latin typeface="Trebuchet MS" pitchFamily="34" charset="0"/>
                      </a:endParaRPr>
                    </a:p>
                  </a:txBody>
                  <a:tcPr marL="182880" marT="137160">
                    <a:solidFill>
                      <a:srgbClr val="FFC000"/>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5563101">
                <a:tc gridSpan="3">
                  <a:txBody>
                    <a:bodyPr/>
                    <a:lstStyle/>
                    <a:p>
                      <a:pPr algn="l"/>
                      <a:r>
                        <a:rPr lang="en-US" sz="2800" b="1" baseline="0" dirty="0">
                          <a:solidFill>
                            <a:srgbClr val="FFC000"/>
                          </a:solidFill>
                          <a:latin typeface="Arial" panose="020B0604020202020204" pitchFamily="34" charset="0"/>
                          <a:cs typeface="Arial" panose="020B0604020202020204" pitchFamily="34" charset="0"/>
                        </a:rPr>
                        <a:t>How to change the template colors</a:t>
                      </a:r>
                    </a:p>
                    <a:p>
                      <a:pPr marL="0" indent="0" algn="l" defTabSz="114300"/>
                      <a:r>
                        <a:rPr lang="en-US" sz="2400" b="0" baseline="0" dirty="0">
                          <a:solidFill>
                            <a:srgbClr val="D9D9D9"/>
                          </a:solidFill>
                          <a:latin typeface="Arial" panose="020B0604020202020204" pitchFamily="34" charset="0"/>
                          <a:cs typeface="Arial" panose="020B0604020202020204" pitchFamily="34" charset="0"/>
                        </a:rPr>
                        <a:t>You can change the overall template color theme by clicking on the COLORS dropdown menu under the DESIGN tab. You can see a tutorial here: </a:t>
                      </a:r>
                      <a:r>
                        <a:rPr lang="en-US" sz="2400" dirty="0">
                          <a:solidFill>
                            <a:srgbClr val="FFC000"/>
                          </a:solidFill>
                          <a:hlinkClick r:id="rId7">
                            <a:extLst>
                              <a:ext uri="{A12FA001-AC4F-418D-AE19-62706E023703}">
                                <ahyp:hlinkClr xmlns:ahyp="http://schemas.microsoft.com/office/drawing/2018/hyperlinkcolor" val="tx"/>
                              </a:ext>
                            </a:extLst>
                          </a:hlinkClick>
                        </a:rPr>
                        <a:t>https://www.posterpresentations.com/how-to-change-the-research-poster-template-colors.html</a:t>
                      </a:r>
                      <a:endParaRPr lang="en-US" sz="2400" dirty="0">
                        <a:solidFill>
                          <a:srgbClr val="FFC000"/>
                        </a:solidFill>
                      </a:endParaRPr>
                    </a:p>
                    <a:p>
                      <a:pPr marL="0" indent="0" algn="l" defTabSz="114300"/>
                      <a:endParaRPr lang="en-US" sz="24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400" b="0" baseline="0" dirty="0">
                          <a:solidFill>
                            <a:srgbClr val="D9D9D9"/>
                          </a:solidFill>
                          <a:latin typeface="Arial" panose="020B0604020202020204" pitchFamily="34" charset="0"/>
                          <a:cs typeface="Arial" panose="020B0604020202020204" pitchFamily="34" charset="0"/>
                        </a:rPr>
                        <a:t>You can also manually change the color of individual elements by going to VIEW &gt; SLIDE MASTER. On the left side of your screen select the background master where you can change the template background, column sizes, etc. </a:t>
                      </a:r>
                    </a:p>
                    <a:p>
                      <a:pPr marL="0" indent="0" algn="l" defTabSz="114300"/>
                      <a:endParaRPr lang="en-US" sz="24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400" b="0" baseline="0" dirty="0">
                          <a:solidFill>
                            <a:srgbClr val="D9D9D9"/>
                          </a:solidFill>
                          <a:latin typeface="Arial" panose="020B0604020202020204" pitchFamily="34" charset="0"/>
                          <a:cs typeface="Arial" panose="020B0604020202020204" pitchFamily="34" charset="0"/>
                        </a:rPr>
                        <a:t>After you finish working on the SLIDE MASTER, it is important that you go to VIEW &gt; NORMAL to continue working on your poster. </a:t>
                      </a:r>
                    </a:p>
                  </a:txBody>
                  <a:tcPr marL="182880" marT="137160">
                    <a:solidFill>
                      <a:schemeClr val="tx1"/>
                    </a:solidFill>
                  </a:tcPr>
                </a:tc>
                <a:tc hMerge="1">
                  <a:txBody>
                    <a:bodyPr/>
                    <a:lstStyle/>
                    <a:p>
                      <a:endParaRPr lang="en-US" sz="2400" dirty="0">
                        <a:solidFill>
                          <a:srgbClr val="1F3A4E"/>
                        </a:solidFill>
                      </a:endParaRPr>
                    </a:p>
                  </a:txBody>
                  <a:tcPr marL="182880" marT="137160">
                    <a:blipFill rotWithShape="1">
                      <a:blip r:embed="rId8"/>
                      <a:stretch>
                        <a:fillRect/>
                      </a:stretch>
                    </a:blipFill>
                  </a:tcPr>
                </a:tc>
                <a:tc hMerge="1">
                  <a:txBody>
                    <a:bodyPr/>
                    <a:lstStyle/>
                    <a:p>
                      <a:endParaRPr lang="en-US"/>
                    </a:p>
                  </a:txBody>
                  <a:tcPr/>
                </a:tc>
                <a:extLst>
                  <a:ext uri="{0D108BD9-81ED-4DB2-BD59-A6C34878D82A}">
                    <a16:rowId xmlns:a16="http://schemas.microsoft.com/office/drawing/2014/main" val="10001"/>
                  </a:ext>
                </a:extLst>
              </a:tr>
              <a:tr h="3667719">
                <a:tc gridSpan="3">
                  <a:txBody>
                    <a:bodyPr/>
                    <a:lstStyle/>
                    <a:p>
                      <a:r>
                        <a:rPr lang="en-US" sz="2800" b="1" dirty="0">
                          <a:solidFill>
                            <a:srgbClr val="FFC000"/>
                          </a:solidFill>
                          <a:latin typeface="Arial" panose="020B0604020202020204" pitchFamily="34" charset="0"/>
                          <a:cs typeface="Arial" panose="020B0604020202020204" pitchFamily="34" charset="0"/>
                        </a:rPr>
                        <a:t>How to change the column layout configuration</a:t>
                      </a:r>
                    </a:p>
                    <a:p>
                      <a:r>
                        <a:rPr lang="en-US" sz="2400" dirty="0">
                          <a:solidFill>
                            <a:srgbClr val="D9D9D9"/>
                          </a:solidFill>
                          <a:latin typeface="Arial" panose="020B0604020202020204" pitchFamily="34" charset="0"/>
                          <a:cs typeface="Arial" panose="020B0604020202020204" pitchFamily="34" charset="0"/>
                        </a:rPr>
                        <a:t>You can manually change the configuration on the columns by going to VIEW &gt; SLIDE MASTER. You can delete columns, resize them or modify them as needed for your layout. </a:t>
                      </a:r>
                    </a:p>
                    <a:p>
                      <a:pPr marL="0" marR="0" indent="0" algn="l" defTabSz="3765366" rtl="0" eaLnBrk="1" fontAlgn="auto" latinLnBrk="0" hangingPunct="1">
                        <a:lnSpc>
                          <a:spcPct val="100000"/>
                        </a:lnSpc>
                        <a:spcBef>
                          <a:spcPts val="0"/>
                        </a:spcBef>
                        <a:spcAft>
                          <a:spcPts val="0"/>
                        </a:spcAft>
                        <a:buClrTx/>
                        <a:buSzTx/>
                        <a:buFontTx/>
                        <a:buNone/>
                        <a:tabLst/>
                        <a:defRPr/>
                      </a:pPr>
                      <a:r>
                        <a:rPr lang="en-US" sz="2400" dirty="0">
                          <a:solidFill>
                            <a:srgbClr val="D9D9D9"/>
                          </a:solidFill>
                          <a:latin typeface="Arial" panose="020B0604020202020204" pitchFamily="34" charset="0"/>
                          <a:cs typeface="Arial" panose="020B0604020202020204" pitchFamily="34" charset="0"/>
                        </a:rPr>
                        <a:t>You can see a tutorial here: </a:t>
                      </a:r>
                      <a:r>
                        <a:rPr lang="en-US" sz="2400" u="sng" dirty="0">
                          <a:solidFill>
                            <a:srgbClr val="FFC000"/>
                          </a:solidFill>
                          <a:latin typeface="Arial" panose="020B0604020202020204" pitchFamily="34" charset="0"/>
                          <a:cs typeface="Arial" panose="020B0604020202020204" pitchFamily="34" charset="0"/>
                        </a:rPr>
                        <a:t>https://</a:t>
                      </a:r>
                      <a:r>
                        <a:rPr lang="en-US" sz="2400" u="sng" dirty="0" err="1">
                          <a:solidFill>
                            <a:srgbClr val="FFC000"/>
                          </a:solidFill>
                          <a:latin typeface="Arial" panose="020B0604020202020204" pitchFamily="34" charset="0"/>
                          <a:cs typeface="Arial" panose="020B0604020202020204" pitchFamily="34" charset="0"/>
                        </a:rPr>
                        <a:t>www.posterpresentations.com</a:t>
                      </a:r>
                      <a:r>
                        <a:rPr lang="en-US" sz="2400" u="sng" dirty="0">
                          <a:solidFill>
                            <a:srgbClr val="FFC000"/>
                          </a:solidFill>
                          <a:latin typeface="Arial" panose="020B0604020202020204" pitchFamily="34" charset="0"/>
                          <a:cs typeface="Arial" panose="020B0604020202020204" pitchFamily="34" charset="0"/>
                        </a:rPr>
                        <a:t>/how-to-change-the-column-</a:t>
                      </a:r>
                      <a:r>
                        <a:rPr lang="en-US" sz="2400" u="sng" dirty="0" err="1">
                          <a:solidFill>
                            <a:srgbClr val="FFC000"/>
                          </a:solidFill>
                          <a:latin typeface="Arial" panose="020B0604020202020204" pitchFamily="34" charset="0"/>
                          <a:cs typeface="Arial" panose="020B0604020202020204" pitchFamily="34" charset="0"/>
                        </a:rPr>
                        <a:t>configuration.html</a:t>
                      </a:r>
                      <a:endParaRPr lang="en-US" u="sng" dirty="0">
                        <a:solidFill>
                          <a:srgbClr val="FFC000"/>
                        </a:solidFill>
                      </a:endParaRPr>
                    </a:p>
                  </a:txBody>
                  <a:tcPr marL="182880" marT="137160">
                    <a:solidFill>
                      <a:schemeClr val="tx1"/>
                    </a:solidFill>
                  </a:tcPr>
                </a:tc>
                <a:tc hMerge="1">
                  <a:txBody>
                    <a:bodyPr/>
                    <a:lstStyle/>
                    <a:p>
                      <a:endParaRPr lang="en-US" sz="2400" dirty="0">
                        <a:solidFill>
                          <a:srgbClr val="1F3A4E"/>
                        </a:solidFill>
                      </a:endParaRPr>
                    </a:p>
                  </a:txBody>
                  <a:tcPr marL="182880" marT="137160">
                    <a:blipFill rotWithShape="1">
                      <a:blip r:embed="rId9"/>
                      <a:stretch>
                        <a:fillRect/>
                      </a:stretch>
                    </a:blipFill>
                  </a:tcPr>
                </a:tc>
                <a:tc hMerge="1">
                  <a:txBody>
                    <a:bodyPr/>
                    <a:lstStyle/>
                    <a:p>
                      <a:endParaRPr lang="en-US" dirty="0"/>
                    </a:p>
                  </a:txBody>
                  <a:tcPr marL="182880" marT="137160">
                    <a:solidFill>
                      <a:srgbClr val="010101"/>
                    </a:solidFill>
                  </a:tcPr>
                </a:tc>
                <a:extLst>
                  <a:ext uri="{0D108BD9-81ED-4DB2-BD59-A6C34878D82A}">
                    <a16:rowId xmlns:a16="http://schemas.microsoft.com/office/drawing/2014/main" val="10004"/>
                  </a:ext>
                </a:extLst>
              </a:tr>
              <a:tr h="5177074">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182880" marT="137160">
                    <a:blipFill dpi="0" rotWithShape="1">
                      <a:blip r:embed="rId10">
                        <a:extLst>
                          <a:ext uri="{28A0092B-C50C-407E-A947-70E740481C1C}">
                            <a14:useLocalDpi xmlns:a14="http://schemas.microsoft.com/office/drawing/2010/main" val="0"/>
                          </a:ext>
                        </a:extLst>
                      </a:blip>
                      <a:srcRect/>
                      <a:stretch>
                        <a:fillRect/>
                      </a:stretch>
                    </a:blipFill>
                  </a:tcPr>
                </a:tc>
                <a:tc hMerge="1">
                  <a:txBody>
                    <a:bodyPr/>
                    <a:lstStyle/>
                    <a:p>
                      <a:endParaRPr lang="en-US"/>
                    </a:p>
                  </a:txBody>
                  <a:tcPr/>
                </a:tc>
                <a:tc row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panose="020B0604020202020204" pitchFamily="34" charset="0"/>
                          <a:cs typeface="Arial" panose="020B0604020202020204" pitchFamily="34" charset="0"/>
                        </a:rPr>
                        <a:t>How to hide the QUICK START GUIDE bars from the sides of the template</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panose="020B0604020202020204" pitchFamily="34" charset="0"/>
                          <a:cs typeface="Arial" panose="020B0604020202020204" pitchFamily="34" charset="0"/>
                        </a:rPr>
                        <a:t>The Quick Start</a:t>
                      </a:r>
                      <a:r>
                        <a:rPr lang="en-US" sz="2400" baseline="0" noProof="0" dirty="0">
                          <a:solidFill>
                            <a:srgbClr val="D9D9D9"/>
                          </a:solidFill>
                          <a:latin typeface="Arial" panose="020B0604020202020204" pitchFamily="34" charset="0"/>
                          <a:cs typeface="Arial" panose="020B0604020202020204" pitchFamily="34" charset="0"/>
                        </a:rPr>
                        <a:t> Guides</a:t>
                      </a:r>
                      <a:r>
                        <a:rPr lang="en-US" sz="2400" noProof="0" dirty="0">
                          <a:solidFill>
                            <a:srgbClr val="D9D9D9"/>
                          </a:solidFill>
                          <a:latin typeface="Arial" panose="020B0604020202020204" pitchFamily="34" charset="0"/>
                          <a:cs typeface="Arial" panose="020B0604020202020204" pitchFamily="34" charset="0"/>
                        </a:rPr>
                        <a:t> </a:t>
                      </a:r>
                      <a:r>
                        <a:rPr lang="en-US" sz="2400" u="sng" noProof="0" dirty="0">
                          <a:solidFill>
                            <a:srgbClr val="D9D9D9"/>
                          </a:solidFill>
                          <a:latin typeface="Arial" panose="020B0604020202020204" pitchFamily="34" charset="0"/>
                          <a:cs typeface="Arial" panose="020B0604020202020204" pitchFamily="34" charset="0"/>
                        </a:rPr>
                        <a:t>are outside the template’s printable area</a:t>
                      </a:r>
                      <a:r>
                        <a:rPr lang="en-US" sz="2400" noProof="0" dirty="0">
                          <a:solidFill>
                            <a:srgbClr val="D9D9D9"/>
                          </a:solidFill>
                          <a:latin typeface="Arial" panose="020B0604020202020204" pitchFamily="34" charset="0"/>
                          <a:cs typeface="Arial" panose="020B0604020202020204" pitchFamily="34" charset="0"/>
                        </a:rPr>
                        <a:t> and they will not be on the printed poster</a:t>
                      </a:r>
                      <a:r>
                        <a:rPr lang="en-US" sz="2400" baseline="0" noProof="0" dirty="0">
                          <a:solidFill>
                            <a:srgbClr val="D9D9D9"/>
                          </a:solidFill>
                          <a:latin typeface="Arial" panose="020B0604020202020204" pitchFamily="34" charset="0"/>
                          <a:cs typeface="Arial" panose="020B0604020202020204" pitchFamily="34" charset="0"/>
                        </a:rPr>
                        <a:t>.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baseline="0" noProof="0" dirty="0">
                          <a:solidFill>
                            <a:srgbClr val="D9D9D9"/>
                          </a:solidFill>
                          <a:latin typeface="Arial" panose="020B0604020202020204" pitchFamily="34" charset="0"/>
                          <a:cs typeface="Arial" panose="020B0604020202020204" pitchFamily="34" charset="0"/>
                        </a:rPr>
                        <a:t>If you create a PDF file from your template, the guides will not be included.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baseline="0" noProof="0" dirty="0">
                          <a:solidFill>
                            <a:srgbClr val="D9D9D9"/>
                          </a:solidFill>
                          <a:latin typeface="Arial" panose="020B0604020202020204" pitchFamily="34" charset="0"/>
                          <a:cs typeface="Arial" panose="020B0604020202020204" pitchFamily="34" charset="0"/>
                        </a:rPr>
                        <a:t>To hide the guides click on the </a:t>
                      </a:r>
                      <a:r>
                        <a:rPr lang="en-US" sz="2400" b="1" baseline="0" noProof="0" dirty="0">
                          <a:solidFill>
                            <a:srgbClr val="D9D9D9"/>
                          </a:solidFill>
                          <a:latin typeface="Arial" panose="020B0604020202020204" pitchFamily="34" charset="0"/>
                          <a:cs typeface="Arial" panose="020B0604020202020204" pitchFamily="34" charset="0"/>
                        </a:rPr>
                        <a:t>Home</a:t>
                      </a:r>
                      <a:r>
                        <a:rPr lang="en-US" sz="2400" baseline="0" noProof="0" dirty="0">
                          <a:solidFill>
                            <a:srgbClr val="D9D9D9"/>
                          </a:solidFill>
                          <a:latin typeface="Arial" panose="020B0604020202020204" pitchFamily="34" charset="0"/>
                          <a:cs typeface="Arial" panose="020B0604020202020204" pitchFamily="34" charset="0"/>
                        </a:rPr>
                        <a:t> tab (top of the screen) and then click on the </a:t>
                      </a:r>
                      <a:r>
                        <a:rPr lang="en-US" sz="2400" b="1" baseline="0" noProof="0" dirty="0">
                          <a:solidFill>
                            <a:srgbClr val="D9D9D9"/>
                          </a:solidFill>
                          <a:latin typeface="Arial" panose="020B0604020202020204" pitchFamily="34" charset="0"/>
                          <a:cs typeface="Arial" panose="020B0604020202020204" pitchFamily="34" charset="0"/>
                        </a:rPr>
                        <a:t>Layout</a:t>
                      </a:r>
                      <a:r>
                        <a:rPr lang="en-US" sz="2400" baseline="0" noProof="0" dirty="0">
                          <a:solidFill>
                            <a:srgbClr val="D9D9D9"/>
                          </a:solidFill>
                          <a:latin typeface="Arial" panose="020B0604020202020204" pitchFamily="34" charset="0"/>
                          <a:cs typeface="Arial" panose="020B0604020202020204" pitchFamily="34" charset="0"/>
                        </a:rPr>
                        <a:t> button below to see the available layouts. Choose the </a:t>
                      </a:r>
                      <a:r>
                        <a:rPr lang="en-US" sz="2400" b="1" baseline="0" noProof="0" dirty="0">
                          <a:solidFill>
                            <a:srgbClr val="D9D9D9"/>
                          </a:solidFill>
                          <a:latin typeface="Arial" panose="020B0604020202020204" pitchFamily="34" charset="0"/>
                          <a:cs typeface="Arial" panose="020B0604020202020204" pitchFamily="34" charset="0"/>
                        </a:rPr>
                        <a:t>Without Guides </a:t>
                      </a:r>
                      <a:r>
                        <a:rPr lang="en-US" sz="2400" b="0" baseline="0" noProof="0" dirty="0">
                          <a:solidFill>
                            <a:srgbClr val="D9D9D9"/>
                          </a:solidFill>
                          <a:latin typeface="Arial" panose="020B0604020202020204" pitchFamily="34" charset="0"/>
                          <a:cs typeface="Arial" panose="020B0604020202020204" pitchFamily="34" charset="0"/>
                        </a:rPr>
                        <a:t>layout</a:t>
                      </a:r>
                      <a:r>
                        <a:rPr lang="en-US" sz="2400" baseline="0" noProof="0" dirty="0">
                          <a:solidFill>
                            <a:srgbClr val="D9D9D9"/>
                          </a:solidFill>
                          <a:latin typeface="Arial" panose="020B0604020202020204" pitchFamily="34" charset="0"/>
                          <a:cs typeface="Arial" panose="020B0604020202020204" pitchFamily="34" charset="0"/>
                        </a:rPr>
                        <a:t>.</a:t>
                      </a:r>
                      <a:endParaRPr lang="en-US" sz="240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val="10005"/>
                  </a:ext>
                </a:extLst>
              </a:tr>
              <a:tr h="288832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182880" marT="137160">
                    <a:solidFill>
                      <a:srgbClr val="010101"/>
                    </a:solidFill>
                  </a:tcPr>
                </a:tc>
                <a:tc hMerge="1">
                  <a:txBody>
                    <a:bodyPr/>
                    <a:lstStyle/>
                    <a:p>
                      <a:endParaRPr lang="en-US"/>
                    </a:p>
                  </a:txBody>
                  <a:tcPr/>
                </a:tc>
                <a:tc vMerge="1">
                  <a:txBody>
                    <a:bodyPr/>
                    <a:lstStyle/>
                    <a:p>
                      <a:endParaRPr lang="en-US"/>
                    </a:p>
                  </a:txBody>
                  <a:tcPr/>
                </a:tc>
                <a:extLst>
                  <a:ext uri="{0D108BD9-81ED-4DB2-BD59-A6C34878D82A}">
                    <a16:rowId xmlns:a16="http://schemas.microsoft.com/office/drawing/2014/main" val="1766341567"/>
                  </a:ext>
                </a:extLst>
              </a:tr>
              <a:tr h="3781426">
                <a:tc gridSpan="2">
                  <a:txBody>
                    <a:bodyPr/>
                    <a:lstStyle/>
                    <a:p>
                      <a:r>
                        <a:rPr lang="en-US" sz="2800" b="1" dirty="0">
                          <a:solidFill>
                            <a:srgbClr val="FFC000"/>
                          </a:solidFill>
                          <a:latin typeface="Arial" panose="020B0604020202020204" pitchFamily="34" charset="0"/>
                          <a:cs typeface="Arial" panose="020B0604020202020204" pitchFamily="34" charset="0"/>
                        </a:rPr>
                        <a:t>How to</a:t>
                      </a:r>
                      <a:r>
                        <a:rPr lang="en-US" sz="2800" b="1" baseline="0" dirty="0">
                          <a:solidFill>
                            <a:srgbClr val="FFC000"/>
                          </a:solidFill>
                          <a:latin typeface="Arial" panose="020B0604020202020204" pitchFamily="34" charset="0"/>
                          <a:cs typeface="Arial" panose="020B0604020202020204" pitchFamily="34" charset="0"/>
                        </a:rPr>
                        <a:t> preview your poster prior to printing</a:t>
                      </a:r>
                      <a:endParaRPr lang="en-US" sz="2800" b="1" dirty="0">
                        <a:solidFill>
                          <a:srgbClr val="FFC000"/>
                        </a:solidFill>
                        <a:latin typeface="Arial" panose="020B0604020202020204" pitchFamily="34" charset="0"/>
                        <a:cs typeface="Arial" panose="020B0604020202020204" pitchFamily="34" charset="0"/>
                      </a:endParaRPr>
                    </a:p>
                    <a:p>
                      <a:r>
                        <a:rPr lang="en-US" sz="2400" dirty="0">
                          <a:solidFill>
                            <a:srgbClr val="D9D9D9"/>
                          </a:solidFill>
                          <a:latin typeface="Arial" panose="020B0604020202020204" pitchFamily="34" charset="0"/>
                          <a:cs typeface="Arial" panose="020B0604020202020204" pitchFamily="34" charset="0"/>
                        </a:rPr>
                        <a:t>You can preview your poster at any time by pressing the </a:t>
                      </a:r>
                      <a:r>
                        <a:rPr lang="en-US" sz="2400" dirty="0">
                          <a:solidFill>
                            <a:srgbClr val="FFC000"/>
                          </a:solidFill>
                          <a:latin typeface="Arial" panose="020B0604020202020204" pitchFamily="34" charset="0"/>
                          <a:cs typeface="Arial" panose="020B0604020202020204" pitchFamily="34" charset="0"/>
                        </a:rPr>
                        <a:t>F5 key</a:t>
                      </a:r>
                      <a:r>
                        <a:rPr lang="en-US" sz="2400" dirty="0">
                          <a:solidFill>
                            <a:srgbClr val="D9D9D9"/>
                          </a:solidFill>
                          <a:latin typeface="Arial" panose="020B0604020202020204" pitchFamily="34" charset="0"/>
                          <a:cs typeface="Arial" panose="020B0604020202020204" pitchFamily="34" charset="0"/>
                        </a:rPr>
                        <a:t> on your keyboard. You will see on the screen what's on your poster and how it should look when printed. Press the </a:t>
                      </a:r>
                      <a:r>
                        <a:rPr lang="en-US" sz="2400" dirty="0">
                          <a:solidFill>
                            <a:srgbClr val="FFC000"/>
                          </a:solidFill>
                          <a:latin typeface="Arial" panose="020B0604020202020204" pitchFamily="34" charset="0"/>
                          <a:cs typeface="Arial" panose="020B0604020202020204" pitchFamily="34" charset="0"/>
                        </a:rPr>
                        <a:t>ESC key </a:t>
                      </a:r>
                      <a:r>
                        <a:rPr lang="en-US" sz="2400" dirty="0">
                          <a:solidFill>
                            <a:srgbClr val="D9D9D9"/>
                          </a:solidFill>
                          <a:latin typeface="Arial" panose="020B0604020202020204" pitchFamily="34" charset="0"/>
                          <a:cs typeface="Arial" panose="020B0604020202020204" pitchFamily="34" charset="0"/>
                        </a:rPr>
                        <a:t>to exit Preview.</a:t>
                      </a:r>
                    </a:p>
                  </a:txBody>
                  <a:tcPr marL="182880" marT="137160">
                    <a:solidFill>
                      <a:srgbClr val="010101"/>
                    </a:solidFill>
                  </a:tcPr>
                </a:tc>
                <a:tc hMerge="1">
                  <a:txBody>
                    <a:bodyPr/>
                    <a:lstStyle/>
                    <a:p>
                      <a:endParaRPr lang="en-US"/>
                    </a:p>
                  </a:txBody>
                  <a:tcPr/>
                </a:tc>
                <a:tc>
                  <a:txBody>
                    <a:bodyPr/>
                    <a:lstStyle/>
                    <a:p>
                      <a:pPr algn="ctr"/>
                      <a:r>
                        <a:rPr lang="en-US" sz="11500" b="1" dirty="0">
                          <a:solidFill>
                            <a:srgbClr val="D9D9D9"/>
                          </a:solidFill>
                          <a:latin typeface="Arial" panose="020B0604020202020204" pitchFamily="34" charset="0"/>
                          <a:cs typeface="Arial" panose="020B0604020202020204" pitchFamily="34" charset="0"/>
                        </a:rPr>
                        <a:t>F5</a:t>
                      </a:r>
                      <a:r>
                        <a:rPr lang="en-US" sz="2400" baseline="0" dirty="0">
                          <a:solidFill>
                            <a:srgbClr val="D9D9D9"/>
                          </a:solidFill>
                          <a:latin typeface="Arial" panose="020B0604020202020204" pitchFamily="34" charset="0"/>
                          <a:cs typeface="Arial" panose="020B0604020202020204" pitchFamily="34" charset="0"/>
                        </a:rPr>
                        <a:t> </a:t>
                      </a:r>
                      <a:endParaRPr lang="en-US" dirty="0"/>
                    </a:p>
                  </a:txBody>
                  <a:tcPr marL="182880" marT="137160" anchor="ctr">
                    <a:solidFill>
                      <a:schemeClr val="tx1">
                        <a:lumMod val="95000"/>
                        <a:lumOff val="5000"/>
                      </a:schemeClr>
                    </a:solidFill>
                  </a:tcPr>
                </a:tc>
                <a:extLst>
                  <a:ext uri="{0D108BD9-81ED-4DB2-BD59-A6C34878D82A}">
                    <a16:rowId xmlns:a16="http://schemas.microsoft.com/office/drawing/2014/main" val="10006"/>
                  </a:ext>
                </a:extLst>
              </a:tr>
              <a:tr h="5674009">
                <a:tc gridSpan="3">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a:cs typeface="Arial"/>
                        </a:rPr>
                        <a:t>How to 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a:cs typeface="Arial"/>
                        </a:rPr>
                        <a:t>When you are ready to have your poster printed go online to </a:t>
                      </a:r>
                      <a:r>
                        <a:rPr lang="en-US" sz="2400" noProof="0" dirty="0" err="1">
                          <a:solidFill>
                            <a:srgbClr val="FFC000"/>
                          </a:solidFill>
                          <a:latin typeface="Arial"/>
                          <a:cs typeface="Arial"/>
                        </a:rPr>
                        <a:t>PosterPresentations.com</a:t>
                      </a:r>
                      <a:r>
                        <a:rPr lang="en-US" sz="2400" noProof="0" dirty="0">
                          <a:solidFill>
                            <a:srgbClr val="D9D9D9"/>
                          </a:solidFill>
                          <a:latin typeface="Arial"/>
                          <a:cs typeface="Arial"/>
                        </a:rPr>
                        <a:t> and click on the "</a:t>
                      </a:r>
                      <a:r>
                        <a:rPr lang="en-US" sz="2400" noProof="0" dirty="0">
                          <a:solidFill>
                            <a:srgbClr val="FFC000"/>
                          </a:solidFill>
                          <a:latin typeface="Arial"/>
                          <a:cs typeface="Arial"/>
                        </a:rPr>
                        <a:t>Order Your Poster</a:t>
                      </a:r>
                      <a:r>
                        <a:rPr lang="en-US" sz="2400" noProof="0" dirty="0">
                          <a:solidFill>
                            <a:srgbClr val="D9D9D9"/>
                          </a:solidFill>
                          <a:latin typeface="Arial"/>
                          <a:cs typeface="Arial"/>
                        </a:rPr>
                        <a:t>" button. You can have your poster printed on professional papers, fabric for easy traveling and a variety of other materials. </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a:cs typeface="Arial"/>
                        </a:rPr>
                        <a:t>If you submit a PowerPoint document, you will be receiving a PDF proof for your approval prior to printing. If your order is placed and paid for before noon (Pacific time) Monday-Friday, your order will ship out that same day. FedEx Next day, Second day, Third day, and Free Ground services are offered. </a:t>
                      </a:r>
                    </a:p>
                    <a:p>
                      <a:pPr marL="0" marR="0" lvl="0" indent="0" algn="l" defTabSz="114300" rtl="0" eaLnBrk="1" fontAlgn="auto" latinLnBrk="0" hangingPunct="1">
                        <a:lnSpc>
                          <a:spcPct val="100000"/>
                        </a:lnSpc>
                        <a:spcBef>
                          <a:spcPts val="0"/>
                        </a:spcBef>
                        <a:spcAft>
                          <a:spcPts val="0"/>
                        </a:spcAft>
                        <a:buClrTx/>
                        <a:buSzTx/>
                        <a:buFontTx/>
                        <a:buNone/>
                        <a:tabLst/>
                        <a:defRPr/>
                      </a:pPr>
                      <a:br>
                        <a:rPr lang="en-US" sz="2400" noProof="0" dirty="0">
                          <a:solidFill>
                            <a:srgbClr val="D9D9D9"/>
                          </a:solidFill>
                          <a:latin typeface="Arial"/>
                          <a:cs typeface="Arial"/>
                        </a:rPr>
                      </a:br>
                      <a:r>
                        <a:rPr lang="en-US" sz="2400" noProof="0" dirty="0">
                          <a:solidFill>
                            <a:srgbClr val="D9D9D9"/>
                          </a:solidFill>
                          <a:latin typeface="Arial"/>
                          <a:cs typeface="Arial"/>
                        </a:rPr>
                        <a:t>Go to </a:t>
                      </a:r>
                      <a:r>
                        <a:rPr lang="en-US" sz="2400" noProof="0" dirty="0" err="1">
                          <a:solidFill>
                            <a:srgbClr val="FFC000"/>
                          </a:solidFill>
                          <a:latin typeface="Arial"/>
                          <a:cs typeface="Arial"/>
                        </a:rPr>
                        <a:t>PosterPresentations.com</a:t>
                      </a:r>
                      <a:r>
                        <a:rPr lang="en-US" sz="2400" noProof="0" dirty="0">
                          <a:solidFill>
                            <a:srgbClr val="D9D9D9"/>
                          </a:solidFill>
                          <a:latin typeface="Arial"/>
                          <a:cs typeface="Arial"/>
                        </a:rPr>
                        <a:t> for more information.</a:t>
                      </a:r>
                    </a:p>
                  </a:txBody>
                  <a:tcPr marL="182880" marT="137160">
                    <a:solidFill>
                      <a:srgbClr val="01010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7"/>
                  </a:ext>
                </a:extLst>
              </a:tr>
              <a:tr h="1354778">
                <a:tc gridSpan="3">
                  <a:txBody>
                    <a:bodyPr/>
                    <a:lstStyle/>
                    <a:p>
                      <a:endParaRPr lang="en-US" sz="2400" dirty="0">
                        <a:solidFill>
                          <a:srgbClr val="1F3A4E"/>
                        </a:solidFill>
                      </a:endParaRPr>
                    </a:p>
                  </a:txBody>
                  <a:tcPr marL="182880" marT="137160">
                    <a:blipFill dpi="0" rotWithShape="1">
                      <a:blip r:embed="rId11">
                        <a:extLst>
                          <a:ext uri="{28A0092B-C50C-407E-A947-70E740481C1C}">
                            <a14:useLocalDpi xmlns:a14="http://schemas.microsoft.com/office/drawing/2010/main" val="0"/>
                          </a:ext>
                        </a:extLst>
                      </a:blip>
                      <a:srcRect/>
                      <a:stretch>
                        <a:fillRect/>
                      </a:stretch>
                    </a:blip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8"/>
                  </a:ext>
                </a:extLst>
              </a:tr>
              <a:tr h="3212204">
                <a:tc>
                  <a:txBody>
                    <a:bodyPr/>
                    <a:lstStyle/>
                    <a:p>
                      <a:pPr>
                        <a:lnSpc>
                          <a:spcPts val="2600"/>
                        </a:lnSpc>
                      </a:pPr>
                      <a:r>
                        <a:rPr lang="en-US" sz="2000" dirty="0">
                          <a:solidFill>
                            <a:schemeClr val="bg1">
                              <a:lumMod val="85000"/>
                            </a:schemeClr>
                          </a:solidFill>
                          <a:latin typeface="Arial"/>
                          <a:cs typeface="Arial"/>
                        </a:rPr>
                        <a:t>© 2019</a:t>
                      </a:r>
                      <a:r>
                        <a:rPr lang="en-US" sz="2000" baseline="0" dirty="0">
                          <a:solidFill>
                            <a:schemeClr val="bg1">
                              <a:lumMod val="85000"/>
                            </a:schemeClr>
                          </a:solidFill>
                          <a:latin typeface="Arial"/>
                          <a:cs typeface="Arial"/>
                        </a:rPr>
                        <a:t> </a:t>
                      </a:r>
                      <a:r>
                        <a:rPr lang="en-US" sz="2000" dirty="0" err="1">
                          <a:solidFill>
                            <a:schemeClr val="bg1">
                              <a:lumMod val="85000"/>
                            </a:schemeClr>
                          </a:solidFill>
                          <a:latin typeface="Arial"/>
                          <a:cs typeface="Arial"/>
                        </a:rPr>
                        <a:t>PosterPresentations.com</a:t>
                      </a:r>
                      <a:br>
                        <a:rPr lang="en-US" sz="2000" dirty="0">
                          <a:solidFill>
                            <a:schemeClr val="bg1">
                              <a:lumMod val="85000"/>
                            </a:schemeClr>
                          </a:solidFill>
                          <a:latin typeface="Arial"/>
                          <a:cs typeface="Arial"/>
                        </a:rPr>
                      </a:br>
                      <a:r>
                        <a:rPr lang="en-US" sz="2000" dirty="0">
                          <a:solidFill>
                            <a:schemeClr val="bg1">
                              <a:lumMod val="85000"/>
                            </a:schemeClr>
                          </a:solidFill>
                          <a:latin typeface="Arial"/>
                          <a:cs typeface="Arial"/>
                        </a:rPr>
                        <a:t>2117 Fourth Street ,</a:t>
                      </a:r>
                      <a:r>
                        <a:rPr lang="en-US" sz="2000" baseline="0" dirty="0">
                          <a:solidFill>
                            <a:schemeClr val="bg1">
                              <a:lumMod val="85000"/>
                            </a:schemeClr>
                          </a:solidFill>
                          <a:latin typeface="Arial"/>
                          <a:cs typeface="Arial"/>
                        </a:rPr>
                        <a:t> STE C        </a:t>
                      </a:r>
                    </a:p>
                    <a:p>
                      <a:pPr>
                        <a:lnSpc>
                          <a:spcPts val="2600"/>
                        </a:lnSpc>
                      </a:pPr>
                      <a:r>
                        <a:rPr lang="en-US" sz="2000" baseline="0" dirty="0">
                          <a:solidFill>
                            <a:schemeClr val="bg1">
                              <a:lumMod val="85000"/>
                            </a:schemeClr>
                          </a:solidFill>
                          <a:latin typeface="Arial"/>
                          <a:cs typeface="Arial"/>
                        </a:rPr>
                        <a:t>Berkeley CA 94710 USA</a:t>
                      </a:r>
                      <a:endParaRPr lang="en-US" sz="2000" dirty="0">
                        <a:solidFill>
                          <a:schemeClr val="bg1">
                            <a:lumMod val="85000"/>
                          </a:schemeClr>
                        </a:solidFill>
                        <a:latin typeface="Arial"/>
                        <a:cs typeface="Arial"/>
                      </a:endParaRPr>
                    </a:p>
                  </a:txBody>
                  <a:tcPr marL="182880" marT="137160">
                    <a:solidFill>
                      <a:srgbClr val="010101"/>
                    </a:solidFill>
                  </a:tcPr>
                </a:tc>
                <a:tc gridSpan="2">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400" b="1" dirty="0">
                          <a:solidFill>
                            <a:srgbClr val="D0D0D0"/>
                          </a:solidFill>
                          <a:latin typeface="Arial"/>
                          <a:cs typeface="Arial"/>
                        </a:rPr>
                        <a:t>For complete tutorials</a:t>
                      </a:r>
                      <a:r>
                        <a:rPr lang="en-US" sz="2400" b="1" baseline="0" dirty="0">
                          <a:solidFill>
                            <a:srgbClr val="D0D0D0"/>
                          </a:solidFill>
                          <a:latin typeface="Arial"/>
                          <a:cs typeface="Arial"/>
                        </a:rPr>
                        <a:t> visit:</a:t>
                      </a:r>
                    </a:p>
                    <a:p>
                      <a:pPr marL="0" marR="0" indent="0" algn="l" defTabSz="4388900" rtl="0" eaLnBrk="1" fontAlgn="auto" latinLnBrk="0" hangingPunct="1">
                        <a:lnSpc>
                          <a:spcPct val="100000"/>
                        </a:lnSpc>
                        <a:spcBef>
                          <a:spcPts val="0"/>
                        </a:spcBef>
                        <a:spcAft>
                          <a:spcPts val="0"/>
                        </a:spcAft>
                        <a:buClrTx/>
                        <a:buSzTx/>
                        <a:buFontTx/>
                        <a:buNone/>
                        <a:tabLst/>
                        <a:defRPr/>
                      </a:pPr>
                      <a:r>
                        <a:rPr lang="en-US" sz="1800" b="1" dirty="0">
                          <a:solidFill>
                            <a:srgbClr val="FFC000"/>
                          </a:solidFill>
                          <a:latin typeface="Arial"/>
                          <a:cs typeface="Arial"/>
                        </a:rPr>
                        <a:t>https://</a:t>
                      </a:r>
                      <a:r>
                        <a:rPr lang="en-US" sz="1800" b="1" dirty="0" err="1">
                          <a:solidFill>
                            <a:srgbClr val="FFC000"/>
                          </a:solidFill>
                          <a:latin typeface="Arial"/>
                          <a:cs typeface="Arial"/>
                        </a:rPr>
                        <a:t>www.posterpresentations.com</a:t>
                      </a:r>
                      <a:r>
                        <a:rPr lang="en-US" sz="1800" b="1" dirty="0">
                          <a:solidFill>
                            <a:srgbClr val="FFC000"/>
                          </a:solidFill>
                          <a:latin typeface="Arial"/>
                          <a:cs typeface="Arial"/>
                        </a:rPr>
                        <a:t>/</a:t>
                      </a:r>
                      <a:r>
                        <a:rPr lang="en-US" sz="1800" b="1" dirty="0" err="1">
                          <a:solidFill>
                            <a:srgbClr val="FFC000"/>
                          </a:solidFill>
                          <a:latin typeface="Arial"/>
                          <a:cs typeface="Arial"/>
                        </a:rPr>
                        <a:t>helpdesk.html</a:t>
                      </a:r>
                      <a:endParaRPr lang="en-US" sz="1800" dirty="0">
                        <a:solidFill>
                          <a:schemeClr val="bg1">
                            <a:lumMod val="85000"/>
                          </a:schemeClr>
                        </a:solidFill>
                        <a:latin typeface="Arial"/>
                        <a:cs typeface="Arial"/>
                      </a:endParaRPr>
                    </a:p>
                  </a:txBody>
                  <a:tcPr marL="182880" marT="137160">
                    <a:solidFill>
                      <a:srgbClr val="010101"/>
                    </a:solidFill>
                  </a:tcPr>
                </a:tc>
                <a:tc hMerge="1">
                  <a:txBody>
                    <a:bodyPr/>
                    <a:lstStyle/>
                    <a:p>
                      <a:endParaRPr lang="en-US"/>
                    </a:p>
                  </a:txBody>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3941000801"/>
      </p:ext>
    </p:extLst>
  </p:cSld>
  <p:clrMap bg1="lt1" tx1="dk1" bg2="lt2" tx2="dk2" accent1="accent1" accent2="accent2" accent3="accent3" accent4="accent4" accent5="accent5" accent6="accent6" hlink="hlink" folHlink="folHlink"/>
  <p:sldLayoutIdLst>
    <p:sldLayoutId id="2147483654" r:id="rId1"/>
  </p:sldLayoutIdLst>
  <p:txStyles>
    <p:titleStyle>
      <a:lvl1pPr algn="ctr" defTabSz="7802411" rtl="0" eaLnBrk="1" latinLnBrk="0" hangingPunct="1">
        <a:spcBef>
          <a:spcPct val="0"/>
        </a:spcBef>
        <a:buNone/>
        <a:defRPr sz="15645" kern="1200">
          <a:solidFill>
            <a:schemeClr val="bg1"/>
          </a:solidFill>
          <a:latin typeface="Trebuchet MS" pitchFamily="34" charset="0"/>
          <a:ea typeface="+mj-ea"/>
          <a:cs typeface="+mj-cs"/>
        </a:defRPr>
      </a:lvl1pPr>
    </p:titleStyle>
    <p:bodyStyle>
      <a:lvl1pPr marL="1354653" indent="-1354653" algn="l" defTabSz="7802411" rtl="0" eaLnBrk="1" latinLnBrk="0" hangingPunct="1">
        <a:spcBef>
          <a:spcPct val="20000"/>
        </a:spcBef>
        <a:buFont typeface="Arial" pitchFamily="34" charset="0"/>
        <a:buChar char="•"/>
        <a:tabLst/>
        <a:defRPr sz="8533" kern="1200">
          <a:solidFill>
            <a:schemeClr val="tx1"/>
          </a:solidFill>
          <a:latin typeface="+mn-lt"/>
          <a:ea typeface="+mn-ea"/>
          <a:cs typeface="+mn-cs"/>
        </a:defRPr>
      </a:lvl1pPr>
      <a:lvl2pPr marL="1354653" indent="-1354653" algn="l" defTabSz="7802411" rtl="0" eaLnBrk="1" latinLnBrk="0" hangingPunct="1">
        <a:spcBef>
          <a:spcPct val="20000"/>
        </a:spcBef>
        <a:buFont typeface="Arial" pitchFamily="34" charset="0"/>
        <a:buChar char="–"/>
        <a:tabLst/>
        <a:defRPr sz="7110" kern="1200">
          <a:solidFill>
            <a:schemeClr val="tx1"/>
          </a:solidFill>
          <a:latin typeface="+mn-lt"/>
          <a:ea typeface="+mn-ea"/>
          <a:cs typeface="+mn-cs"/>
        </a:defRPr>
      </a:lvl2pPr>
      <a:lvl3pPr marL="1354653" indent="-1354653" algn="l" defTabSz="7802411" rtl="0" eaLnBrk="1" latinLnBrk="0" hangingPunct="1">
        <a:spcBef>
          <a:spcPct val="20000"/>
        </a:spcBef>
        <a:buFont typeface="Arial" pitchFamily="34" charset="0"/>
        <a:buChar char="•"/>
        <a:tabLst/>
        <a:defRPr sz="5690" kern="1200">
          <a:solidFill>
            <a:schemeClr val="tx1"/>
          </a:solidFill>
          <a:latin typeface="+mn-lt"/>
          <a:ea typeface="+mn-ea"/>
          <a:cs typeface="+mn-cs"/>
        </a:defRPr>
      </a:lvl3pPr>
      <a:lvl4pPr marL="1354653" indent="-1354653" algn="l" defTabSz="7802411" rtl="0" eaLnBrk="1" latinLnBrk="0" hangingPunct="1">
        <a:spcBef>
          <a:spcPct val="20000"/>
        </a:spcBef>
        <a:buFont typeface="Arial" pitchFamily="34" charset="0"/>
        <a:buChar char="–"/>
        <a:tabLst/>
        <a:defRPr sz="4267" kern="1200">
          <a:solidFill>
            <a:schemeClr val="tx1"/>
          </a:solidFill>
          <a:latin typeface="+mn-lt"/>
          <a:ea typeface="+mn-ea"/>
          <a:cs typeface="+mn-cs"/>
        </a:defRPr>
      </a:lvl4pPr>
      <a:lvl5pPr marL="1354653" indent="-1354653" algn="l" defTabSz="7802411" rtl="0" eaLnBrk="1" latinLnBrk="0" hangingPunct="1">
        <a:spcBef>
          <a:spcPct val="20000"/>
        </a:spcBef>
        <a:buFont typeface="Arial" pitchFamily="34" charset="0"/>
        <a:buChar char="»"/>
        <a:tabLst/>
        <a:defRPr sz="4267" kern="1200">
          <a:solidFill>
            <a:schemeClr val="tx1"/>
          </a:solidFill>
          <a:latin typeface="+mn-lt"/>
          <a:ea typeface="+mn-ea"/>
          <a:cs typeface="+mn-cs"/>
        </a:defRPr>
      </a:lvl5pPr>
      <a:lvl6pPr marL="21456635" indent="-1950605" algn="l" defTabSz="7802411" rtl="0" eaLnBrk="1" latinLnBrk="0" hangingPunct="1">
        <a:spcBef>
          <a:spcPct val="20000"/>
        </a:spcBef>
        <a:buFont typeface="Arial" pitchFamily="34" charset="0"/>
        <a:buChar char="•"/>
        <a:defRPr sz="17067" kern="1200">
          <a:solidFill>
            <a:schemeClr val="tx1"/>
          </a:solidFill>
          <a:latin typeface="+mn-lt"/>
          <a:ea typeface="+mn-ea"/>
          <a:cs typeface="+mn-cs"/>
        </a:defRPr>
      </a:lvl6pPr>
      <a:lvl7pPr marL="25357837" indent="-1950605" algn="l" defTabSz="7802411" rtl="0" eaLnBrk="1" latinLnBrk="0" hangingPunct="1">
        <a:spcBef>
          <a:spcPct val="20000"/>
        </a:spcBef>
        <a:buFont typeface="Arial" pitchFamily="34" charset="0"/>
        <a:buChar char="•"/>
        <a:defRPr sz="17067" kern="1200">
          <a:solidFill>
            <a:schemeClr val="tx1"/>
          </a:solidFill>
          <a:latin typeface="+mn-lt"/>
          <a:ea typeface="+mn-ea"/>
          <a:cs typeface="+mn-cs"/>
        </a:defRPr>
      </a:lvl7pPr>
      <a:lvl8pPr marL="29259046" indent="-1950605" algn="l" defTabSz="7802411" rtl="0" eaLnBrk="1" latinLnBrk="0" hangingPunct="1">
        <a:spcBef>
          <a:spcPct val="20000"/>
        </a:spcBef>
        <a:buFont typeface="Arial" pitchFamily="34" charset="0"/>
        <a:buChar char="•"/>
        <a:defRPr sz="17067" kern="1200">
          <a:solidFill>
            <a:schemeClr val="tx1"/>
          </a:solidFill>
          <a:latin typeface="+mn-lt"/>
          <a:ea typeface="+mn-ea"/>
          <a:cs typeface="+mn-cs"/>
        </a:defRPr>
      </a:lvl8pPr>
      <a:lvl9pPr marL="33160251" indent="-1950605" algn="l" defTabSz="7802411" rtl="0" eaLnBrk="1" latinLnBrk="0" hangingPunct="1">
        <a:spcBef>
          <a:spcPct val="20000"/>
        </a:spcBef>
        <a:buFont typeface="Arial" pitchFamily="34" charset="0"/>
        <a:buChar char="•"/>
        <a:defRPr sz="17067" kern="1200">
          <a:solidFill>
            <a:schemeClr val="tx1"/>
          </a:solidFill>
          <a:latin typeface="+mn-lt"/>
          <a:ea typeface="+mn-ea"/>
          <a:cs typeface="+mn-cs"/>
        </a:defRPr>
      </a:lvl9pPr>
    </p:bodyStyle>
    <p:otherStyle>
      <a:defPPr>
        <a:defRPr lang="en-US"/>
      </a:defPPr>
      <a:lvl1pPr marL="0" algn="l" defTabSz="7802411" rtl="0" eaLnBrk="1" latinLnBrk="0" hangingPunct="1">
        <a:defRPr sz="15288" kern="1200">
          <a:solidFill>
            <a:schemeClr val="tx1"/>
          </a:solidFill>
          <a:latin typeface="+mn-lt"/>
          <a:ea typeface="+mn-ea"/>
          <a:cs typeface="+mn-cs"/>
        </a:defRPr>
      </a:lvl1pPr>
      <a:lvl2pPr marL="3901210" algn="l" defTabSz="7802411" rtl="0" eaLnBrk="1" latinLnBrk="0" hangingPunct="1">
        <a:defRPr sz="15288" kern="1200">
          <a:solidFill>
            <a:schemeClr val="tx1"/>
          </a:solidFill>
          <a:latin typeface="+mn-lt"/>
          <a:ea typeface="+mn-ea"/>
          <a:cs typeface="+mn-cs"/>
        </a:defRPr>
      </a:lvl2pPr>
      <a:lvl3pPr marL="7802411" algn="l" defTabSz="7802411" rtl="0" eaLnBrk="1" latinLnBrk="0" hangingPunct="1">
        <a:defRPr sz="15288" kern="1200">
          <a:solidFill>
            <a:schemeClr val="tx1"/>
          </a:solidFill>
          <a:latin typeface="+mn-lt"/>
          <a:ea typeface="+mn-ea"/>
          <a:cs typeface="+mn-cs"/>
        </a:defRPr>
      </a:lvl3pPr>
      <a:lvl4pPr marL="11703619" algn="l" defTabSz="7802411" rtl="0" eaLnBrk="1" latinLnBrk="0" hangingPunct="1">
        <a:defRPr sz="15288" kern="1200">
          <a:solidFill>
            <a:schemeClr val="tx1"/>
          </a:solidFill>
          <a:latin typeface="+mn-lt"/>
          <a:ea typeface="+mn-ea"/>
          <a:cs typeface="+mn-cs"/>
        </a:defRPr>
      </a:lvl4pPr>
      <a:lvl5pPr marL="15604826" algn="l" defTabSz="7802411" rtl="0" eaLnBrk="1" latinLnBrk="0" hangingPunct="1">
        <a:defRPr sz="15288" kern="1200">
          <a:solidFill>
            <a:schemeClr val="tx1"/>
          </a:solidFill>
          <a:latin typeface="+mn-lt"/>
          <a:ea typeface="+mn-ea"/>
          <a:cs typeface="+mn-cs"/>
        </a:defRPr>
      </a:lvl5pPr>
      <a:lvl6pPr marL="19506030" algn="l" defTabSz="7802411" rtl="0" eaLnBrk="1" latinLnBrk="0" hangingPunct="1">
        <a:defRPr sz="15288" kern="1200">
          <a:solidFill>
            <a:schemeClr val="tx1"/>
          </a:solidFill>
          <a:latin typeface="+mn-lt"/>
          <a:ea typeface="+mn-ea"/>
          <a:cs typeface="+mn-cs"/>
        </a:defRPr>
      </a:lvl6pPr>
      <a:lvl7pPr marL="23407240" algn="l" defTabSz="7802411" rtl="0" eaLnBrk="1" latinLnBrk="0" hangingPunct="1">
        <a:defRPr sz="15288" kern="1200">
          <a:solidFill>
            <a:schemeClr val="tx1"/>
          </a:solidFill>
          <a:latin typeface="+mn-lt"/>
          <a:ea typeface="+mn-ea"/>
          <a:cs typeface="+mn-cs"/>
        </a:defRPr>
      </a:lvl7pPr>
      <a:lvl8pPr marL="27308442" algn="l" defTabSz="7802411" rtl="0" eaLnBrk="1" latinLnBrk="0" hangingPunct="1">
        <a:defRPr sz="15288" kern="1200">
          <a:solidFill>
            <a:schemeClr val="tx1"/>
          </a:solidFill>
          <a:latin typeface="+mn-lt"/>
          <a:ea typeface="+mn-ea"/>
          <a:cs typeface="+mn-cs"/>
        </a:defRPr>
      </a:lvl8pPr>
      <a:lvl9pPr marL="31209651" algn="l" defTabSz="7802411" rtl="0" eaLnBrk="1" latinLnBrk="0" hangingPunct="1">
        <a:defRPr sz="15288"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8" Type="http://schemas.openxmlformats.org/officeDocument/2006/relationships/hyperlink" Target="https://www.rbth.com/history/327649-royal-diseases-4-russian-rulers-who-had-serious-illnesses" TargetMode="External"/><Relationship Id="rId3" Type="http://schemas.openxmlformats.org/officeDocument/2006/relationships/image" Target="../media/image11.jpeg"/><Relationship Id="rId7" Type="http://schemas.openxmlformats.org/officeDocument/2006/relationships/hyperlink" Target="https://commons.wikimedia.org/wiki/File:Alexei_Nikolaevich,_Tsarevich_of_Russia.jpg"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jpeg"/><Relationship Id="rId4" Type="http://schemas.openxmlformats.org/officeDocument/2006/relationships/image" Target="../media/image12.jpeg"/><Relationship Id="rId9" Type="http://schemas.openxmlformats.org/officeDocument/2006/relationships/hyperlink" Target="https://commons.wikimedia.org/wiki/File:Rasputin-PD.jp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A88C56A-C898-9F4E-8933-9EC817B96972}"/>
              </a:ext>
            </a:extLst>
          </p:cNvPr>
          <p:cNvSpPr>
            <a:spLocks noGrp="1"/>
          </p:cNvSpPr>
          <p:nvPr>
            <p:ph type="body" sz="quarter" idx="10"/>
          </p:nvPr>
        </p:nvSpPr>
        <p:spPr>
          <a:xfrm>
            <a:off x="-1" y="2752307"/>
            <a:ext cx="43891199" cy="830997"/>
          </a:xfrm>
        </p:spPr>
        <p:txBody>
          <a:bodyPr/>
          <a:lstStyle/>
          <a:p>
            <a:r>
              <a:rPr lang="en-US" dirty="0"/>
              <a:t>Sacred Heart university</a:t>
            </a:r>
          </a:p>
        </p:txBody>
      </p:sp>
      <p:sp>
        <p:nvSpPr>
          <p:cNvPr id="3" name="Text Placeholder 2">
            <a:extLst>
              <a:ext uri="{FF2B5EF4-FFF2-40B4-BE49-F238E27FC236}">
                <a16:creationId xmlns:a16="http://schemas.microsoft.com/office/drawing/2014/main" id="{368F42AB-0B38-6240-B455-4EAD6491D21A}"/>
              </a:ext>
            </a:extLst>
          </p:cNvPr>
          <p:cNvSpPr>
            <a:spLocks noGrp="1"/>
          </p:cNvSpPr>
          <p:nvPr>
            <p:ph type="body" sz="quarter" idx="11"/>
          </p:nvPr>
        </p:nvSpPr>
        <p:spPr/>
        <p:txBody>
          <a:bodyPr/>
          <a:lstStyle/>
          <a:p>
            <a:endParaRPr lang="en-US" dirty="0"/>
          </a:p>
        </p:txBody>
      </p:sp>
      <p:sp>
        <p:nvSpPr>
          <p:cNvPr id="4" name="Text Placeholder 3">
            <a:extLst>
              <a:ext uri="{FF2B5EF4-FFF2-40B4-BE49-F238E27FC236}">
                <a16:creationId xmlns:a16="http://schemas.microsoft.com/office/drawing/2014/main" id="{C92934C5-F417-4547-A178-F9454BBDDA4A}"/>
              </a:ext>
            </a:extLst>
          </p:cNvPr>
          <p:cNvSpPr>
            <a:spLocks noGrp="1"/>
          </p:cNvSpPr>
          <p:nvPr>
            <p:ph type="body" sz="quarter" idx="12"/>
          </p:nvPr>
        </p:nvSpPr>
        <p:spPr/>
        <p:txBody>
          <a:bodyPr/>
          <a:lstStyle/>
          <a:p>
            <a:endParaRPr lang="en-US" dirty="0"/>
          </a:p>
        </p:txBody>
      </p:sp>
      <p:sp>
        <p:nvSpPr>
          <p:cNvPr id="5" name="Text Placeholder 4">
            <a:extLst>
              <a:ext uri="{FF2B5EF4-FFF2-40B4-BE49-F238E27FC236}">
                <a16:creationId xmlns:a16="http://schemas.microsoft.com/office/drawing/2014/main" id="{03371DE7-DCBD-E143-8BC8-F10EEF67D84C}"/>
              </a:ext>
            </a:extLst>
          </p:cNvPr>
          <p:cNvSpPr>
            <a:spLocks noGrp="1"/>
          </p:cNvSpPr>
          <p:nvPr>
            <p:ph type="body" sz="quarter" idx="15"/>
          </p:nvPr>
        </p:nvSpPr>
        <p:spPr>
          <a:xfrm>
            <a:off x="456500" y="4997541"/>
            <a:ext cx="10059099" cy="646331"/>
          </a:xfrm>
        </p:spPr>
        <p:txBody>
          <a:bodyPr/>
          <a:lstStyle/>
          <a:p>
            <a:endParaRPr lang="en-US" sz="3600" dirty="0"/>
          </a:p>
        </p:txBody>
      </p:sp>
      <p:sp>
        <p:nvSpPr>
          <p:cNvPr id="7" name="Text Placeholder 6">
            <a:extLst>
              <a:ext uri="{FF2B5EF4-FFF2-40B4-BE49-F238E27FC236}">
                <a16:creationId xmlns:a16="http://schemas.microsoft.com/office/drawing/2014/main" id="{8A19A437-04D4-5F45-A616-3A5D998A1D8E}"/>
              </a:ext>
            </a:extLst>
          </p:cNvPr>
          <p:cNvSpPr>
            <a:spLocks noGrp="1"/>
          </p:cNvSpPr>
          <p:nvPr>
            <p:ph type="body" sz="quarter" idx="18"/>
          </p:nvPr>
        </p:nvSpPr>
        <p:spPr>
          <a:xfrm>
            <a:off x="11429300" y="4951372"/>
            <a:ext cx="10058400" cy="646331"/>
          </a:xfrm>
        </p:spPr>
        <p:txBody>
          <a:bodyPr/>
          <a:lstStyle/>
          <a:p>
            <a:r>
              <a:rPr lang="en-US" sz="3600" dirty="0">
                <a:latin typeface="Castellar" panose="020A0402060406010301" pitchFamily="18" charset="0"/>
              </a:rPr>
              <a:t>TREATMENTS OF THE VICTORIAN ERA</a:t>
            </a:r>
          </a:p>
        </p:txBody>
      </p:sp>
      <p:sp>
        <p:nvSpPr>
          <p:cNvPr id="8" name="Text Placeholder 7">
            <a:extLst>
              <a:ext uri="{FF2B5EF4-FFF2-40B4-BE49-F238E27FC236}">
                <a16:creationId xmlns:a16="http://schemas.microsoft.com/office/drawing/2014/main" id="{527E62BD-C7ED-5840-AD8F-AB2265CC8F56}"/>
              </a:ext>
            </a:extLst>
          </p:cNvPr>
          <p:cNvSpPr>
            <a:spLocks noGrp="1"/>
          </p:cNvSpPr>
          <p:nvPr>
            <p:ph type="body" sz="quarter" idx="19"/>
          </p:nvPr>
        </p:nvSpPr>
        <p:spPr>
          <a:xfrm>
            <a:off x="22388801" y="10831357"/>
            <a:ext cx="10058400" cy="1200329"/>
          </a:xfrm>
        </p:spPr>
        <p:txBody>
          <a:bodyPr/>
          <a:lstStyle/>
          <a:p>
            <a:r>
              <a:rPr lang="en-US" sz="3600" b="1" dirty="0">
                <a:solidFill>
                  <a:schemeClr val="tx2"/>
                </a:solidFill>
                <a:effectLst/>
                <a:latin typeface="Castellar" panose="020A0402060406010301" pitchFamily="18" charset="0"/>
                <a:ea typeface="Calibri" panose="020F0502020204030204" pitchFamily="34" charset="0"/>
                <a:cs typeface="Times New Roman" panose="02020603050405020304" pitchFamily="18" charset="0"/>
              </a:rPr>
              <a:t>The Mad Monk</a:t>
            </a:r>
            <a:endParaRPr lang="en-US" sz="3600" dirty="0">
              <a:solidFill>
                <a:schemeClr val="tx2"/>
              </a:solidFill>
              <a:effectLst/>
              <a:latin typeface="Castellar" panose="020A0402060406010301" pitchFamily="18" charset="0"/>
              <a:ea typeface="Calibri" panose="020F0502020204030204" pitchFamily="34" charset="0"/>
              <a:cs typeface="Times New Roman" panose="02020603050405020304" pitchFamily="18" charset="0"/>
            </a:endParaRPr>
          </a:p>
          <a:p>
            <a:endParaRPr lang="en-US" dirty="0"/>
          </a:p>
        </p:txBody>
      </p:sp>
      <p:sp>
        <p:nvSpPr>
          <p:cNvPr id="9" name="Text Placeholder 8">
            <a:extLst>
              <a:ext uri="{FF2B5EF4-FFF2-40B4-BE49-F238E27FC236}">
                <a16:creationId xmlns:a16="http://schemas.microsoft.com/office/drawing/2014/main" id="{24A6263A-4C35-7147-8D90-4054A0A02347}"/>
              </a:ext>
            </a:extLst>
          </p:cNvPr>
          <p:cNvSpPr>
            <a:spLocks noGrp="1"/>
          </p:cNvSpPr>
          <p:nvPr>
            <p:ph type="body" sz="quarter" idx="20"/>
          </p:nvPr>
        </p:nvSpPr>
        <p:spPr>
          <a:xfrm>
            <a:off x="33419645" y="15573851"/>
            <a:ext cx="10058400" cy="646331"/>
          </a:xfrm>
        </p:spPr>
        <p:txBody>
          <a:bodyPr/>
          <a:lstStyle/>
          <a:p>
            <a:r>
              <a:rPr lang="en-US" sz="3600" dirty="0">
                <a:latin typeface="Castellar" panose="020A0402060406010301" pitchFamily="18" charset="0"/>
              </a:rPr>
              <a:t>CONCLUSION</a:t>
            </a:r>
          </a:p>
        </p:txBody>
      </p:sp>
      <p:sp>
        <p:nvSpPr>
          <p:cNvPr id="10" name="Text Placeholder 9">
            <a:extLst>
              <a:ext uri="{FF2B5EF4-FFF2-40B4-BE49-F238E27FC236}">
                <a16:creationId xmlns:a16="http://schemas.microsoft.com/office/drawing/2014/main" id="{099B1F13-D3D0-F942-946A-23CAE9ECBE0B}"/>
              </a:ext>
            </a:extLst>
          </p:cNvPr>
          <p:cNvSpPr>
            <a:spLocks noGrp="1"/>
          </p:cNvSpPr>
          <p:nvPr>
            <p:ph type="body" sz="quarter" idx="21"/>
          </p:nvPr>
        </p:nvSpPr>
        <p:spPr>
          <a:xfrm>
            <a:off x="33380709" y="27428684"/>
            <a:ext cx="10058400" cy="646331"/>
          </a:xfrm>
        </p:spPr>
        <p:txBody>
          <a:bodyPr/>
          <a:lstStyle/>
          <a:p>
            <a:r>
              <a:rPr lang="en-US" sz="3600" dirty="0">
                <a:latin typeface="Castellar" panose="020A0402060406010301" pitchFamily="18" charset="0"/>
              </a:rPr>
              <a:t>REFERENCES</a:t>
            </a:r>
          </a:p>
        </p:txBody>
      </p:sp>
      <p:sp>
        <p:nvSpPr>
          <p:cNvPr id="12" name="Text Placeholder 11">
            <a:extLst>
              <a:ext uri="{FF2B5EF4-FFF2-40B4-BE49-F238E27FC236}">
                <a16:creationId xmlns:a16="http://schemas.microsoft.com/office/drawing/2014/main" id="{4614F892-6D6E-EC44-9CF5-9E88641C3D98}"/>
              </a:ext>
            </a:extLst>
          </p:cNvPr>
          <p:cNvSpPr>
            <a:spLocks noGrp="1"/>
          </p:cNvSpPr>
          <p:nvPr>
            <p:ph type="body" sz="quarter" idx="16"/>
          </p:nvPr>
        </p:nvSpPr>
        <p:spPr>
          <a:xfrm>
            <a:off x="457199" y="5172161"/>
            <a:ext cx="10058400" cy="11704614"/>
          </a:xfrm>
        </p:spPr>
        <p:txBody>
          <a:bodyPr/>
          <a:lstStyle/>
          <a:p>
            <a:pPr marL="0" marR="0" indent="457200" algn="just">
              <a:spcBef>
                <a:spcPts val="0"/>
              </a:spcBef>
              <a:spcAft>
                <a:spcPts val="800"/>
              </a:spcAft>
            </a:pPr>
            <a:r>
              <a:rPr lang="en-US" sz="3200" dirty="0">
                <a:effectLst/>
                <a:latin typeface="Times New Roman" panose="02020603050405020304" pitchFamily="18" charset="0"/>
                <a:ea typeface="Calibri" panose="020F0502020204030204" pitchFamily="34" charset="0"/>
                <a:cs typeface="Times New Roman" panose="02020603050405020304" pitchFamily="18" charset="0"/>
              </a:rPr>
              <a:t>The mad monk, the faith healer – so many names are associated with the infamous Grigori Rasputin, most of which arise from the mystery that surrounded his life. Yet, his legacy is intertwined with that of Alexis Nikolaevich Romanov, the last Tsesarevich of Russia. Born as the only son of Nicholas II and Alexandra of Hesse, he would one day inherit the throne – until, not long after his birth, it became clear that he was born with hemophilia. As a descendant of Queen Victoria, there was no question as to where he inherited the disorder form, though there were questions as to whether he would live to see his reign. Since the Romanovs had a net worth of nearly $300 billion in today’s money, they surely had access to the best treatment during their time. However, this has caused many to ask the question: </a:t>
            </a:r>
            <a:r>
              <a:rPr lang="en-US" sz="3200" b="1" dirty="0">
                <a:effectLst/>
                <a:latin typeface="Times New Roman" panose="02020603050405020304" pitchFamily="18" charset="0"/>
                <a:ea typeface="Calibri" panose="020F0502020204030204" pitchFamily="34" charset="0"/>
                <a:cs typeface="Times New Roman" panose="02020603050405020304" pitchFamily="18" charset="0"/>
              </a:rPr>
              <a:t>if the Romanovs were able to afford any kind of treatment that was available to them, were options so unsupported at the time that they had no choice but to turn to the faith healer, Rasputin?</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endParaRPr lang="en-US" dirty="0"/>
          </a:p>
        </p:txBody>
      </p:sp>
      <p:sp>
        <p:nvSpPr>
          <p:cNvPr id="14" name="Text Placeholder 13">
            <a:extLst>
              <a:ext uri="{FF2B5EF4-FFF2-40B4-BE49-F238E27FC236}">
                <a16:creationId xmlns:a16="http://schemas.microsoft.com/office/drawing/2014/main" id="{A24D8D8C-BE60-804E-9306-8CEF739EA2BB}"/>
              </a:ext>
            </a:extLst>
          </p:cNvPr>
          <p:cNvSpPr>
            <a:spLocks noGrp="1"/>
          </p:cNvSpPr>
          <p:nvPr>
            <p:ph type="body" sz="quarter" idx="24"/>
          </p:nvPr>
        </p:nvSpPr>
        <p:spPr>
          <a:xfrm>
            <a:off x="11325102" y="5172161"/>
            <a:ext cx="10073099" cy="23730664"/>
          </a:xfrm>
        </p:spPr>
        <p:txBody>
          <a:bodyPr/>
          <a:lstStyle/>
          <a:p>
            <a:pPr algn="just"/>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The noble houses of Europe each faced the same enemy that threatened their heirs. Therefore, there were numerous options available to the Romanovs at the time. As stated by Robert K. Massie in </a:t>
            </a:r>
            <a:r>
              <a:rPr lang="en-US"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Nicholas and Alexandra</a:t>
            </a:r>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the Spanish royal family, “…put its hemophilic sons in padded suits and padded the trees in the park when they went out to play.” (153). By removing risks, the Spanish Royal family were able to prevent incidents that would likely be fatal to their heirs.</a:t>
            </a:r>
          </a:p>
          <a:p>
            <a:pPr algn="just"/>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As stated by the National Hemophilia Foundation, there was “no way to store blood” (2022) in the early 1900s. Those who needed transfusions typically received it on-site from an immediate family member or another relative. This was also risky, however, since blood </a:t>
            </a:r>
            <a:r>
              <a:rPr lang="en-US"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compatabilities</a:t>
            </a:r>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would not be discovered until 1901 (The Nobel Foundation, 2013). Additionally, there were risks in early blood sharing techniques, including </a:t>
            </a: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decreased sterility and the chance of contracting </a:t>
            </a:r>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septicemia.</a:t>
            </a:r>
          </a:p>
          <a:p>
            <a:pPr algn="just"/>
            <a:r>
              <a:rPr lang="en-US" dirty="0">
                <a:solidFill>
                  <a:srgbClr val="000000"/>
                </a:solidFill>
                <a:effectLst/>
                <a:latin typeface="Times New Roman" panose="02020603050405020304" pitchFamily="18" charset="0"/>
                <a:ea typeface="Calibri" panose="020F0502020204030204" pitchFamily="34" charset="0"/>
              </a:rPr>
              <a:t>One may question why Alexis was not protected from harm through the padding method used by the Spanish royal family. This was likely due to Alexis preceding his Spanish relatives by three years. When it was made apparent that Alexis had been afflicted with the gene, there was still little knowledge in the noble houses about the treatment of the disease. By the time Alexis’ cousins were born, health promotion techniques were slowly being developed by the European aristocracy. </a:t>
            </a:r>
          </a:p>
          <a:p>
            <a:pPr algn="just"/>
            <a:r>
              <a:rPr lang="en-US" dirty="0">
                <a:solidFill>
                  <a:srgbClr val="000000"/>
                </a:solidFill>
                <a:latin typeface="Times New Roman" panose="02020603050405020304" pitchFamily="18" charset="0"/>
                <a:ea typeface="Calibri" panose="020F0502020204030204" pitchFamily="34" charset="0"/>
              </a:rPr>
              <a:t>It may also be questioned as to </a:t>
            </a:r>
            <a:r>
              <a:rPr lang="en-US" dirty="0">
                <a:solidFill>
                  <a:srgbClr val="000000"/>
                </a:solidFill>
                <a:effectLst/>
                <a:latin typeface="Times New Roman" panose="02020603050405020304" pitchFamily="18" charset="0"/>
                <a:ea typeface="Calibri" panose="020F0502020204030204" pitchFamily="34" charset="0"/>
              </a:rPr>
              <a:t>why Alexis was not transfused with blood. Alexis was the youngest of five children, and therefore, had a plentiful number of others to use as donors. However, they, like him, had a chance for bleeding as well. According to Pierre Gilliard, Alexis’ sister Maria suffered from difficulty clotting. She was thought to be a carrier of the disease – and thus bled more than usual. After a tonsillectomy, Gilliard describes the Grand Duchess toiling after bleeding for longer than an hour (Gilliard, 1921). Hemophilia, though it tended to appear in boys, presented in carrier females with a lesser severity. Thus, the court physicians would not have been able to transfuse the blood without causing injury to his family as well. </a:t>
            </a:r>
            <a:endParaRPr lang="en-US" dirty="0"/>
          </a:p>
          <a:p>
            <a:pPr algn="just">
              <a:lnSpc>
                <a:spcPct val="200000"/>
              </a:lnSpc>
            </a:pPr>
            <a:endPar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200000"/>
              </a:lnSpc>
            </a:pPr>
            <a:endParaRPr lang="en-US" dirty="0"/>
          </a:p>
        </p:txBody>
      </p:sp>
      <p:sp>
        <p:nvSpPr>
          <p:cNvPr id="15" name="Text Placeholder 14">
            <a:extLst>
              <a:ext uri="{FF2B5EF4-FFF2-40B4-BE49-F238E27FC236}">
                <a16:creationId xmlns:a16="http://schemas.microsoft.com/office/drawing/2014/main" id="{573F2124-F9EB-C443-9990-BDE8295F860C}"/>
              </a:ext>
            </a:extLst>
          </p:cNvPr>
          <p:cNvSpPr>
            <a:spLocks noGrp="1"/>
          </p:cNvSpPr>
          <p:nvPr>
            <p:ph type="body" sz="quarter" idx="25"/>
          </p:nvPr>
        </p:nvSpPr>
        <p:spPr>
          <a:xfrm>
            <a:off x="22492999" y="11024468"/>
            <a:ext cx="10058400" cy="22374330"/>
          </a:xfrm>
        </p:spPr>
        <p:txBody>
          <a:bodyPr/>
          <a:lstStyle/>
          <a:p>
            <a:pPr algn="just"/>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Perhaps no text could be written on Alexis without mentioning the infamous healer hired by the family to aid him in his sickness – Grigori Rasputin. The monk would move in with the imperial family and gain their trust through his ability to ‘heal’ the ill-bound Alexis. Today, it is unknown for sure what occurred between the Rasputin and the tsarevich, but one fact remains: whenever </a:t>
            </a: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he </a:t>
            </a:r>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entered the palace, Alexis’ bleeding seemed to miraculously stop. Regardless of the healing tactics utilized by Rasputin, one can still question the reasons behind the Romanovs employing the man to heal their sickly child. An analysis of these theories previously stated can present an explanation. First, one of the only documented medicines being administered to Alexis was aspirin. The pharmaceutical was marketed throughout the world as an analgesic, anti-inflammatory, and antipyretic. Unknown at the time, however, was the anti-platelet effects that it possessed. It was typical to resort to it as a primary treatment despite knowing little about its side effects. Thus, it was the only viable option to be given to Alexis, despite causing him further harm.</a:t>
            </a:r>
          </a:p>
          <a:p>
            <a:pPr algn="just"/>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The most widely accepted theory is that Rasputin merely told the doctors to stop administering aspirin to Alexis. Though this did not fix the entire problem, it would have aided in Alexis’ natural clotting process. While taking the drug, Alexis was deficient in both platelets and clotting factors, making him especially prone to bleeding. Once taken off aspirin, he would have had some ability to produce a clot, though it was not comparable to that of an unaffected person. </a:t>
            </a:r>
          </a:p>
          <a:p>
            <a:pPr algn="just"/>
            <a:r>
              <a:rPr lang="en-US" dirty="0">
                <a:solidFill>
                  <a:srgbClr val="000000"/>
                </a:solidFill>
                <a:effectLst/>
                <a:latin typeface="Times New Roman" panose="02020603050405020304" pitchFamily="18" charset="0"/>
                <a:ea typeface="Calibri" panose="020F0502020204030204" pitchFamily="34" charset="0"/>
              </a:rPr>
              <a:t>Another theory involves the lady-in-waiting of Tsarina Alexandra, Anna Vyrubova. The Romanov’s tutor wrote that Rasputin, “waited until the crisis reached its peak. Then, signaled by (Vyrubova), he appeared at the precise moment the crisis was passing and took credit for the recovery” (Massie, 1995). This theory places the assumption that Vyrubova would have medical knowledge on the process of the disease, something out of reach for a woman at the time. Likewise, the monk would have to make an appearance precisely at the time of the recovery – something rather impractical for the Victorian era.</a:t>
            </a:r>
          </a:p>
          <a:p>
            <a:pPr>
              <a:lnSpc>
                <a:spcPct val="200000"/>
              </a:lnSpc>
            </a:pPr>
            <a:endParaRPr lang="en-US" sz="2600" dirty="0"/>
          </a:p>
        </p:txBody>
      </p:sp>
      <p:sp>
        <p:nvSpPr>
          <p:cNvPr id="16" name="Text Placeholder 15">
            <a:extLst>
              <a:ext uri="{FF2B5EF4-FFF2-40B4-BE49-F238E27FC236}">
                <a16:creationId xmlns:a16="http://schemas.microsoft.com/office/drawing/2014/main" id="{EC58161B-F9FB-9047-B3D0-05DFF4252F3B}"/>
              </a:ext>
            </a:extLst>
          </p:cNvPr>
          <p:cNvSpPr>
            <a:spLocks noGrp="1"/>
          </p:cNvSpPr>
          <p:nvPr>
            <p:ph type="body" sz="quarter" idx="26"/>
          </p:nvPr>
        </p:nvSpPr>
        <p:spPr>
          <a:xfrm>
            <a:off x="33348302" y="4439221"/>
            <a:ext cx="10266795" cy="12163330"/>
          </a:xfrm>
        </p:spPr>
        <p:txBody>
          <a:bodyPr/>
          <a:lstStyle/>
          <a:p>
            <a:pPr algn="just"/>
            <a:r>
              <a:rPr lang="en-US" dirty="0">
                <a:solidFill>
                  <a:srgbClr val="000000"/>
                </a:solidFill>
                <a:effectLst/>
                <a:latin typeface="Times New Roman" panose="02020603050405020304" pitchFamily="18" charset="0"/>
                <a:ea typeface="Calibri" panose="020F0502020204030204" pitchFamily="34" charset="0"/>
              </a:rPr>
              <a:t>In October of 1912, Alexis suffered one of his most serious hemorrhages and was bedridden for more than a week. Rasputin replied to the Tsarina’s pleads and said, “God has seen your tears and heard your prayers… [Alexis] will not die. Do not allow the doctors to bother him too much’’ (Massie, 186). Insisting that the heir rested after injury, “may have been sound medical advice” (</a:t>
            </a:r>
            <a:r>
              <a:rPr lang="en-US" dirty="0" err="1">
                <a:solidFill>
                  <a:srgbClr val="000000"/>
                </a:solidFill>
                <a:effectLst/>
                <a:latin typeface="Times New Roman" panose="02020603050405020304" pitchFamily="18" charset="0"/>
                <a:ea typeface="Calibri" panose="020F0502020204030204" pitchFamily="34" charset="0"/>
              </a:rPr>
              <a:t>Legge</a:t>
            </a:r>
            <a:r>
              <a:rPr lang="en-US" dirty="0">
                <a:solidFill>
                  <a:srgbClr val="000000"/>
                </a:solidFill>
                <a:effectLst/>
                <a:latin typeface="Times New Roman" panose="02020603050405020304" pitchFamily="18" charset="0"/>
                <a:ea typeface="Calibri" panose="020F0502020204030204" pitchFamily="34" charset="0"/>
              </a:rPr>
              <a:t>, 2018). The body’s immediate response to nearly all injuries is inflammation. Likewise, in healthcare, a commonly used treatment is RICE therapy, which involves rest, icing the injury, applying compression, and elevating the site. Each of this combats a part of the inflammation process, whether it be heat, swelling, or pain. Hemophilia tends to follow a similar pattern in effect of an individual – the collection of blood in joints mimics swelling and therefore causes a loss of function. Additionally, the localized heat occurs in both cases due to the influx of cells. While RICE therapy was not existent in the Russian Empire – nor would Rasputin have any medical knowledge – his instructions in helping the heir certainly would have helped the tsarevich. Thus, his miraculous abilities would have seemed viable.</a:t>
            </a:r>
            <a:endParaRPr lang="en-US"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dirty="0"/>
          </a:p>
        </p:txBody>
      </p:sp>
      <p:sp>
        <p:nvSpPr>
          <p:cNvPr id="18" name="Text Placeholder 17">
            <a:extLst>
              <a:ext uri="{FF2B5EF4-FFF2-40B4-BE49-F238E27FC236}">
                <a16:creationId xmlns:a16="http://schemas.microsoft.com/office/drawing/2014/main" id="{E641D930-5617-634E-B179-DBF1A8A3CF60}"/>
              </a:ext>
            </a:extLst>
          </p:cNvPr>
          <p:cNvSpPr>
            <a:spLocks noGrp="1"/>
          </p:cNvSpPr>
          <p:nvPr>
            <p:ph type="body" sz="quarter" idx="28"/>
          </p:nvPr>
        </p:nvSpPr>
        <p:spPr>
          <a:xfrm>
            <a:off x="413155" y="25174628"/>
            <a:ext cx="10058400" cy="8100679"/>
          </a:xfrm>
        </p:spPr>
        <p:txBody>
          <a:bodyPr/>
          <a:lstStyle/>
          <a:p>
            <a:pPr algn="just"/>
            <a:r>
              <a:rPr lang="en-US" dirty="0">
                <a:effectLst/>
                <a:latin typeface="Times New Roman" panose="02020603050405020304" pitchFamily="18" charset="0"/>
                <a:ea typeface="Calibri" panose="020F0502020204030204" pitchFamily="34" charset="0"/>
              </a:rPr>
              <a:t>Through a purely female line, Alexis was the great-grandson of Queen Victoria. The British monarch was a carrier for hemophilia, with two of her daughters being carriers for the disease. Alexis was the grandson of Victoria’s daughter Princess Alice. Human blood contains several clotting proteins to promote the coagulation process. The ‘royal disease,’ as hemophilia B became to be known as, causes a lack in clotting factor nine. These proteins work to make the blood stickier in the presence of an incision, allowing a clot to be formed to prevent blood loss. Thus, without clotting factors, victims were susceptible to immense blood loss from small cuts.</a:t>
            </a:r>
          </a:p>
          <a:p>
            <a:pPr algn="just"/>
            <a:endParaRPr lang="en-US" sz="2000" dirty="0">
              <a:latin typeface="Times New Roman" panose="02020603050405020304" pitchFamily="18" charset="0"/>
            </a:endParaRPr>
          </a:p>
          <a:p>
            <a:pPr algn="just"/>
            <a:endParaRPr lang="en-US" dirty="0"/>
          </a:p>
        </p:txBody>
      </p:sp>
      <p:pic>
        <p:nvPicPr>
          <p:cNvPr id="2050" name="Picture 2" descr="Alexei Nikolaevich, Tsarevich of Russia - Wikipedia">
            <a:extLst>
              <a:ext uri="{FF2B5EF4-FFF2-40B4-BE49-F238E27FC236}">
                <a16:creationId xmlns:a16="http://schemas.microsoft.com/office/drawing/2014/main" id="{E2AE144E-354C-409D-A65D-1F2BA01CEBC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1110" y="15098092"/>
            <a:ext cx="6717378" cy="892824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2" name="TextBox 21">
            <a:extLst>
              <a:ext uri="{FF2B5EF4-FFF2-40B4-BE49-F238E27FC236}">
                <a16:creationId xmlns:a16="http://schemas.microsoft.com/office/drawing/2014/main" id="{90C1D78E-8FDF-4A7D-9965-9BB85312D9F3}"/>
              </a:ext>
            </a:extLst>
          </p:cNvPr>
          <p:cNvSpPr txBox="1"/>
          <p:nvPr/>
        </p:nvSpPr>
        <p:spPr>
          <a:xfrm>
            <a:off x="457898" y="24997961"/>
            <a:ext cx="10057701" cy="1497013"/>
          </a:xfrm>
          <a:prstGeom prst="rect">
            <a:avLst/>
          </a:prstGeom>
          <a:noFill/>
        </p:spPr>
        <p:txBody>
          <a:bodyPr wrap="square" rtlCol="0">
            <a:spAutoFit/>
          </a:bodyPr>
          <a:lstStyle/>
          <a:p>
            <a:pPr algn="ctr"/>
            <a:r>
              <a:rPr lang="en-US" sz="3600" b="1" dirty="0">
                <a:solidFill>
                  <a:schemeClr val="tx2"/>
                </a:solidFill>
                <a:effectLst/>
                <a:latin typeface="Castellar" panose="020A0402060406010301" pitchFamily="18" charset="0"/>
                <a:ea typeface="Calibri" panose="020F0502020204030204" pitchFamily="34" charset="0"/>
                <a:cs typeface="Times New Roman" panose="02020603050405020304" pitchFamily="18" charset="0"/>
              </a:rPr>
              <a:t>a Tangled Tree of Hemophilia</a:t>
            </a:r>
            <a:endParaRPr lang="en-US" sz="3600" dirty="0">
              <a:solidFill>
                <a:schemeClr val="tx2"/>
              </a:solidFill>
              <a:effectLst/>
              <a:latin typeface="Castellar" panose="020A0402060406010301" pitchFamily="18" charset="0"/>
              <a:ea typeface="Calibri" panose="020F0502020204030204" pitchFamily="34" charset="0"/>
              <a:cs typeface="Times New Roman" panose="02020603050405020304" pitchFamily="18" charset="0"/>
            </a:endParaRPr>
          </a:p>
          <a:p>
            <a:endParaRPr lang="en-US" dirty="0"/>
          </a:p>
        </p:txBody>
      </p:sp>
      <p:pic>
        <p:nvPicPr>
          <p:cNvPr id="2052" name="Picture 4" descr="Royal diseases: 4 Russian rulers and heirs leveled by sickness - Russia  Beyond">
            <a:extLst>
              <a:ext uri="{FF2B5EF4-FFF2-40B4-BE49-F238E27FC236}">
                <a16:creationId xmlns:a16="http://schemas.microsoft.com/office/drawing/2014/main" id="{2420B534-0020-414A-BC49-01527557B6E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98630" y="25990064"/>
            <a:ext cx="5535930" cy="545596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4" name="TextBox 23">
            <a:extLst>
              <a:ext uri="{FF2B5EF4-FFF2-40B4-BE49-F238E27FC236}">
                <a16:creationId xmlns:a16="http://schemas.microsoft.com/office/drawing/2014/main" id="{F902D4DD-AF66-48CE-86F5-807FC1B03B5A}"/>
              </a:ext>
            </a:extLst>
          </p:cNvPr>
          <p:cNvSpPr txBox="1"/>
          <p:nvPr/>
        </p:nvSpPr>
        <p:spPr>
          <a:xfrm>
            <a:off x="17434560" y="26407167"/>
            <a:ext cx="3631364" cy="4401205"/>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Left: Alexis (center, laying) pictured receiving mud treatment on his legs, which were swollen from a hemophilic exacerbation. The cold mud helped to decrease swelling but did not serve as a cure.</a:t>
            </a:r>
          </a:p>
        </p:txBody>
      </p:sp>
      <p:pic>
        <p:nvPicPr>
          <p:cNvPr id="2054" name="Picture 6">
            <a:extLst>
              <a:ext uri="{FF2B5EF4-FFF2-40B4-BE49-F238E27FC236}">
                <a16:creationId xmlns:a16="http://schemas.microsoft.com/office/drawing/2014/main" id="{678B79C5-961B-454A-B850-465D5365D33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523967" y="4775365"/>
            <a:ext cx="3996463" cy="5307230"/>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24">
            <a:extLst>
              <a:ext uri="{FF2B5EF4-FFF2-40B4-BE49-F238E27FC236}">
                <a16:creationId xmlns:a16="http://schemas.microsoft.com/office/drawing/2014/main" id="{D6D9CFE2-20DF-4110-B7BF-78FA738755AA}"/>
              </a:ext>
            </a:extLst>
          </p:cNvPr>
          <p:cNvSpPr txBox="1"/>
          <p:nvPr/>
        </p:nvSpPr>
        <p:spPr>
          <a:xfrm>
            <a:off x="33444824" y="15970889"/>
            <a:ext cx="10057702" cy="12269193"/>
          </a:xfrm>
          <a:prstGeom prst="rect">
            <a:avLst/>
          </a:prstGeom>
          <a:noFill/>
        </p:spPr>
        <p:txBody>
          <a:bodyPr wrap="square" rtlCol="0">
            <a:spAutoFit/>
          </a:bodyPr>
          <a:lstStyle/>
          <a:p>
            <a:pPr algn="just"/>
            <a:r>
              <a:rPr lang="en-US" sz="3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The Victorian Era is often marked by its collision of the age of traditional practices and the era of modernity. Perhaps the most notable events to occur were the fall of the last of the European monarchies. However, the events leading up to that in Russia were marked by a mother’s anguish and a scramble to heal a sickly heir who fell victim to his own body. With the resources available at the time, one wonders why Alexandra and Nicholas resorted to the trust of Rasputin. Yet, an analysis of what the alternatives were reveal that, perhaps there were no other alternatives available. The age of medicine would not gain its momentum until decades later, and even still, hemophilia has not yet been given a definitive cure. While analyzing what was prevalent at the time, the methods available were too risky or not plausible. Likewise, Rasputin’s treatment may have mimicked the common methods of healing seen in today’s practice. Therefore, it is probable that the monk’s therapy appeared to be more effective than others at the time, convincing the imperial family of his mystical powers. Of course, his seemingly magical abilities are grounded in evidence-based practices in modern medicine. While it is unknown what truly occurred between Rasputin and Alexis, it undoubtedly was a faulty gene that shook an empire. </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26" name="TextBox 25">
            <a:extLst>
              <a:ext uri="{FF2B5EF4-FFF2-40B4-BE49-F238E27FC236}">
                <a16:creationId xmlns:a16="http://schemas.microsoft.com/office/drawing/2014/main" id="{0ABF08EB-CDB0-4101-A1F5-F87CD898F9ED}"/>
              </a:ext>
            </a:extLst>
          </p:cNvPr>
          <p:cNvSpPr txBox="1"/>
          <p:nvPr/>
        </p:nvSpPr>
        <p:spPr>
          <a:xfrm>
            <a:off x="22917920" y="6119629"/>
            <a:ext cx="2516548" cy="2062103"/>
          </a:xfrm>
          <a:prstGeom prst="rect">
            <a:avLst/>
          </a:prstGeom>
          <a:noFill/>
        </p:spPr>
        <p:txBody>
          <a:bodyPr wrap="square" rtlCol="0">
            <a:spAutoFit/>
          </a:bodyPr>
          <a:lstStyle/>
          <a:p>
            <a:pPr algn="r"/>
            <a:r>
              <a:rPr lang="en-US" sz="3200" dirty="0">
                <a:latin typeface="Times New Roman" panose="02020603050405020304" pitchFamily="18" charset="0"/>
                <a:cs typeface="Times New Roman" panose="02020603050405020304" pitchFamily="18" charset="0"/>
              </a:rPr>
              <a:t>Pictured right is Grigori Rasputin, 1910. </a:t>
            </a:r>
          </a:p>
        </p:txBody>
      </p:sp>
      <p:sp>
        <p:nvSpPr>
          <p:cNvPr id="27" name="TextBox 26">
            <a:extLst>
              <a:ext uri="{FF2B5EF4-FFF2-40B4-BE49-F238E27FC236}">
                <a16:creationId xmlns:a16="http://schemas.microsoft.com/office/drawing/2014/main" id="{A6794354-8B35-496D-90A1-366110A73893}"/>
              </a:ext>
            </a:extLst>
          </p:cNvPr>
          <p:cNvSpPr txBox="1"/>
          <p:nvPr/>
        </p:nvSpPr>
        <p:spPr>
          <a:xfrm>
            <a:off x="7387064" y="17865828"/>
            <a:ext cx="2956997" cy="2062103"/>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rPr>
              <a:t>Pictured left is Tsarevich Alexis Nikolaevich Romanov, 1913.</a:t>
            </a:r>
          </a:p>
        </p:txBody>
      </p:sp>
      <p:pic>
        <p:nvPicPr>
          <p:cNvPr id="29" name="Picture 28" descr="Qr code&#10;&#10;Description automatically generated">
            <a:extLst>
              <a:ext uri="{FF2B5EF4-FFF2-40B4-BE49-F238E27FC236}">
                <a16:creationId xmlns:a16="http://schemas.microsoft.com/office/drawing/2014/main" id="{89B6DE58-3EA1-44EA-8BC3-12E1B7F0781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6985999" y="28028299"/>
            <a:ext cx="2925691" cy="3840168"/>
          </a:xfrm>
          <a:prstGeom prst="rect">
            <a:avLst/>
          </a:prstGeom>
        </p:spPr>
      </p:pic>
      <p:sp>
        <p:nvSpPr>
          <p:cNvPr id="30" name="TextBox 29">
            <a:extLst>
              <a:ext uri="{FF2B5EF4-FFF2-40B4-BE49-F238E27FC236}">
                <a16:creationId xmlns:a16="http://schemas.microsoft.com/office/drawing/2014/main" id="{29342E5C-D592-40F7-BDCC-7D8E42CE927C}"/>
              </a:ext>
            </a:extLst>
          </p:cNvPr>
          <p:cNvSpPr txBox="1"/>
          <p:nvPr/>
        </p:nvSpPr>
        <p:spPr>
          <a:xfrm>
            <a:off x="628245" y="23976455"/>
            <a:ext cx="7854462" cy="1866345"/>
          </a:xfrm>
          <a:prstGeom prst="rect">
            <a:avLst/>
          </a:prstGeom>
          <a:noFill/>
        </p:spPr>
        <p:txBody>
          <a:bodyPr wrap="square" rtlCol="0">
            <a:spAutoFit/>
          </a:bodyPr>
          <a:lstStyle/>
          <a:p>
            <a:r>
              <a:rPr lang="en-US" sz="2000" dirty="0">
                <a:effectLst/>
                <a:latin typeface="Times New Roman" panose="02020603050405020304" pitchFamily="18" charset="0"/>
                <a:ea typeface="Calibri" panose="020F0502020204030204" pitchFamily="34" charset="0"/>
                <a:cs typeface="Times New Roman" panose="02020603050405020304" pitchFamily="18" charset="0"/>
              </a:rPr>
              <a:t>Image from Public Domain by Boasson &amp; </a:t>
            </a:r>
            <a:r>
              <a:rPr lang="en-US" sz="2000" dirty="0" err="1">
                <a:effectLst/>
                <a:latin typeface="Times New Roman" panose="02020603050405020304" pitchFamily="18" charset="0"/>
                <a:ea typeface="Calibri" panose="020F0502020204030204" pitchFamily="34" charset="0"/>
                <a:cs typeface="Times New Roman" panose="02020603050405020304" pitchFamily="18" charset="0"/>
              </a:rPr>
              <a:t>Eggler</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 Link to original source: </a:t>
            </a:r>
            <a:r>
              <a:rPr lang="en-US" sz="20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7"/>
              </a:rPr>
              <a:t>https://commons.wikimedia.org/wiki/File:Alexei_Nikolaevich,_Tsarevich_of_Russia.jpg</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34" name="TextBox 33">
            <a:extLst>
              <a:ext uri="{FF2B5EF4-FFF2-40B4-BE49-F238E27FC236}">
                <a16:creationId xmlns:a16="http://schemas.microsoft.com/office/drawing/2014/main" id="{A9690004-06C0-4802-9D65-EB119716E843}"/>
              </a:ext>
            </a:extLst>
          </p:cNvPr>
          <p:cNvSpPr txBox="1"/>
          <p:nvPr/>
        </p:nvSpPr>
        <p:spPr>
          <a:xfrm>
            <a:off x="11430000" y="31558073"/>
            <a:ext cx="10057699" cy="1774012"/>
          </a:xfrm>
          <a:prstGeom prst="rect">
            <a:avLst/>
          </a:prstGeom>
          <a:noFill/>
        </p:spPr>
        <p:txBody>
          <a:bodyPr wrap="square" rtlCol="0">
            <a:spAutoFit/>
          </a:bodyPr>
          <a:lstStyle/>
          <a:p>
            <a:r>
              <a:rPr lang="en-US" sz="1800" dirty="0">
                <a:effectLst/>
                <a:latin typeface="Times New Roman" panose="02020603050405020304" pitchFamily="18" charset="0"/>
                <a:ea typeface="Calibri" panose="020F0502020204030204" pitchFamily="34" charset="0"/>
                <a:cs typeface="Times New Roman" panose="02020603050405020304" pitchFamily="18" charset="0"/>
              </a:rPr>
              <a:t>Image Citation: Unknown Author. (n.d.). </a:t>
            </a:r>
            <a:r>
              <a:rPr lang="en-US" sz="18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Tsarevich Alexei Nikolaevich of Russia during a </a:t>
            </a:r>
            <a:r>
              <a:rPr lang="en-US" sz="1800" i="1"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mudbath</a:t>
            </a:r>
            <a:r>
              <a:rPr lang="en-US" sz="18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treatment</a:t>
            </a: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Posted 21 February 2018. Retrieved from </a:t>
            </a:r>
            <a:r>
              <a:rPr lang="en-US" sz="1800" u="sng"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hlinkClick r:id="rId8"/>
              </a:rPr>
              <a:t>https://www.rbth.com/history/327649-royal-diseases-4-russian-rulers-who-had-serious-illnesses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31" name="TextBox 30">
            <a:extLst>
              <a:ext uri="{FF2B5EF4-FFF2-40B4-BE49-F238E27FC236}">
                <a16:creationId xmlns:a16="http://schemas.microsoft.com/office/drawing/2014/main" id="{7AB381D7-0D5E-44CE-8E31-F002ED62A7F7}"/>
              </a:ext>
            </a:extLst>
          </p:cNvPr>
          <p:cNvSpPr txBox="1"/>
          <p:nvPr/>
        </p:nvSpPr>
        <p:spPr>
          <a:xfrm>
            <a:off x="22822471" y="10082595"/>
            <a:ext cx="9399454" cy="1558568"/>
          </a:xfrm>
          <a:prstGeom prst="rect">
            <a:avLst/>
          </a:prstGeom>
          <a:noFill/>
        </p:spPr>
        <p:txBody>
          <a:bodyPr wrap="square" rtlCol="0">
            <a:spAutoFit/>
          </a:bodyPr>
          <a:lstStyle/>
          <a:p>
            <a:pPr algn="ct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Image from Public Domain by Karl Bulla. Link to original source:</a:t>
            </a: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000" u="sng"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hlinkClick r:id="rId9"/>
              </a:rPr>
              <a:t>https://commons.wikimedia.org/wiki/File:Rasputin-PD.jpg</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2048" name="TextBox 2047">
            <a:extLst>
              <a:ext uri="{FF2B5EF4-FFF2-40B4-BE49-F238E27FC236}">
                <a16:creationId xmlns:a16="http://schemas.microsoft.com/office/drawing/2014/main" id="{1F54FE3E-8DC2-4D6F-B09E-BDDBC752E913}"/>
              </a:ext>
            </a:extLst>
          </p:cNvPr>
          <p:cNvSpPr txBox="1"/>
          <p:nvPr/>
        </p:nvSpPr>
        <p:spPr>
          <a:xfrm>
            <a:off x="9288745" y="3441828"/>
            <a:ext cx="25351809" cy="584775"/>
          </a:xfrm>
          <a:prstGeom prst="rect">
            <a:avLst/>
          </a:prstGeom>
          <a:noFill/>
        </p:spPr>
        <p:txBody>
          <a:bodyPr wrap="square" rtlCol="0">
            <a:spAutoFit/>
          </a:bodyPr>
          <a:lstStyle/>
          <a:p>
            <a:r>
              <a:rPr lang="en-US" sz="3200" dirty="0">
                <a:solidFill>
                  <a:schemeClr val="bg1"/>
                </a:solidFill>
                <a:latin typeface="Castellar" panose="020A0402060406010301" pitchFamily="18" charset="0"/>
              </a:rPr>
              <a:t>Mentored by Dr. Brian Stiltner &amp; dr. Suzanne Deschenes; special thanks to dr. charlotte </a:t>
            </a:r>
            <a:r>
              <a:rPr lang="en-US" sz="3200" dirty="0" err="1">
                <a:solidFill>
                  <a:schemeClr val="bg1"/>
                </a:solidFill>
                <a:latin typeface="Castellar" panose="020A0402060406010301" pitchFamily="18" charset="0"/>
              </a:rPr>
              <a:t>gradie</a:t>
            </a:r>
            <a:endParaRPr lang="en-US" sz="3200" dirty="0">
              <a:solidFill>
                <a:schemeClr val="bg1"/>
              </a:solidFill>
              <a:latin typeface="Castellar" panose="020A0402060406010301" pitchFamily="18" charset="0"/>
            </a:endParaRPr>
          </a:p>
        </p:txBody>
      </p:sp>
    </p:spTree>
    <p:extLst>
      <p:ext uri="{BB962C8B-B14F-4D97-AF65-F5344CB8AC3E}">
        <p14:creationId xmlns:p14="http://schemas.microsoft.com/office/powerpoint/2010/main" val="183389920"/>
      </p:ext>
    </p:extLst>
  </p:cSld>
  <p:clrMapOvr>
    <a:masterClrMapping/>
  </p:clrMapOvr>
</p:sld>
</file>

<file path=ppt/theme/theme1.xml><?xml version="1.0" encoding="utf-8"?>
<a:theme xmlns:a="http://schemas.openxmlformats.org/drawingml/2006/main" name="With Guides">
  <a:themeElements>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osterPresentations.com-36x48-Template-V001" id="{2709450C-FB62-A044-B777-6465EEDF651E}" vid="{FA1BCBBE-DDC6-9342-80DD-73272B52D67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930</TotalTime>
  <Words>1824</Words>
  <Application>Microsoft Office PowerPoint</Application>
  <PresentationFormat>Custom</PresentationFormat>
  <Paragraphs>26</Paragraphs>
  <Slides>1</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vt:i4>
      </vt:variant>
    </vt:vector>
  </HeadingPairs>
  <TitlesOfParts>
    <vt:vector size="9" baseType="lpstr">
      <vt:lpstr>Arial</vt:lpstr>
      <vt:lpstr>Arial Black</vt:lpstr>
      <vt:lpstr>Arial Narrow</vt:lpstr>
      <vt:lpstr>Calibri</vt:lpstr>
      <vt:lpstr>Castellar</vt:lpstr>
      <vt:lpstr>Times New Roman</vt:lpstr>
      <vt:lpstr>Trebuchet MS</vt:lpstr>
      <vt:lpstr>With Guides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Argyris Kotoulas</dc:creator>
  <dc:description>This template is the property of PosterPresentations.com. Call us if you need help with this poster template._x000d_
1-866-649-3004           _x000d_
 (c)PosterPresentations.com</dc:description>
  <cp:lastModifiedBy>Vargoshe, Noah P.</cp:lastModifiedBy>
  <cp:revision>28</cp:revision>
  <dcterms:created xsi:type="dcterms:W3CDTF">2019-01-07T21:49:45Z</dcterms:created>
  <dcterms:modified xsi:type="dcterms:W3CDTF">2022-04-20T00:58:49Z</dcterms:modified>
</cp:coreProperties>
</file>