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6" r:id="rId5"/>
  </p:sldIdLst>
  <p:sldSz cx="43891200" cy="32918400"/>
  <p:notesSz cx="6858000" cy="9144000"/>
  <p:defaultTextStyle>
    <a:defPPr>
      <a:defRPr lang="en-US"/>
    </a:defPPr>
    <a:lvl1pPr marL="0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1pPr>
    <a:lvl2pPr marL="1843430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2pPr>
    <a:lvl3pPr marL="3686861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3pPr>
    <a:lvl4pPr marL="5530291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4pPr>
    <a:lvl5pPr marL="737372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5pPr>
    <a:lvl6pPr marL="921715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6pPr>
    <a:lvl7pPr marL="1106058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7pPr>
    <a:lvl8pPr marL="12904013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8pPr>
    <a:lvl9pPr marL="14747443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00"/>
    <p:restoredTop sz="94757"/>
  </p:normalViewPr>
  <p:slideViewPr>
    <p:cSldViewPr snapToGrid="0" snapToObjects="1">
      <p:cViewPr varScale="1">
        <p:scale>
          <a:sx n="19" d="100"/>
          <a:sy n="19" d="100"/>
        </p:scale>
        <p:origin x="368" y="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5387342"/>
            <a:ext cx="37307520" cy="11460480"/>
          </a:xfrm>
        </p:spPr>
        <p:txBody>
          <a:bodyPr anchor="b"/>
          <a:lstStyle>
            <a:lvl1pPr algn="ctr"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17289782"/>
            <a:ext cx="32918400" cy="7947658"/>
          </a:xfrm>
        </p:spPr>
        <p:txBody>
          <a:bodyPr/>
          <a:lstStyle>
            <a:lvl1pPr marL="0" indent="0" algn="ctr">
              <a:buNone/>
              <a:defRPr sz="11520"/>
            </a:lvl1pPr>
            <a:lvl2pPr marL="2194560" indent="0" algn="ctr">
              <a:buNone/>
              <a:defRPr sz="9600"/>
            </a:lvl2pPr>
            <a:lvl3pPr marL="4389120" indent="0" algn="ctr">
              <a:buNone/>
              <a:defRPr sz="8640"/>
            </a:lvl3pPr>
            <a:lvl4pPr marL="6583680" indent="0" algn="ctr">
              <a:buNone/>
              <a:defRPr sz="7680"/>
            </a:lvl4pPr>
            <a:lvl5pPr marL="8778240" indent="0" algn="ctr">
              <a:buNone/>
              <a:defRPr sz="7680"/>
            </a:lvl5pPr>
            <a:lvl6pPr marL="10972800" indent="0" algn="ctr">
              <a:buNone/>
              <a:defRPr sz="7680"/>
            </a:lvl6pPr>
            <a:lvl7pPr marL="13167360" indent="0" algn="ctr">
              <a:buNone/>
              <a:defRPr sz="7680"/>
            </a:lvl7pPr>
            <a:lvl8pPr marL="15361920" indent="0" algn="ctr">
              <a:buNone/>
              <a:defRPr sz="7680"/>
            </a:lvl8pPr>
            <a:lvl9pPr marL="17556480" indent="0" algn="ctr">
              <a:buNone/>
              <a:defRPr sz="76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588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906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409642" y="1752600"/>
            <a:ext cx="9464040" cy="2789682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7522" y="1752600"/>
            <a:ext cx="27843480" cy="2789682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363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047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662" y="8206749"/>
            <a:ext cx="37856160" cy="13693138"/>
          </a:xfrm>
        </p:spPr>
        <p:txBody>
          <a:bodyPr anchor="b"/>
          <a:lstStyle>
            <a:lvl1pPr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94662" y="22029429"/>
            <a:ext cx="37856160" cy="7200898"/>
          </a:xfrm>
        </p:spPr>
        <p:txBody>
          <a:bodyPr/>
          <a:lstStyle>
            <a:lvl1pPr marL="0" indent="0">
              <a:buNone/>
              <a:defRPr sz="11520">
                <a:solidFill>
                  <a:schemeClr val="tx1"/>
                </a:solidFill>
              </a:defRPr>
            </a:lvl1pPr>
            <a:lvl2pPr marL="219456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864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312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0" y="8763000"/>
            <a:ext cx="18653760" cy="208864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219920" y="8763000"/>
            <a:ext cx="18653760" cy="208864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351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1752607"/>
            <a:ext cx="37856160" cy="6362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3242" y="8069582"/>
            <a:ext cx="18568032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23242" y="12024360"/>
            <a:ext cx="18568032" cy="176860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19922" y="8069582"/>
            <a:ext cx="18659477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19922" y="12024360"/>
            <a:ext cx="18659477" cy="176860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261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083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574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59477" y="4739647"/>
            <a:ext cx="22219920" cy="23393400"/>
          </a:xfrm>
        </p:spPr>
        <p:txBody>
          <a:bodyPr/>
          <a:lstStyle>
            <a:lvl1pPr>
              <a:defRPr sz="15360"/>
            </a:lvl1pPr>
            <a:lvl2pPr>
              <a:defRPr sz="13440"/>
            </a:lvl2pPr>
            <a:lvl3pPr>
              <a:defRPr sz="1152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362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659477" y="4739647"/>
            <a:ext cx="22219920" cy="23393400"/>
          </a:xfrm>
        </p:spPr>
        <p:txBody>
          <a:bodyPr anchor="t"/>
          <a:lstStyle>
            <a:lvl1pPr marL="0" indent="0">
              <a:buNone/>
              <a:defRPr sz="15360"/>
            </a:lvl1pPr>
            <a:lvl2pPr marL="2194560" indent="0">
              <a:buNone/>
              <a:defRPr sz="13440"/>
            </a:lvl2pPr>
            <a:lvl3pPr marL="4389120" indent="0">
              <a:buNone/>
              <a:defRPr sz="1152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144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17520" y="1752607"/>
            <a:ext cx="37856160" cy="6362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0" y="8763000"/>
            <a:ext cx="37856160" cy="2088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73CF0-E818-3D4D-943B-513DCF762125}" type="datetimeFigureOut">
              <a:rPr lang="en-US" smtClean="0"/>
              <a:t>4/19/22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1AC06-6720-984D-AE1C-AAB0EB69BC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868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389120" rtl="0" eaLnBrk="1" latinLnBrk="0" hangingPunct="1">
        <a:lnSpc>
          <a:spcPct val="90000"/>
        </a:lnSpc>
        <a:spcBef>
          <a:spcPct val="0"/>
        </a:spcBef>
        <a:buNone/>
        <a:defRPr sz="211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7280" indent="-1097280" algn="l" defTabSz="4389120" rtl="0" eaLnBrk="1" latinLnBrk="0" hangingPunct="1">
        <a:lnSpc>
          <a:spcPct val="90000"/>
        </a:lnSpc>
        <a:spcBef>
          <a:spcPts val="4800"/>
        </a:spcBef>
        <a:buFont typeface="Arial" panose="020B0604020202020204" pitchFamily="34" charset="0"/>
        <a:buChar char="•"/>
        <a:defRPr sz="13440" kern="1200">
          <a:solidFill>
            <a:schemeClr val="tx1"/>
          </a:solidFill>
          <a:latin typeface="+mn-lt"/>
          <a:ea typeface="+mn-ea"/>
          <a:cs typeface="+mn-cs"/>
        </a:defRPr>
      </a:lvl1pPr>
      <a:lvl2pPr marL="32918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1152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52022F0-D88F-1246-9F1C-47723AD72CBA}"/>
              </a:ext>
            </a:extLst>
          </p:cNvPr>
          <p:cNvSpPr txBox="1"/>
          <p:nvPr/>
        </p:nvSpPr>
        <p:spPr>
          <a:xfrm>
            <a:off x="0" y="0"/>
            <a:ext cx="43891200" cy="573024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A20BE9-403B-1448-9837-40833B4967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432993" y="17875821"/>
            <a:ext cx="16867669" cy="9851642"/>
          </a:xfrm>
          <a:solidFill>
            <a:schemeClr val="accent1">
              <a:lumMod val="75000"/>
            </a:schemeClr>
          </a:solidFill>
          <a:ln>
            <a:noFill/>
          </a:ln>
        </p:spPr>
        <p:txBody>
          <a:bodyPr>
            <a:noAutofit/>
          </a:bodyPr>
          <a:lstStyle/>
          <a:p>
            <a:pPr algn="l"/>
            <a:r>
              <a:rPr lang="en-US" sz="7200" b="1" dirty="0">
                <a:solidFill>
                  <a:schemeClr val="bg1"/>
                </a:solidFill>
                <a:latin typeface="Optima" panose="02000503060000020004" pitchFamily="2" charset="0"/>
                <a:ea typeface="Palatino" pitchFamily="2" charset="77"/>
              </a:rPr>
              <a:t>Major Findings.</a:t>
            </a:r>
            <a:br>
              <a:rPr lang="en-US" sz="6000" b="1" dirty="0">
                <a:solidFill>
                  <a:schemeClr val="bg1"/>
                </a:solidFill>
                <a:latin typeface="Optima" panose="02000503060000020004" pitchFamily="2" charset="0"/>
                <a:ea typeface="Palatino" pitchFamily="2" charset="77"/>
              </a:rPr>
            </a:br>
            <a:r>
              <a:rPr lang="en-US" sz="6000" b="1" dirty="0">
                <a:solidFill>
                  <a:schemeClr val="bg1"/>
                </a:solidFill>
                <a:latin typeface="Optima" panose="02000503060000020004" pitchFamily="2" charset="0"/>
                <a:ea typeface="Palatino" pitchFamily="2" charset="77"/>
              </a:rPr>
              <a:t>QOL is improved with PT</a:t>
            </a:r>
            <a:br>
              <a:rPr lang="en-US" sz="6000" b="1" dirty="0">
                <a:solidFill>
                  <a:schemeClr val="bg1"/>
                </a:solidFill>
                <a:latin typeface="Optima" panose="02000503060000020004" pitchFamily="2" charset="0"/>
                <a:ea typeface="Palatino" pitchFamily="2" charset="77"/>
              </a:rPr>
            </a:br>
            <a:r>
              <a:rPr lang="en-US" sz="5400" dirty="0">
                <a:solidFill>
                  <a:schemeClr val="bg1"/>
                </a:solidFill>
                <a:latin typeface="Optima" panose="02000503060000020004" pitchFamily="2" charset="0"/>
                <a:ea typeface="Palatino" pitchFamily="2" charset="77"/>
              </a:rPr>
              <a:t>- Group intervention </a:t>
            </a:r>
            <a:r>
              <a:rPr lang="en-US" sz="5400" dirty="0">
                <a:solidFill>
                  <a:schemeClr val="bg1"/>
                </a:solidFill>
                <a:latin typeface="Optima" panose="02000503060000020004" pitchFamily="2" charset="0"/>
                <a:ea typeface="Palatino" pitchFamily="2" charset="77"/>
                <a:sym typeface="Wingdings" pitchFamily="2" charset="2"/>
              </a:rPr>
              <a:t> </a:t>
            </a:r>
            <a:r>
              <a:rPr lang="en-US" sz="5400" dirty="0">
                <a:solidFill>
                  <a:schemeClr val="bg1"/>
                </a:solidFill>
                <a:latin typeface="Optima" panose="02000503060000020004" pitchFamily="2" charset="0"/>
                <a:ea typeface="Palatino" pitchFamily="2" charset="77"/>
              </a:rPr>
              <a:t>social support structure</a:t>
            </a:r>
            <a:br>
              <a:rPr lang="en-US" sz="5400" dirty="0">
                <a:solidFill>
                  <a:schemeClr val="bg1"/>
                </a:solidFill>
                <a:latin typeface="Optima" panose="02000503060000020004" pitchFamily="2" charset="0"/>
                <a:ea typeface="Palatino" pitchFamily="2" charset="77"/>
              </a:rPr>
            </a:br>
            <a:r>
              <a:rPr lang="en-US" sz="5400" dirty="0">
                <a:solidFill>
                  <a:schemeClr val="bg1"/>
                </a:solidFill>
                <a:latin typeface="Optima" panose="02000503060000020004" pitchFamily="2" charset="0"/>
                <a:ea typeface="Palatino" pitchFamily="2" charset="77"/>
              </a:rPr>
              <a:t>- Individualized care </a:t>
            </a:r>
            <a:r>
              <a:rPr lang="en-US" sz="5400" dirty="0">
                <a:solidFill>
                  <a:schemeClr val="bg1"/>
                </a:solidFill>
                <a:latin typeface="Optima" panose="02000503060000020004" pitchFamily="2" charset="0"/>
                <a:ea typeface="Palatino" pitchFamily="2" charset="77"/>
                <a:sym typeface="Wingdings" pitchFamily="2" charset="2"/>
              </a:rPr>
              <a:t> better physical benefits</a:t>
            </a:r>
            <a:br>
              <a:rPr lang="en-US" sz="5400" dirty="0">
                <a:solidFill>
                  <a:schemeClr val="bg1"/>
                </a:solidFill>
                <a:latin typeface="Optima" panose="02000503060000020004" pitchFamily="2" charset="0"/>
                <a:ea typeface="Palatino" pitchFamily="2" charset="77"/>
                <a:sym typeface="Wingdings" pitchFamily="2" charset="2"/>
              </a:rPr>
            </a:br>
            <a:r>
              <a:rPr lang="en-US" sz="5400" dirty="0">
                <a:solidFill>
                  <a:schemeClr val="bg1"/>
                </a:solidFill>
                <a:latin typeface="Optima" panose="02000503060000020004" pitchFamily="2" charset="0"/>
                <a:ea typeface="Palatino" pitchFamily="2" charset="77"/>
                <a:sym typeface="Wingdings" pitchFamily="2" charset="2"/>
              </a:rPr>
              <a:t>- Traditional therapy  reliable and consistent results</a:t>
            </a:r>
            <a:br>
              <a:rPr lang="en-US" sz="5400" dirty="0">
                <a:solidFill>
                  <a:schemeClr val="bg1"/>
                </a:solidFill>
                <a:latin typeface="Optima" panose="02000503060000020004" pitchFamily="2" charset="0"/>
                <a:ea typeface="Palatino" pitchFamily="2" charset="77"/>
                <a:sym typeface="Wingdings" pitchFamily="2" charset="2"/>
              </a:rPr>
            </a:br>
            <a:r>
              <a:rPr lang="en-US" sz="5400" dirty="0">
                <a:solidFill>
                  <a:schemeClr val="bg1"/>
                </a:solidFill>
                <a:latin typeface="Optima" panose="02000503060000020004" pitchFamily="2" charset="0"/>
                <a:ea typeface="Palatino" pitchFamily="2" charset="77"/>
                <a:sym typeface="Wingdings" pitchFamily="2" charset="2"/>
              </a:rPr>
              <a:t>- Non-traditional therapy  possible increased adherence</a:t>
            </a:r>
            <a:br>
              <a:rPr lang="en-US" sz="5400" dirty="0">
                <a:solidFill>
                  <a:schemeClr val="bg1"/>
                </a:solidFill>
                <a:latin typeface="Optima" panose="02000503060000020004" pitchFamily="2" charset="0"/>
                <a:ea typeface="Palatino" pitchFamily="2" charset="77"/>
                <a:sym typeface="Wingdings" pitchFamily="2" charset="2"/>
              </a:rPr>
            </a:br>
            <a:r>
              <a:rPr lang="en-US" sz="5400" dirty="0">
                <a:solidFill>
                  <a:schemeClr val="bg1"/>
                </a:solidFill>
                <a:latin typeface="Optima" panose="02000503060000020004" pitchFamily="2" charset="0"/>
                <a:ea typeface="Palatino" pitchFamily="2" charset="77"/>
                <a:sym typeface="Wingdings" pitchFamily="2" charset="2"/>
              </a:rPr>
              <a:t>- Cognitive benefits  positive behavior changes &amp; improved memory</a:t>
            </a:r>
            <a:br>
              <a:rPr lang="en-US" sz="5400" dirty="0">
                <a:solidFill>
                  <a:schemeClr val="bg1"/>
                </a:solidFill>
                <a:latin typeface="Optima" panose="02000503060000020004" pitchFamily="2" charset="0"/>
                <a:ea typeface="Palatino" pitchFamily="2" charset="77"/>
                <a:sym typeface="Wingdings" pitchFamily="2" charset="2"/>
              </a:rPr>
            </a:br>
            <a:r>
              <a:rPr lang="en-US" sz="5400" dirty="0">
                <a:solidFill>
                  <a:schemeClr val="bg1"/>
                </a:solidFill>
                <a:latin typeface="Optima" panose="02000503060000020004" pitchFamily="2" charset="0"/>
                <a:ea typeface="Palatino" pitchFamily="2" charset="77"/>
                <a:sym typeface="Wingdings" pitchFamily="2" charset="2"/>
              </a:rPr>
              <a:t>- Physical benefits  improved functionality, balance &amp; self-efficacy</a:t>
            </a:r>
            <a:br>
              <a:rPr lang="en-US" sz="5400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  <a:ea typeface="Palatino" pitchFamily="2" charset="77"/>
                <a:sym typeface="Wingdings" pitchFamily="2" charset="2"/>
              </a:rPr>
            </a:br>
            <a:endParaRPr lang="en-US" sz="5400" b="1" dirty="0">
              <a:solidFill>
                <a:schemeClr val="accent1">
                  <a:lumMod val="50000"/>
                </a:schemeClr>
              </a:solidFill>
              <a:latin typeface="Optima" panose="02000503060000020004" pitchFamily="2" charset="0"/>
              <a:ea typeface="Palatino" pitchFamily="2" charset="7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AAD7CE-EF43-8248-9770-71455449FC61}"/>
              </a:ext>
            </a:extLst>
          </p:cNvPr>
          <p:cNvSpPr txBox="1"/>
          <p:nvPr/>
        </p:nvSpPr>
        <p:spPr>
          <a:xfrm>
            <a:off x="0" y="852173"/>
            <a:ext cx="438912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0" b="1" dirty="0">
                <a:solidFill>
                  <a:schemeClr val="bg1"/>
                </a:solidFill>
                <a:latin typeface="Palatino" pitchFamily="2" charset="77"/>
                <a:ea typeface="Palatino" pitchFamily="2" charset="77"/>
                <a:cs typeface="Calibri" panose="020F0502020204030204" pitchFamily="34" charset="0"/>
              </a:rPr>
              <a:t>Essential Effects on PT on MS Care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8A2085-0E21-AC47-B015-3675993C83EC}"/>
              </a:ext>
            </a:extLst>
          </p:cNvPr>
          <p:cNvSpPr txBox="1"/>
          <p:nvPr/>
        </p:nvSpPr>
        <p:spPr>
          <a:xfrm>
            <a:off x="0" y="3049040"/>
            <a:ext cx="438912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800" i="1" dirty="0">
                <a:solidFill>
                  <a:schemeClr val="bg1"/>
                </a:solidFill>
                <a:latin typeface="Palatino" pitchFamily="2" charset="77"/>
                <a:ea typeface="Palatino" pitchFamily="2" charset="77"/>
              </a:rPr>
              <a:t>Justin Behnke, Exercise Science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64C766F-0D5A-C14D-86B0-13F632F0E1E3}"/>
              </a:ext>
            </a:extLst>
          </p:cNvPr>
          <p:cNvSpPr txBox="1"/>
          <p:nvPr/>
        </p:nvSpPr>
        <p:spPr>
          <a:xfrm>
            <a:off x="1584960" y="27007985"/>
            <a:ext cx="21328828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i="1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  <a:ea typeface="Palatino" pitchFamily="2" charset="77"/>
              </a:rPr>
              <a:t>Evidence. </a:t>
            </a:r>
            <a:endParaRPr lang="en-US" sz="6600" b="1" dirty="0">
              <a:solidFill>
                <a:schemeClr val="accent1">
                  <a:lumMod val="50000"/>
                </a:schemeClr>
              </a:solidFill>
              <a:latin typeface="Optima" panose="02000503060000020004" pitchFamily="2" charset="0"/>
              <a:ea typeface="Palatino" pitchFamily="2" charset="77"/>
            </a:endParaRPr>
          </a:p>
          <a:p>
            <a:r>
              <a:rPr lang="en-US" sz="5400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  <a:ea typeface="Palatino" pitchFamily="2" charset="77"/>
              </a:rPr>
              <a:t>Research shows that PT can …</a:t>
            </a:r>
          </a:p>
          <a:p>
            <a:pPr marL="857250" indent="-857250">
              <a:buFontTx/>
              <a:buChar char="-"/>
            </a:pPr>
            <a:r>
              <a:rPr lang="en-US" sz="5400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  <a:ea typeface="Palatino" pitchFamily="2" charset="77"/>
              </a:rPr>
              <a:t>Greatly reduce effects of symptoms of MS</a:t>
            </a:r>
          </a:p>
          <a:p>
            <a:pPr marL="857250" indent="-857250">
              <a:buFontTx/>
              <a:buChar char="-"/>
            </a:pPr>
            <a:r>
              <a:rPr lang="en-US" sz="5400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  <a:ea typeface="Palatino" pitchFamily="2" charset="77"/>
              </a:rPr>
              <a:t>Build physical strength and ability</a:t>
            </a:r>
          </a:p>
          <a:p>
            <a:r>
              <a:rPr lang="en-US" sz="5400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  <a:ea typeface="Palatino" pitchFamily="2" charset="77"/>
              </a:rPr>
              <a:t>Further Research required to ensure care is helpful but sympathetic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3E505DF-8E94-B242-BA21-E8CD09E06365}"/>
              </a:ext>
            </a:extLst>
          </p:cNvPr>
          <p:cNvSpPr txBox="1"/>
          <p:nvPr/>
        </p:nvSpPr>
        <p:spPr>
          <a:xfrm>
            <a:off x="1584960" y="6705026"/>
            <a:ext cx="13871484" cy="12003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i="1" dirty="0">
                <a:solidFill>
                  <a:schemeClr val="accent1">
                    <a:lumMod val="75000"/>
                  </a:schemeClr>
                </a:solidFill>
                <a:latin typeface="Optima" panose="02000503060000020004" pitchFamily="2" charset="0"/>
                <a:ea typeface="Palatino" pitchFamily="2" charset="77"/>
              </a:rPr>
              <a:t>Introduction</a:t>
            </a:r>
            <a:r>
              <a:rPr lang="en-US" sz="5400" b="1" i="1" dirty="0">
                <a:solidFill>
                  <a:schemeClr val="accent1">
                    <a:lumMod val="75000"/>
                  </a:schemeClr>
                </a:solidFill>
                <a:latin typeface="Optima" panose="02000503060000020004" pitchFamily="2" charset="0"/>
                <a:ea typeface="Palatino" pitchFamily="2" charset="77"/>
              </a:rPr>
              <a:t>.</a:t>
            </a:r>
          </a:p>
          <a:p>
            <a:r>
              <a:rPr lang="en-US" sz="4800" dirty="0">
                <a:solidFill>
                  <a:schemeClr val="accent1">
                    <a:lumMod val="75000"/>
                  </a:schemeClr>
                </a:solidFill>
                <a:latin typeface="Optima" panose="02000503060000020004" pitchFamily="2" charset="0"/>
              </a:rPr>
              <a:t>Multiple Sclerosis or MS, is a chronic disease that is prevalent in over 2 million people worldwide [1]. Symptoms of MS vary among individuals but most commonly will have fatigue, decreased functionality, GAIT issues, balance issues, and mentally with depression and anxiety [2,3]. The main problem assessed through this project was proving the importance of PT in improving the quality of life of these patients who as of now, do not have a cure. So, PT has been found to positively influence quality of life (QOL) in both physical and mental capacities [1,2,3]. 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  <a:latin typeface="Optima" panose="02000503060000020004" pitchFamily="2" charset="0"/>
              </a:rPr>
              <a:t> </a:t>
            </a:r>
          </a:p>
          <a:p>
            <a:br>
              <a:rPr lang="en-US" sz="6600" dirty="0"/>
            </a:br>
            <a:endParaRPr lang="en-US" sz="6600" dirty="0">
              <a:solidFill>
                <a:schemeClr val="accent1">
                  <a:lumMod val="50000"/>
                </a:schemeClr>
              </a:solidFill>
              <a:latin typeface="Optima" panose="02000503060000020004" pitchFamily="2" charset="0"/>
              <a:ea typeface="Palatino" pitchFamily="2" charset="7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C79C177-F041-5544-B00D-6C491F86CFDA}"/>
              </a:ext>
            </a:extLst>
          </p:cNvPr>
          <p:cNvSpPr txBox="1"/>
          <p:nvPr/>
        </p:nvSpPr>
        <p:spPr>
          <a:xfrm>
            <a:off x="30079406" y="6705026"/>
            <a:ext cx="11370794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i="1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</a:rPr>
              <a:t>Methodology.</a:t>
            </a:r>
            <a:endParaRPr lang="en-US" sz="6600" b="1" dirty="0">
              <a:solidFill>
                <a:schemeClr val="accent1">
                  <a:lumMod val="50000"/>
                </a:schemeClr>
              </a:solidFill>
              <a:latin typeface="Optima" panose="02000503060000020004" pitchFamily="2" charset="0"/>
            </a:endParaRPr>
          </a:p>
          <a:p>
            <a:r>
              <a:rPr lang="en-US" sz="4800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</a:rPr>
              <a:t>Used Google Scholar &amp; Sacred Heart Databases</a:t>
            </a:r>
          </a:p>
          <a:p>
            <a:pPr marL="857250" indent="-857250">
              <a:buFontTx/>
              <a:buChar char="-"/>
            </a:pPr>
            <a:r>
              <a:rPr lang="en-US" sz="4800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</a:rPr>
              <a:t>Acquired peer-reviewed journal articles</a:t>
            </a:r>
          </a:p>
          <a:p>
            <a:r>
              <a:rPr lang="en-US" sz="4800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</a:rPr>
              <a:t>Keywords used:</a:t>
            </a:r>
          </a:p>
          <a:p>
            <a:r>
              <a:rPr lang="en-US" sz="4800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</a:rPr>
              <a:t>-MS, physical therapy, quality of life</a:t>
            </a:r>
          </a:p>
          <a:p>
            <a:r>
              <a:rPr lang="en-US" sz="4800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</a:rPr>
              <a:t>Evaluated literature for physical and cognitive benefits related to QOL</a:t>
            </a:r>
          </a:p>
        </p:txBody>
      </p:sp>
      <p:sp>
        <p:nvSpPr>
          <p:cNvPr id="49" name="Curved Right Arrow 48">
            <a:extLst>
              <a:ext uri="{FF2B5EF4-FFF2-40B4-BE49-F238E27FC236}">
                <a16:creationId xmlns:a16="http://schemas.microsoft.com/office/drawing/2014/main" id="{253030DA-08F3-F344-946F-870091A894E7}"/>
              </a:ext>
            </a:extLst>
          </p:cNvPr>
          <p:cNvSpPr/>
          <p:nvPr/>
        </p:nvSpPr>
        <p:spPr>
          <a:xfrm rot="19391753">
            <a:off x="18462064" y="18904047"/>
            <a:ext cx="2428253" cy="4611557"/>
          </a:xfrm>
          <a:prstGeom prst="curvedRightArrow">
            <a:avLst>
              <a:gd name="adj1" fmla="val 25000"/>
              <a:gd name="adj2" fmla="val 50000"/>
              <a:gd name="adj3" fmla="val 46464"/>
            </a:avLst>
          </a:prstGeom>
          <a:solidFill>
            <a:schemeClr val="accent1">
              <a:alpha val="76000"/>
            </a:schemeClr>
          </a:solidFill>
          <a:ln>
            <a:solidFill>
              <a:schemeClr val="accent1">
                <a:lumMod val="60000"/>
                <a:lumOff val="40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 descr="What to Look for in a Physical Therapist - The New York Times">
            <a:extLst>
              <a:ext uri="{FF2B5EF4-FFF2-40B4-BE49-F238E27FC236}">
                <a16:creationId xmlns:a16="http://schemas.microsoft.com/office/drawing/2014/main" id="{1E9D851F-836A-F390-AF75-2D5DA60930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4630" y="6659095"/>
            <a:ext cx="11216726" cy="1121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A1B25C99-41DA-6947-9EFC-E51E93A453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55721" y="27856056"/>
            <a:ext cx="9035480" cy="5062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A2529B9A-436A-6D94-63D7-0C2396ADA2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9" t="8819" r="5429"/>
          <a:stretch/>
        </p:blipFill>
        <p:spPr bwMode="auto">
          <a:xfrm>
            <a:off x="1584960" y="17191737"/>
            <a:ext cx="12159418" cy="948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3960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AE68C44B38D454A822357E92809081D" ma:contentTypeVersion="11" ma:contentTypeDescription="Create a new document." ma:contentTypeScope="" ma:versionID="d3393b1b8119e248737e5ddde8568eda">
  <xsd:schema xmlns:xsd="http://www.w3.org/2001/XMLSchema" xmlns:xs="http://www.w3.org/2001/XMLSchema" xmlns:p="http://schemas.microsoft.com/office/2006/metadata/properties" xmlns:ns2="4947024e-c7f4-448a-a7ae-6578092e520f" xmlns:ns3="9d02f471-8987-4bc7-bd7c-fcb151f959ef" targetNamespace="http://schemas.microsoft.com/office/2006/metadata/properties" ma:root="true" ma:fieldsID="d237871ee7a15691f6429755f6ef49e9" ns2:_="" ns3:_="">
    <xsd:import namespace="4947024e-c7f4-448a-a7ae-6578092e520f"/>
    <xsd:import namespace="9d02f471-8987-4bc7-bd7c-fcb151f959e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47024e-c7f4-448a-a7ae-6578092e520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02f471-8987-4bc7-bd7c-fcb151f959ef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0D4D0EC-6185-425F-92AA-EFE5C05FBB1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CE57344-8B55-403D-ABDC-5BC685E9B83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062C45E-7EA8-4A5C-80C5-9ACA78425E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947024e-c7f4-448a-a7ae-6578092e520f"/>
    <ds:schemaRef ds:uri="9d02f471-8987-4bc7-bd7c-fcb151f959e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185</TotalTime>
  <Words>254</Words>
  <Application>Microsoft Macintosh PowerPoint</Application>
  <PresentationFormat>Custom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Optima</vt:lpstr>
      <vt:lpstr>Palatino</vt:lpstr>
      <vt:lpstr>Office Theme</vt:lpstr>
      <vt:lpstr>Major Findings. QOL is improved with PT - Group intervention  social support structure - Individualized care  better physical benefits - Traditional therapy  reliable and consistent results - Non-traditional therapy  possible increased adherence - Cognitive benefits  positive behavior changes &amp; improved memory - Physical benefits  improved functionality, balance &amp; self-efficacy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Effective posters convey your findings in a clear</dc:title>
  <dc:creator>Michels, Steven J.</dc:creator>
  <cp:lastModifiedBy>Behnke, Justin</cp:lastModifiedBy>
  <cp:revision>7</cp:revision>
  <dcterms:created xsi:type="dcterms:W3CDTF">2020-01-31T20:05:15Z</dcterms:created>
  <dcterms:modified xsi:type="dcterms:W3CDTF">2022-04-19T23:35:21Z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0x010100FAE68C44B38D454A822357E92809081D</vt:lpwstr>
  </property>
</Properties>
</file>