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3"/>
  </p:notesMasterIdLst>
  <p:sldIdLst>
    <p:sldId id="256" r:id="rId2"/>
  </p:sldIdLst>
  <p:sldSz cx="43891200" cy="32918400"/>
  <p:notesSz cx="32099250" cy="43748325"/>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836">
          <p15:clr>
            <a:srgbClr val="A4A3A4"/>
          </p15:clr>
        </p15:guide>
        <p15:guide id="2" orient="horz" pos="20196">
          <p15:clr>
            <a:srgbClr val="A4A3A4"/>
          </p15:clr>
        </p15:guide>
        <p15:guide id="3" orient="horz" pos="2148">
          <p15:clr>
            <a:srgbClr val="A4A3A4"/>
          </p15:clr>
        </p15:guide>
        <p15:guide id="4"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698ED9"/>
    <a:srgbClr val="A7C4FF"/>
    <a:srgbClr val="0046D2"/>
    <a:srgbClr val="95B8FA"/>
    <a:srgbClr val="EC919B"/>
    <a:srgbClr val="C0C0C0"/>
    <a:srgbClr val="FF0000"/>
    <a:srgbClr val="003064"/>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50000" autoAdjust="0"/>
  </p:normalViewPr>
  <p:slideViewPr>
    <p:cSldViewPr snapToGrid="0">
      <p:cViewPr>
        <p:scale>
          <a:sx n="43" d="100"/>
          <a:sy n="43" d="100"/>
        </p:scale>
        <p:origin x="-2392" y="-952"/>
      </p:cViewPr>
      <p:guideLst>
        <p:guide orient="horz" pos="4836"/>
        <p:guide orient="horz" pos="20196"/>
        <p:guide orient="horz" pos="214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l">
              <a:defRPr sz="5700"/>
            </a:lvl1pPr>
          </a:lstStyle>
          <a:p>
            <a:endParaRPr lang="en-US" dirty="0"/>
          </a:p>
        </p:txBody>
      </p:sp>
      <p:sp>
        <p:nvSpPr>
          <p:cNvPr id="3075" name="Rectangle 3"/>
          <p:cNvSpPr>
            <a:spLocks noGrp="1" noChangeArrowheads="1"/>
          </p:cNvSpPr>
          <p:nvPr>
            <p:ph type="dt" idx="1"/>
          </p:nvPr>
        </p:nvSpPr>
        <p:spPr bwMode="auto">
          <a:xfrm>
            <a:off x="18181987"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r">
              <a:defRPr sz="5700"/>
            </a:lvl1pPr>
          </a:lstStyle>
          <a:p>
            <a:endParaRPr lang="en-US" dirty="0"/>
          </a:p>
        </p:txBody>
      </p:sp>
      <p:sp>
        <p:nvSpPr>
          <p:cNvPr id="3076" name="Rectangle 4"/>
          <p:cNvSpPr>
            <a:spLocks noGrp="1" noRot="1" noChangeAspect="1" noChangeArrowheads="1" noTextEdit="1"/>
          </p:cNvSpPr>
          <p:nvPr>
            <p:ph type="sldImg" idx="2"/>
          </p:nvPr>
        </p:nvSpPr>
        <p:spPr bwMode="auto">
          <a:xfrm>
            <a:off x="5113338" y="3276600"/>
            <a:ext cx="21880512" cy="16409988"/>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209927" y="20784215"/>
            <a:ext cx="25679400" cy="19686744"/>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l">
              <a:defRPr sz="5700"/>
            </a:lvl1pPr>
          </a:lstStyle>
          <a:p>
            <a:endParaRPr lang="en-US" dirty="0"/>
          </a:p>
        </p:txBody>
      </p:sp>
      <p:sp>
        <p:nvSpPr>
          <p:cNvPr id="3079" name="Rectangle 7"/>
          <p:cNvSpPr>
            <a:spLocks noGrp="1" noChangeArrowheads="1"/>
          </p:cNvSpPr>
          <p:nvPr>
            <p:ph type="sldNum" sz="quarter" idx="5"/>
          </p:nvPr>
        </p:nvSpPr>
        <p:spPr bwMode="auto">
          <a:xfrm>
            <a:off x="18181987"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r">
              <a:defRPr sz="5700"/>
            </a:lvl1pPr>
          </a:lstStyle>
          <a:p>
            <a:fld id="{7FB84CA5-7362-492D-8EBC-472296314F28}" type="slidenum">
              <a:rPr lang="en-US"/>
              <a:pPr/>
              <a:t>‹#›</a:t>
            </a:fld>
            <a:endParaRPr lang="en-US" dirty="0"/>
          </a:p>
        </p:txBody>
      </p:sp>
    </p:spTree>
    <p:extLst>
      <p:ext uri="{BB962C8B-B14F-4D97-AF65-F5344CB8AC3E}">
        <p14:creationId xmlns:p14="http://schemas.microsoft.com/office/powerpoint/2010/main" val="29468225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D40FB-8398-4C90-906C-C9755161D6CD}" type="slidenum">
              <a:rPr lang="en-US"/>
              <a:pPr/>
              <a:t>1</a:t>
            </a:fld>
            <a:endParaRPr lang="en-US"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604744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90752" y="11456371"/>
            <a:ext cx="33309696" cy="7900416"/>
          </a:xfrm>
          <a:solidFill>
            <a:srgbClr val="FFFFFF"/>
          </a:solidFill>
          <a:ln w="38100">
            <a:solidFill>
              <a:srgbClr val="404040"/>
            </a:solidFill>
          </a:ln>
        </p:spPr>
        <p:txBody>
          <a:bodyPr lIns="274320" rIns="274320" anchor="ctr" anchorCtr="1">
            <a:normAutofit/>
          </a:bodyPr>
          <a:lstStyle>
            <a:lvl1pPr algn="ctr">
              <a:defRPr sz="16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702703" y="20892211"/>
            <a:ext cx="24485803" cy="5951491"/>
          </a:xfrm>
          <a:noFill/>
        </p:spPr>
        <p:txBody>
          <a:bodyPr>
            <a:normAutofit/>
          </a:bodyPr>
          <a:lstStyle>
            <a:lvl1pPr marL="0" indent="0" algn="ctr">
              <a:buNone/>
              <a:defRPr sz="9120">
                <a:solidFill>
                  <a:schemeClr val="tx1">
                    <a:lumMod val="75000"/>
                    <a:lumOff val="25000"/>
                  </a:schemeClr>
                </a:solidFill>
              </a:defRPr>
            </a:lvl1pPr>
            <a:lvl2pPr marL="2194560" indent="0" algn="ctr">
              <a:buNone/>
              <a:defRPr sz="912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3723D8F-C4A9-41D8-8DD9-654C9CC04DEC}" type="datetime1">
              <a:rPr lang="uk-UA" smtClean="0"/>
              <a:pPr/>
              <a:t>05.04.18</a:t>
            </a:fld>
            <a:endParaRPr lang="uk-UA"/>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B6EF64-FB19-411E-965E-9F52AA474456}" type="slidenum">
              <a:rPr lang="uk-UA" smtClean="0"/>
              <a:pPr/>
              <a:t>‹#›</a:t>
            </a:fld>
            <a:endParaRPr lang="uk-UA"/>
          </a:p>
        </p:txBody>
      </p:sp>
    </p:spTree>
    <p:extLst>
      <p:ext uri="{BB962C8B-B14F-4D97-AF65-F5344CB8AC3E}">
        <p14:creationId xmlns:p14="http://schemas.microsoft.com/office/powerpoint/2010/main" val="154487754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03CBDE-2A29-471E-88B8-467F9968B6CD}" type="datetime1">
              <a:rPr lang="uk-UA" smtClean="0"/>
              <a:pPr/>
              <a:t>05.04.18</a:t>
            </a:fld>
            <a:endParaRPr lang="uk-UA"/>
          </a:p>
        </p:txBody>
      </p:sp>
      <p:sp>
        <p:nvSpPr>
          <p:cNvPr id="5" name="Footer Placeholder 4"/>
          <p:cNvSpPr>
            <a:spLocks noGrp="1"/>
          </p:cNvSpPr>
          <p:nvPr>
            <p:ph type="ftr" sz="quarter" idx="11"/>
          </p:nvPr>
        </p:nvSpPr>
        <p:spPr/>
        <p:txBody>
          <a:bodyPr/>
          <a:lstStyle/>
          <a:p>
            <a:r>
              <a:rPr lang="de-DE" smtClean="0"/>
              <a:t>
              </a:t>
            </a:r>
            <a:endParaRPr lang="de-DE"/>
          </a:p>
        </p:txBody>
      </p:sp>
      <p:sp>
        <p:nvSpPr>
          <p:cNvPr id="6" name="Slide Number Placeholder 5"/>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815414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1203" y="4498848"/>
            <a:ext cx="5059037" cy="239207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09021" y="4498848"/>
            <a:ext cx="22637635" cy="239207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0A4BAD-9E38-417B-A84E-91DB48DA2B71}" type="datetime1">
              <a:rPr lang="uk-UA" smtClean="0"/>
              <a:pPr/>
              <a:t>05.04.18</a:t>
            </a:fld>
            <a:endParaRPr lang="uk-UA"/>
          </a:p>
        </p:txBody>
      </p:sp>
      <p:sp>
        <p:nvSpPr>
          <p:cNvPr id="5" name="Footer Placeholder 4"/>
          <p:cNvSpPr>
            <a:spLocks noGrp="1"/>
          </p:cNvSpPr>
          <p:nvPr>
            <p:ph type="ftr" sz="quarter" idx="11"/>
          </p:nvPr>
        </p:nvSpPr>
        <p:spPr/>
        <p:txBody>
          <a:bodyPr/>
          <a:lstStyle/>
          <a:p>
            <a:r>
              <a:rPr lang="de-DE" smtClean="0"/>
              <a:t>
              </a:t>
            </a:r>
            <a:endParaRPr lang="de-DE"/>
          </a:p>
        </p:txBody>
      </p:sp>
      <p:sp>
        <p:nvSpPr>
          <p:cNvPr id="6" name="Slide Number Placeholder 5"/>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1581711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159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C74D67F-E45A-4428-B474-1BFDB0D15FED}" type="datetime1">
              <a:rPr lang="uk-UA" smtClean="0"/>
              <a:pPr/>
              <a:t>05.04.18</a:t>
            </a:fld>
            <a:endParaRPr lang="uk-UA"/>
          </a:p>
        </p:txBody>
      </p:sp>
      <p:sp>
        <p:nvSpPr>
          <p:cNvPr id="8" name="Footer Placeholder 7"/>
          <p:cNvSpPr>
            <a:spLocks noGrp="1"/>
          </p:cNvSpPr>
          <p:nvPr>
            <p:ph type="ftr" sz="quarter" idx="11"/>
          </p:nvPr>
        </p:nvSpPr>
        <p:spPr/>
        <p:txBody>
          <a:bodyPr/>
          <a:lstStyle/>
          <a:p>
            <a:r>
              <a:rPr lang="de-DE" smtClean="0"/>
              <a:t>
              </a:t>
            </a:r>
            <a:endParaRPr lang="de-DE"/>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1679522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10835" y="11456371"/>
            <a:ext cx="33313421" cy="7900416"/>
          </a:xfrm>
          <a:solidFill>
            <a:srgbClr val="FFFFFF"/>
          </a:solidFill>
          <a:ln w="38100">
            <a:solidFill>
              <a:srgbClr val="404040"/>
            </a:solidFill>
          </a:ln>
        </p:spPr>
        <p:txBody>
          <a:bodyPr lIns="274320" rIns="274320" anchor="ctr" anchorCtr="1">
            <a:normAutofit/>
          </a:bodyPr>
          <a:lstStyle>
            <a:lvl1pPr>
              <a:defRPr sz="16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702703" y="20891832"/>
            <a:ext cx="24485803" cy="6072394"/>
          </a:xfrm>
        </p:spPr>
        <p:txBody>
          <a:bodyPr anchor="t" anchorCtr="1">
            <a:normAutofit/>
          </a:bodyPr>
          <a:lstStyle>
            <a:lvl1pPr marL="0" indent="0">
              <a:buNone/>
              <a:defRPr sz="9120">
                <a:solidFill>
                  <a:schemeClr val="tx1"/>
                </a:solidFill>
              </a:defRPr>
            </a:lvl1pPr>
            <a:lvl2pPr marL="2194560" indent="0">
              <a:buNone/>
              <a:defRPr sz="912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43D985D-41A0-4705-858A-FEEDE5B81603}" type="datetime1">
              <a:rPr lang="uk-UA" smtClean="0"/>
              <a:pPr/>
              <a:t>05.04.18</a:t>
            </a:fld>
            <a:endParaRPr lang="uk-UA"/>
          </a:p>
        </p:txBody>
      </p:sp>
      <p:sp>
        <p:nvSpPr>
          <p:cNvPr id="8" name="Footer Placeholder 7"/>
          <p:cNvSpPr>
            <a:spLocks noGrp="1"/>
          </p:cNvSpPr>
          <p:nvPr>
            <p:ph type="ftr" sz="quarter" idx="11"/>
          </p:nvPr>
        </p:nvSpPr>
        <p:spPr/>
        <p:txBody>
          <a:bodyPr/>
          <a:lstStyle/>
          <a:p>
            <a:r>
              <a:rPr lang="de-DE" smtClean="0"/>
              <a:t>
              </a:t>
            </a:r>
            <a:endParaRPr lang="de-DE"/>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121044168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290750" y="12662611"/>
            <a:ext cx="15782510" cy="148895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817938" y="12662611"/>
            <a:ext cx="15794477" cy="148895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FF0FF2E-5145-464A-9EAF-45C6835E164F}" type="datetime1">
              <a:rPr lang="uk-UA" smtClean="0"/>
              <a:pPr/>
              <a:t>05.04.18</a:t>
            </a:fld>
            <a:endParaRPr lang="uk-UA"/>
          </a:p>
        </p:txBody>
      </p:sp>
      <p:sp>
        <p:nvSpPr>
          <p:cNvPr id="9" name="Footer Placeholder 8"/>
          <p:cNvSpPr>
            <a:spLocks noGrp="1"/>
          </p:cNvSpPr>
          <p:nvPr>
            <p:ph type="ftr" sz="quarter" idx="11"/>
          </p:nvPr>
        </p:nvSpPr>
        <p:spPr/>
        <p:txBody>
          <a:bodyPr/>
          <a:lstStyle/>
          <a:p>
            <a:r>
              <a:rPr lang="de-DE" smtClean="0"/>
              <a:t>
              </a:t>
            </a:r>
            <a:endParaRPr lang="de-DE"/>
          </a:p>
        </p:txBody>
      </p:sp>
      <p:sp>
        <p:nvSpPr>
          <p:cNvPr id="10" name="Slide Number Placeholder 9"/>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78076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290747" y="11104485"/>
            <a:ext cx="15782515" cy="3379618"/>
          </a:xfrm>
        </p:spPr>
        <p:txBody>
          <a:bodyPr anchor="b" anchorCtr="1">
            <a:normAutofit/>
          </a:bodyPr>
          <a:lstStyle>
            <a:lvl1pPr marL="0" indent="0" algn="ctr">
              <a:buNone/>
              <a:defRPr sz="9120" b="0" cap="all" spc="480" baseline="0">
                <a:solidFill>
                  <a:schemeClr val="tx2"/>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5290747" y="15087600"/>
            <a:ext cx="15782515" cy="12464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22817938" y="15087600"/>
            <a:ext cx="15794477" cy="12464525"/>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22817938" y="11104485"/>
            <a:ext cx="15794477" cy="3379618"/>
          </a:xfrm>
        </p:spPr>
        <p:txBody>
          <a:bodyPr anchor="b" anchorCtr="1">
            <a:normAutofit/>
          </a:bodyPr>
          <a:lstStyle>
            <a:lvl1pPr marL="0" indent="0" algn="ctr">
              <a:buNone/>
              <a:defRPr sz="9120" b="0" cap="all" spc="480" baseline="0">
                <a:solidFill>
                  <a:schemeClr val="tx2"/>
                </a:solidFill>
              </a:defRPr>
            </a:lvl1pPr>
            <a:lvl2pPr marL="2194560" indent="0">
              <a:buNone/>
              <a:defRPr sz="912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221E93D-26E9-4517-9B42-24A94919F0F8}" type="datetime1">
              <a:rPr lang="uk-UA" smtClean="0"/>
              <a:pPr/>
              <a:t>05.04.18</a:t>
            </a:fld>
            <a:endParaRPr lang="uk-UA"/>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02B71-8991-4516-A01E-F1A9ACD28BDC}" type="slidenum">
              <a:rPr lang="uk-UA" smtClean="0"/>
              <a:pPr/>
              <a:t>‹#›</a:t>
            </a:fld>
            <a:endParaRPr lang="uk-UA"/>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30808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34ECE03-135E-4F9A-B2C8-D717A0C462EB}" type="datetime1">
              <a:rPr lang="uk-UA" smtClean="0"/>
              <a:pPr/>
              <a:t>05.04.18</a:t>
            </a:fld>
            <a:endParaRPr lang="uk-UA"/>
          </a:p>
        </p:txBody>
      </p:sp>
      <p:sp>
        <p:nvSpPr>
          <p:cNvPr id="4" name="Footer Placeholder 3"/>
          <p:cNvSpPr>
            <a:spLocks noGrp="1"/>
          </p:cNvSpPr>
          <p:nvPr>
            <p:ph type="ftr" sz="quarter" idx="11"/>
          </p:nvPr>
        </p:nvSpPr>
        <p:spPr/>
        <p:txBody>
          <a:bodyPr/>
          <a:lstStyle/>
          <a:p>
            <a:r>
              <a:rPr lang="de-DE" smtClean="0"/>
              <a:t>
              </a:t>
            </a:r>
            <a:endParaRPr lang="de-DE"/>
          </a:p>
        </p:txBody>
      </p:sp>
      <p:sp>
        <p:nvSpPr>
          <p:cNvPr id="5" name="Slide Number Placeholder 4"/>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270385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B96B2-E827-48C6-AEC6-0B4941A00AF7}" type="datetime1">
              <a:rPr lang="uk-UA" smtClean="0"/>
              <a:pPr/>
              <a:t>05.04.18</a:t>
            </a:fld>
            <a:endParaRPr lang="uk-UA"/>
          </a:p>
        </p:txBody>
      </p:sp>
      <p:sp>
        <p:nvSpPr>
          <p:cNvPr id="3" name="Footer Placeholder 2"/>
          <p:cNvSpPr>
            <a:spLocks noGrp="1"/>
          </p:cNvSpPr>
          <p:nvPr>
            <p:ph type="ftr" sz="quarter" idx="11"/>
          </p:nvPr>
        </p:nvSpPr>
        <p:spPr/>
        <p:txBody>
          <a:bodyPr/>
          <a:lstStyle/>
          <a:p>
            <a:r>
              <a:rPr lang="de-DE" smtClean="0"/>
              <a:t>
              </a:t>
            </a:r>
            <a:endParaRPr lang="de-DE"/>
          </a:p>
        </p:txBody>
      </p:sp>
      <p:sp>
        <p:nvSpPr>
          <p:cNvPr id="4" name="Slide Number Placeholder 3"/>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289785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219456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75375" y="10770381"/>
            <a:ext cx="15794851" cy="5479186"/>
          </a:xfrm>
          <a:solidFill>
            <a:srgbClr val="FFFFFF"/>
          </a:solidFill>
          <a:ln>
            <a:solidFill>
              <a:srgbClr val="404040"/>
            </a:solidFill>
          </a:ln>
        </p:spPr>
        <p:txBody>
          <a:bodyPr anchor="ctr" anchorCtr="1">
            <a:normAutofit/>
          </a:bodyPr>
          <a:lstStyle>
            <a:lvl1pPr>
              <a:defRPr sz="1008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4249888" y="3862426"/>
            <a:ext cx="17337024" cy="25193549"/>
          </a:xfrm>
        </p:spPr>
        <p:txBody>
          <a:bodyPr>
            <a:normAutofit/>
          </a:bodyPr>
          <a:lstStyle>
            <a:lvl1pPr>
              <a:defRPr sz="9120">
                <a:solidFill>
                  <a:schemeClr val="tx1"/>
                </a:solidFill>
              </a:defRPr>
            </a:lvl1pPr>
            <a:lvl2pPr>
              <a:defRPr sz="7680">
                <a:solidFill>
                  <a:schemeClr val="tx1"/>
                </a:solidFill>
              </a:defRPr>
            </a:lvl2pPr>
            <a:lvl3pPr>
              <a:defRPr sz="7680">
                <a:solidFill>
                  <a:schemeClr val="tx1"/>
                </a:solidFill>
              </a:defRPr>
            </a:lvl3pPr>
            <a:lvl4pPr>
              <a:defRPr sz="7680">
                <a:solidFill>
                  <a:schemeClr val="tx1"/>
                </a:solidFill>
              </a:defRPr>
            </a:lvl4pPr>
            <a:lvl5pPr>
              <a:defRPr sz="7680">
                <a:solidFill>
                  <a:schemeClr val="tx1"/>
                </a:solidFill>
              </a:defRPr>
            </a:lvl5pPr>
            <a:lvl6pPr>
              <a:defRPr sz="7680"/>
            </a:lvl6pPr>
            <a:lvl7pPr>
              <a:defRPr sz="7680"/>
            </a:lvl7pPr>
            <a:lvl8pPr>
              <a:defRPr sz="7680"/>
            </a:lvl8pPr>
            <a:lvl9pPr>
              <a:defRPr sz="76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142232" y="17039606"/>
            <a:ext cx="13661136" cy="10531373"/>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F86EEAD4-C3DA-4DBC-8FCC-2DB3150045DD}" type="datetime1">
              <a:rPr lang="uk-UA" smtClean="0"/>
              <a:pPr/>
              <a:t>05.04.18</a:t>
            </a:fld>
            <a:endParaRPr lang="uk-UA"/>
          </a:p>
        </p:txBody>
      </p:sp>
      <p:sp>
        <p:nvSpPr>
          <p:cNvPr id="10" name="Footer Placeholder 9"/>
          <p:cNvSpPr>
            <a:spLocks noGrp="1"/>
          </p:cNvSpPr>
          <p:nvPr>
            <p:ph type="ftr" sz="quarter" idx="11"/>
          </p:nvPr>
        </p:nvSpPr>
        <p:spPr>
          <a:xfrm>
            <a:off x="3075375" y="29933798"/>
            <a:ext cx="18270710" cy="1536192"/>
          </a:xfrm>
        </p:spPr>
        <p:txBody>
          <a:bodyPr>
            <a:normAutofit/>
          </a:bodyPr>
          <a:lstStyle>
            <a:lvl1pPr>
              <a:defRPr>
                <a:solidFill>
                  <a:srgbClr val="FFFFFF">
                    <a:alpha val="70000"/>
                  </a:srgbClr>
                </a:solidFill>
              </a:defRPr>
            </a:lvl1pPr>
          </a:lstStyle>
          <a:p>
            <a:r>
              <a:rPr lang="de-DE" smtClean="0"/>
              <a:t>
              </a:t>
            </a:r>
            <a:endParaRPr lang="de-DE"/>
          </a:p>
        </p:txBody>
      </p:sp>
      <p:sp>
        <p:nvSpPr>
          <p:cNvPr id="11" name="Slide Number Placeholder 10"/>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2078075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219456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72384" y="10770374"/>
            <a:ext cx="15800832" cy="5486400"/>
          </a:xfrm>
          <a:solidFill>
            <a:srgbClr val="FFFFFF"/>
          </a:solidFill>
          <a:ln>
            <a:solidFill>
              <a:srgbClr val="262626"/>
            </a:solidFill>
          </a:ln>
        </p:spPr>
        <p:txBody>
          <a:bodyPr anchor="ctr" anchorCtr="1">
            <a:noAutofit/>
          </a:bodyPr>
          <a:lstStyle>
            <a:lvl1pPr>
              <a:defRPr sz="1008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1945603" y="0"/>
            <a:ext cx="21967550" cy="32918400"/>
          </a:xfrm>
          <a:solidFill>
            <a:schemeClr val="bg1"/>
          </a:solidFill>
        </p:spPr>
        <p:txBody>
          <a:bodyPr anchor="t"/>
          <a:lstStyle>
            <a:lvl1pPr marL="0" indent="0">
              <a:buNone/>
              <a:defRPr sz="15360">
                <a:solidFill>
                  <a:schemeClr val="tx1"/>
                </a:solidFill>
              </a:defRPr>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142232" y="17039613"/>
            <a:ext cx="13661136" cy="10531378"/>
          </a:xfrm>
        </p:spPr>
        <p:txBody>
          <a:bodyPr anchor="t" anchorCtr="1">
            <a:normAutofit/>
          </a:bodyPr>
          <a:lstStyle>
            <a:lvl1pPr marL="0" indent="0" algn="ctr">
              <a:buNone/>
              <a:defRPr sz="7200">
                <a:solidFill>
                  <a:srgbClr val="FFFFFF"/>
                </a:solidFill>
              </a:defRPr>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7919564-D8C1-4DEC-994F-FEB2BAD79743}" type="datetime1">
              <a:rPr lang="uk-UA" smtClean="0"/>
              <a:pPr/>
              <a:t>05.04.18</a:t>
            </a:fld>
            <a:endParaRPr lang="uk-UA"/>
          </a:p>
        </p:txBody>
      </p:sp>
      <p:sp>
        <p:nvSpPr>
          <p:cNvPr id="9" name="Footer Placeholder 8"/>
          <p:cNvSpPr>
            <a:spLocks noGrp="1"/>
          </p:cNvSpPr>
          <p:nvPr>
            <p:ph type="ftr" sz="quarter" idx="11"/>
          </p:nvPr>
        </p:nvSpPr>
        <p:spPr>
          <a:xfrm>
            <a:off x="3072384" y="29933798"/>
            <a:ext cx="18258739" cy="1536192"/>
          </a:xfrm>
        </p:spPr>
        <p:txBody>
          <a:bodyPr>
            <a:normAutofit/>
          </a:bodyPr>
          <a:lstStyle>
            <a:lvl1pPr>
              <a:defRPr>
                <a:solidFill>
                  <a:srgbClr val="FFFFFF">
                    <a:alpha val="70000"/>
                  </a:srgbClr>
                </a:solidFill>
              </a:defRPr>
            </a:lvl1pPr>
          </a:lstStyle>
          <a:p>
            <a:r>
              <a:rPr lang="de-DE" smtClean="0"/>
              <a:t>
              </a:t>
            </a:r>
            <a:endParaRPr lang="de-DE"/>
          </a:p>
        </p:txBody>
      </p:sp>
      <p:sp>
        <p:nvSpPr>
          <p:cNvPr id="10" name="Slide Number Placeholder 9"/>
          <p:cNvSpPr>
            <a:spLocks noGrp="1"/>
          </p:cNvSpPr>
          <p:nvPr>
            <p:ph type="sldNum" sz="quarter" idx="12"/>
          </p:nvPr>
        </p:nvSpPr>
        <p:spPr/>
        <p:txBody>
          <a:bodyPr/>
          <a:lstStyle/>
          <a:p>
            <a:fld id="{8AF02B71-8991-4516-A01E-F1A9ACD28BDC}" type="slidenum">
              <a:rPr lang="uk-UA" smtClean="0"/>
              <a:pPr/>
              <a:t>‹#›</a:t>
            </a:fld>
            <a:endParaRPr lang="uk-UA"/>
          </a:p>
        </p:txBody>
      </p:sp>
    </p:spTree>
    <p:extLst>
      <p:ext uri="{BB962C8B-B14F-4D97-AF65-F5344CB8AC3E}">
        <p14:creationId xmlns:p14="http://schemas.microsoft.com/office/powerpoint/2010/main" val="16929152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oleObject" Target="../embeddings/oleObject1.bin"/><Relationship Id="rId16" Type="http://schemas.openxmlformats.org/officeDocument/2006/relationships/image" Target="../media/image1.wmf"/><Relationship Id="rId17" Type="http://schemas.openxmlformats.org/officeDocument/2006/relationships/hyperlink" Target="http://www.postersession.com/" TargetMode="Externa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1026">
              <a:srgbClr val="EAEAEA"/>
            </a:gs>
            <a:gs pos="100000">
              <a:srgbClr val="698ED9"/>
            </a:gs>
            <a:gs pos="6000">
              <a:srgbClr val="A7C4FF"/>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09018" y="4630522"/>
            <a:ext cx="28501224" cy="5705856"/>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709018" y="12662619"/>
            <a:ext cx="28501224" cy="1488951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8698926" y="29946317"/>
            <a:ext cx="9913488" cy="1555046"/>
          </a:xfrm>
          <a:prstGeom prst="rect">
            <a:avLst/>
          </a:prstGeom>
        </p:spPr>
        <p:txBody>
          <a:bodyPr vert="horz" lIns="91440" tIns="45720" rIns="91440" bIns="45720" rtlCol="0" anchor="ctr"/>
          <a:lstStyle>
            <a:lvl1pPr algn="r">
              <a:defRPr sz="4800">
                <a:solidFill>
                  <a:schemeClr val="tx1">
                    <a:alpha val="70000"/>
                  </a:schemeClr>
                </a:solidFill>
              </a:defRPr>
            </a:lvl1pPr>
          </a:lstStyle>
          <a:p>
            <a:fld id="{DD528106-01E2-4356-9C15-980FA88310A0}" type="datetime1">
              <a:rPr lang="uk-UA" smtClean="0"/>
              <a:pPr/>
              <a:t>05.04.18</a:t>
            </a:fld>
            <a:endParaRPr lang="uk-UA"/>
          </a:p>
        </p:txBody>
      </p:sp>
      <p:sp>
        <p:nvSpPr>
          <p:cNvPr id="5" name="Footer Placeholder 4"/>
          <p:cNvSpPr>
            <a:spLocks noGrp="1"/>
          </p:cNvSpPr>
          <p:nvPr>
            <p:ph type="ftr" sz="quarter" idx="3"/>
          </p:nvPr>
        </p:nvSpPr>
        <p:spPr>
          <a:xfrm>
            <a:off x="5290747" y="29933798"/>
            <a:ext cx="21871987" cy="1536192"/>
          </a:xfrm>
          <a:prstGeom prst="rect">
            <a:avLst/>
          </a:prstGeom>
        </p:spPr>
        <p:txBody>
          <a:bodyPr vert="horz" lIns="91440" tIns="45720" rIns="91440" bIns="45720" rtlCol="0" anchor="ctr"/>
          <a:lstStyle>
            <a:lvl1pPr algn="l">
              <a:defRPr sz="480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39552538" y="29846016"/>
            <a:ext cx="1755648" cy="1755648"/>
          </a:xfrm>
          <a:prstGeom prst="ellipse">
            <a:avLst/>
          </a:prstGeom>
          <a:solidFill>
            <a:srgbClr val="1D1D1D">
              <a:alpha val="69804"/>
            </a:srgbClr>
          </a:solidFill>
        </p:spPr>
        <p:txBody>
          <a:bodyPr vert="horz" lIns="18288" tIns="45720" rIns="18288" bIns="45720" rtlCol="0" anchor="ctr">
            <a:noAutofit/>
          </a:bodyPr>
          <a:lstStyle>
            <a:lvl1pPr algn="ctr">
              <a:defRPr sz="5280" spc="0" baseline="0">
                <a:solidFill>
                  <a:srgbClr val="FFFFFF"/>
                </a:solidFill>
              </a:defRPr>
            </a:lvl1pPr>
          </a:lstStyle>
          <a:p>
            <a:fld id="{8AF02B71-8991-4516-A01E-F1A9ACD28BDC}" type="slidenum">
              <a:rPr lang="uk-UA" smtClean="0"/>
              <a:pPr/>
              <a:t>‹#›</a:t>
            </a:fld>
            <a:endParaRPr lang="uk-UA"/>
          </a:p>
        </p:txBody>
      </p:sp>
      <p:graphicFrame>
        <p:nvGraphicFramePr>
          <p:cNvPr id="7" name="Object 6"/>
          <p:cNvGraphicFramePr>
            <a:graphicFrameLocks noChangeAspect="1"/>
          </p:cNvGraphicFramePr>
          <p:nvPr userDrawn="1">
            <p:extLst>
              <p:ext uri="{D42A27DB-BD31-4B8C-83A1-F6EECF244321}">
                <p14:modId xmlns:p14="http://schemas.microsoft.com/office/powerpoint/2010/main" val="1223906735"/>
              </p:ext>
            </p:extLst>
          </p:nvPr>
        </p:nvGraphicFramePr>
        <p:xfrm>
          <a:off x="35814000" y="32385000"/>
          <a:ext cx="6759575" cy="212725"/>
        </p:xfrm>
        <a:graphic>
          <a:graphicData uri="http://schemas.openxmlformats.org/presentationml/2006/ole">
            <mc:AlternateContent xmlns:mc="http://schemas.openxmlformats.org/markup-compatibility/2006">
              <mc:Choice xmlns:v="urn:schemas-microsoft-com:vml" Requires="v">
                <p:oleObj spid="_x0000_s9231" name="CorelDRAW" r:id="rId15" imgW="8833104" imgH="310896" progId="">
                  <p:embed/>
                </p:oleObj>
              </mc:Choice>
              <mc:Fallback>
                <p:oleObj name="CorelDRAW" r:id="rId15" imgW="8833104" imgH="310896"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814000" y="32385000"/>
                        <a:ext cx="6759575" cy="21272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a:hlinkClick r:id="rId17"/>
          </p:cNvPr>
          <p:cNvSpPr txBox="1"/>
          <p:nvPr userDrawn="1"/>
        </p:nvSpPr>
        <p:spPr>
          <a:xfrm>
            <a:off x="40218945" y="32609689"/>
            <a:ext cx="311304" cy="110800"/>
          </a:xfrm>
          <a:prstGeom prst="rect">
            <a:avLst/>
          </a:prstGeom>
          <a:noFill/>
        </p:spPr>
        <p:txBody>
          <a:bodyPr wrap="none" rtlCol="0">
            <a:spAutoFit/>
          </a:bodyPr>
          <a:lstStyle/>
          <a:p>
            <a:r>
              <a:rPr lang="en-US" sz="120" dirty="0">
                <a:solidFill>
                  <a:schemeClr val="accent2"/>
                </a:solidFill>
                <a:hlinkClick r:id="rId17"/>
              </a:rPr>
              <a:t>postersession.com</a:t>
            </a:r>
            <a:endParaRPr lang="en-US" sz="120" dirty="0">
              <a:solidFill>
                <a:schemeClr val="accent2"/>
              </a:solidFill>
            </a:endParaRPr>
          </a:p>
        </p:txBody>
      </p:sp>
    </p:spTree>
    <p:extLst>
      <p:ext uri="{BB962C8B-B14F-4D97-AF65-F5344CB8AC3E}">
        <p14:creationId xmlns:p14="http://schemas.microsoft.com/office/powerpoint/2010/main" val="114902825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4389120" rtl="0" eaLnBrk="1" latinLnBrk="0" hangingPunct="1">
        <a:lnSpc>
          <a:spcPct val="90000"/>
        </a:lnSpc>
        <a:spcBef>
          <a:spcPct val="0"/>
        </a:spcBef>
        <a:buNone/>
        <a:defRPr sz="12480" kern="1200" cap="all" spc="960" baseline="0">
          <a:solidFill>
            <a:schemeClr val="tx1">
              <a:lumMod val="85000"/>
              <a:lumOff val="15000"/>
            </a:schemeClr>
          </a:solidFill>
          <a:latin typeface="+mj-lt"/>
          <a:ea typeface="+mj-ea"/>
          <a:cs typeface="+mj-cs"/>
        </a:defRPr>
      </a:lvl1pPr>
    </p:titleStyle>
    <p:bodyStyle>
      <a:lvl1pPr marL="1097280" indent="-1097280" algn="l" defTabSz="4389120" rtl="0" eaLnBrk="1" latinLnBrk="0" hangingPunct="1">
        <a:lnSpc>
          <a:spcPct val="100000"/>
        </a:lnSpc>
        <a:spcBef>
          <a:spcPts val="4800"/>
        </a:spcBef>
        <a:buClr>
          <a:schemeClr val="accent2"/>
        </a:buClr>
        <a:buFont typeface="Arial" panose="020B0604020202020204" pitchFamily="34" charset="0"/>
        <a:buChar char="•"/>
        <a:defRPr sz="8640" kern="1200">
          <a:solidFill>
            <a:schemeClr val="tx1">
              <a:lumMod val="85000"/>
              <a:lumOff val="15000"/>
            </a:schemeClr>
          </a:solidFill>
          <a:latin typeface="+mn-lt"/>
          <a:ea typeface="+mn-ea"/>
          <a:cs typeface="+mn-cs"/>
        </a:defRPr>
      </a:lvl1pPr>
      <a:lvl2pPr marL="21945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2pPr>
      <a:lvl3pPr marL="32918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3pPr>
      <a:lvl4pPr marL="43891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4pPr>
      <a:lvl5pPr marL="548640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lumMod val="85000"/>
              <a:lumOff val="15000"/>
            </a:schemeClr>
          </a:solidFill>
          <a:latin typeface="+mn-lt"/>
          <a:ea typeface="+mn-ea"/>
          <a:cs typeface="+mn-cs"/>
        </a:defRPr>
      </a:lvl5pPr>
      <a:lvl6pPr marL="630936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6pPr>
      <a:lvl7pPr marL="713232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a:solidFill>
            <a:schemeClr val="tx1"/>
          </a:solidFill>
          <a:latin typeface="+mn-lt"/>
          <a:ea typeface="+mn-ea"/>
          <a:cs typeface="+mn-cs"/>
        </a:defRPr>
      </a:lvl7pPr>
      <a:lvl8pPr marL="795528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8pPr>
      <a:lvl9pPr marL="8778240" indent="-1097280" algn="l" defTabSz="4389120" rtl="0" eaLnBrk="1" latinLnBrk="0" hangingPunct="1">
        <a:lnSpc>
          <a:spcPct val="100000"/>
        </a:lnSpc>
        <a:spcBef>
          <a:spcPts val="4800"/>
        </a:spcBef>
        <a:buClr>
          <a:schemeClr val="accent2"/>
        </a:buClr>
        <a:buFont typeface="Arial" panose="020B0604020202020204" pitchFamily="34" charset="0"/>
        <a:buChar char="•"/>
        <a:defRPr sz="7680" kern="1200" baseline="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www.lifewire.com/what-is-social-media-explaining-the-big-trend-3486616" TargetMode="External"/><Relationship Id="rId12" Type="http://schemas.openxmlformats.org/officeDocument/2006/relationships/hyperlink" Target="https://www.americanpressinstitute.org/publications/reports/survey-research/how-people-use-twitter-news/" TargetMode="External"/><Relationship Id="rId13" Type="http://schemas.openxmlformats.org/officeDocument/2006/relationships/hyperlink" Target="http://www.pewinternet.org/fact-sheet/social-media/" TargetMode="External"/><Relationship Id="rId14" Type="http://schemas.openxmlformats.org/officeDocument/2006/relationships/image" Target="../media/image3.png"/><Relationship Id="rId15" Type="http://schemas.openxmlformats.org/officeDocument/2006/relationships/image" Target="../media/image4.png"/><Relationship Id="rId16" Type="http://schemas.openxmlformats.org/officeDocument/2006/relationships/image" Target="../media/image5.png"/><Relationship Id="rId17"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www.sciencedirect.com/science/article/pii/S1877042809001633" TargetMode="External"/><Relationship Id="rId5" Type="http://schemas.openxmlformats.org/officeDocument/2006/relationships/hyperlink" Target="https://www.thoughtco.com/frankfurt-school-3026079" TargetMode="External"/><Relationship Id="rId6" Type="http://schemas.openxmlformats.org/officeDocument/2006/relationships/hyperlink" Target="https://newsroom.fb.com/company-info/" TargetMode="External"/><Relationship Id="rId7" Type="http://schemas.openxmlformats.org/officeDocument/2006/relationships/hyperlink" Target="https://masscommtheory.com/theory-overviews/cultivation-theory/" TargetMode="External"/><Relationship Id="rId8" Type="http://schemas.openxmlformats.org/officeDocument/2006/relationships/hyperlink" Target="http://www.pewinternet.org/2016/10/25/the-political-environment-on-social-media/" TargetMode="External"/><Relationship Id="rId9" Type="http://schemas.openxmlformats.org/officeDocument/2006/relationships/hyperlink" Target="http://www.journalism.org/2016/05/26/news-use-across-social-media-platforms-2016/" TargetMode="External"/><Relationship Id="rId10" Type="http://schemas.openxmlformats.org/officeDocument/2006/relationships/hyperlink" Target="https://mediapsychology101.com/2012/12/09/its-a-mean-world-or-is-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30"/>
          <p:cNvSpPr>
            <a:spLocks noChangeArrowheads="1"/>
          </p:cNvSpPr>
          <p:nvPr/>
        </p:nvSpPr>
        <p:spPr bwMode="auto">
          <a:xfrm>
            <a:off x="32799865" y="60960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1" name="AutoShape 29"/>
          <p:cNvSpPr>
            <a:spLocks noChangeArrowheads="1"/>
          </p:cNvSpPr>
          <p:nvPr/>
        </p:nvSpPr>
        <p:spPr bwMode="auto">
          <a:xfrm>
            <a:off x="11353800" y="60960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2" name="AutoShape 31"/>
          <p:cNvSpPr>
            <a:spLocks noChangeArrowheads="1"/>
          </p:cNvSpPr>
          <p:nvPr/>
        </p:nvSpPr>
        <p:spPr bwMode="auto">
          <a:xfrm>
            <a:off x="21975477" y="61722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3" name="AutoShape 4"/>
          <p:cNvSpPr>
            <a:spLocks noChangeArrowheads="1"/>
          </p:cNvSpPr>
          <p:nvPr/>
        </p:nvSpPr>
        <p:spPr bwMode="auto">
          <a:xfrm>
            <a:off x="711200" y="61722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057" name="Text Box 9"/>
          <p:cNvSpPr txBox="1">
            <a:spLocks noChangeArrowheads="1"/>
          </p:cNvSpPr>
          <p:nvPr/>
        </p:nvSpPr>
        <p:spPr bwMode="auto">
          <a:xfrm>
            <a:off x="901700" y="8318500"/>
            <a:ext cx="9779000" cy="2142638"/>
          </a:xfrm>
          <a:prstGeom prst="rect">
            <a:avLst/>
          </a:prstGeom>
          <a:noFill/>
          <a:ln w="9525">
            <a:noFill/>
            <a:miter lim="800000"/>
            <a:headEnd/>
            <a:tailEnd/>
          </a:ln>
          <a:effectLst/>
        </p:spPr>
        <p:txBody>
          <a:bodyPr>
            <a:spAutoFit/>
          </a:bodyPr>
          <a:lstStyle/>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b="1" dirty="0">
              <a:latin typeface="Times New Roman" pitchFamily="18" charset="0"/>
            </a:endParaRPr>
          </a:p>
        </p:txBody>
      </p:sp>
      <p:sp>
        <p:nvSpPr>
          <p:cNvPr id="2058" name="Text Box 10"/>
          <p:cNvSpPr txBox="1">
            <a:spLocks noChangeArrowheads="1"/>
          </p:cNvSpPr>
          <p:nvPr/>
        </p:nvSpPr>
        <p:spPr bwMode="auto">
          <a:xfrm>
            <a:off x="11670327" y="20599986"/>
            <a:ext cx="9796964" cy="10464403"/>
          </a:xfrm>
          <a:prstGeom prst="rect">
            <a:avLst/>
          </a:prstGeom>
          <a:solidFill>
            <a:srgbClr val="FFFFFF"/>
          </a:solidFill>
          <a:ln w="9525">
            <a:noFill/>
            <a:miter lim="800000"/>
            <a:headEnd/>
            <a:tailEnd/>
          </a:ln>
          <a:effectLst/>
        </p:spPr>
        <p:txBody>
          <a:bodyPr wrap="square">
            <a:spAutoFit/>
          </a:bodyPr>
          <a:lstStyle/>
          <a:p>
            <a:pPr defTabSz="4389438">
              <a:spcBef>
                <a:spcPct val="50000"/>
              </a:spcBef>
            </a:pPr>
            <a:r>
              <a:rPr lang="en-US" sz="3600" b="1" dirty="0"/>
              <a:t>Methods</a:t>
            </a:r>
          </a:p>
          <a:p>
            <a:pPr marL="0" lvl="1" algn="l"/>
            <a:r>
              <a:rPr lang="en-US" sz="2800" dirty="0" smtClean="0"/>
              <a:t>I conducted a cross-sectional survey that yielded 100 participants. </a:t>
            </a:r>
            <a:r>
              <a:rPr lang="en-US" sz="2800" dirty="0" smtClean="0"/>
              <a:t>I </a:t>
            </a:r>
            <a:r>
              <a:rPr lang="en-US" sz="2800" dirty="0"/>
              <a:t>predict that higher frequency of social media reading and posting of political content will lead to more unfavorable views on politics and </a:t>
            </a:r>
            <a:r>
              <a:rPr lang="en-US" sz="2800" dirty="0" smtClean="0"/>
              <a:t>politicians. </a:t>
            </a:r>
            <a:endParaRPr lang="en-US" sz="2700" dirty="0" smtClean="0"/>
          </a:p>
          <a:p>
            <a:pPr marL="0" lvl="1" algn="l"/>
            <a:r>
              <a:rPr lang="en-US" sz="2700" dirty="0"/>
              <a:t> </a:t>
            </a:r>
          </a:p>
          <a:p>
            <a:pPr algn="l"/>
            <a:r>
              <a:rPr lang="en-US" sz="2700" b="1" dirty="0"/>
              <a:t>The independent </a:t>
            </a:r>
            <a:r>
              <a:rPr lang="en-US" sz="2700" b="1" dirty="0" smtClean="0"/>
              <a:t>variables: </a:t>
            </a:r>
            <a:endParaRPr lang="en-US" sz="2700" b="1" dirty="0"/>
          </a:p>
          <a:p>
            <a:pPr algn="l"/>
            <a:r>
              <a:rPr lang="en-US" sz="2800" u="sng" dirty="0" smtClean="0"/>
              <a:t>SocialMediaUse: </a:t>
            </a:r>
            <a:r>
              <a:rPr lang="en-US" sz="2800" dirty="0"/>
              <a:t>The questions ranged from use of specific social media platforms to a concentrated look exposure to political content through social </a:t>
            </a:r>
            <a:r>
              <a:rPr lang="en-US" sz="2800" dirty="0" smtClean="0"/>
              <a:t>media. </a:t>
            </a:r>
          </a:p>
          <a:p>
            <a:pPr algn="l"/>
            <a:r>
              <a:rPr lang="en-US" sz="2800" u="sng" dirty="0" smtClean="0"/>
              <a:t>POFocus:</a:t>
            </a:r>
            <a:r>
              <a:rPr lang="en-US" sz="2800" dirty="0" smtClean="0"/>
              <a:t> Measures to what extent the participants use social media specifically for political purposes. </a:t>
            </a:r>
          </a:p>
          <a:p>
            <a:pPr algn="l"/>
            <a:endParaRPr lang="en-US" sz="2700" i="1" u="sng" dirty="0" smtClean="0"/>
          </a:p>
          <a:p>
            <a:pPr algn="l"/>
            <a:r>
              <a:rPr lang="en-US" sz="2700" b="1" dirty="0" smtClean="0"/>
              <a:t>The dependent variables: </a:t>
            </a:r>
          </a:p>
          <a:p>
            <a:pPr algn="l"/>
            <a:r>
              <a:rPr lang="en-US" sz="2800" u="sng" dirty="0" err="1" smtClean="0"/>
              <a:t>ConversationFeelings</a:t>
            </a:r>
            <a:r>
              <a:rPr lang="en-US" sz="2800" dirty="0" smtClean="0"/>
              <a:t>: Aimed to measure how the participants felt when engaging in a political conversation. </a:t>
            </a:r>
          </a:p>
          <a:p>
            <a:pPr algn="l"/>
            <a:r>
              <a:rPr lang="en-US" sz="2800" u="sng" dirty="0" err="1" smtClean="0"/>
              <a:t>SkepticismPoliticians</a:t>
            </a:r>
            <a:r>
              <a:rPr lang="en-US" sz="2800" u="sng" dirty="0" smtClean="0"/>
              <a:t>: </a:t>
            </a:r>
            <a:r>
              <a:rPr lang="en-US" sz="2800" dirty="0" smtClean="0"/>
              <a:t>This variable asked questions relating to what level of skepticism and trust people have in their politicians. </a:t>
            </a:r>
            <a:endParaRPr lang="en-US" sz="2800" u="sng" dirty="0" smtClean="0"/>
          </a:p>
          <a:p>
            <a:pPr algn="l"/>
            <a:r>
              <a:rPr lang="en-US" sz="2800" u="sng" dirty="0" err="1" smtClean="0"/>
              <a:t>TrustInPoliticalPosts</a:t>
            </a:r>
            <a:r>
              <a:rPr lang="en-US" sz="2800" dirty="0" smtClean="0"/>
              <a:t>:  This measured what level of truth the participants were getting from political posts on social media. </a:t>
            </a:r>
          </a:p>
          <a:p>
            <a:pPr algn="l"/>
            <a:endParaRPr lang="en-US" sz="2700" b="1" dirty="0" smtClean="0"/>
          </a:p>
          <a:p>
            <a:pPr algn="l"/>
            <a:r>
              <a:rPr lang="en-US" sz="2700" b="1" dirty="0" smtClean="0"/>
              <a:t>The </a:t>
            </a:r>
            <a:r>
              <a:rPr lang="en-US" sz="2700" b="1" dirty="0"/>
              <a:t>control </a:t>
            </a:r>
            <a:r>
              <a:rPr lang="en-US" sz="2700" b="1" dirty="0" smtClean="0"/>
              <a:t>variables: </a:t>
            </a:r>
            <a:endParaRPr lang="en-US" sz="2700" b="1" dirty="0"/>
          </a:p>
          <a:p>
            <a:pPr algn="l"/>
            <a:r>
              <a:rPr lang="en-US" sz="2800" dirty="0" smtClean="0"/>
              <a:t>Gender</a:t>
            </a:r>
            <a:r>
              <a:rPr lang="en-US" sz="2800" dirty="0"/>
              <a:t>,</a:t>
            </a:r>
            <a:r>
              <a:rPr lang="en-US" sz="2800" dirty="0" smtClean="0"/>
              <a:t> </a:t>
            </a:r>
            <a:r>
              <a:rPr lang="en-US" sz="2800" dirty="0"/>
              <a:t>R</a:t>
            </a:r>
            <a:r>
              <a:rPr lang="en-US" sz="2800" dirty="0" smtClean="0"/>
              <a:t>egistered </a:t>
            </a:r>
            <a:r>
              <a:rPr lang="en-US" sz="2800" dirty="0"/>
              <a:t>P</a:t>
            </a:r>
            <a:r>
              <a:rPr lang="en-US" sz="2800" dirty="0" smtClean="0"/>
              <a:t>arty </a:t>
            </a:r>
            <a:r>
              <a:rPr lang="en-US" sz="2800" dirty="0"/>
              <a:t>and </a:t>
            </a:r>
            <a:r>
              <a:rPr lang="en-US" sz="2800" dirty="0" smtClean="0"/>
              <a:t>Voted </a:t>
            </a:r>
            <a:r>
              <a:rPr lang="en-US" sz="2800" dirty="0"/>
              <a:t>C</a:t>
            </a:r>
            <a:r>
              <a:rPr lang="en-US" sz="2800" dirty="0" smtClean="0"/>
              <a:t>andidate </a:t>
            </a:r>
            <a:endParaRPr lang="en-US" sz="2700" b="1" i="1" dirty="0"/>
          </a:p>
        </p:txBody>
      </p:sp>
      <p:sp>
        <p:nvSpPr>
          <p:cNvPr id="2059" name="Text Box 11"/>
          <p:cNvSpPr txBox="1">
            <a:spLocks noChangeArrowheads="1"/>
          </p:cNvSpPr>
          <p:nvPr/>
        </p:nvSpPr>
        <p:spPr bwMode="auto">
          <a:xfrm>
            <a:off x="32809916" y="6559550"/>
            <a:ext cx="10243084" cy="26068675"/>
          </a:xfrm>
          <a:prstGeom prst="rect">
            <a:avLst/>
          </a:prstGeom>
          <a:noFill/>
          <a:ln w="9525">
            <a:noFill/>
            <a:miter lim="800000"/>
            <a:headEnd/>
            <a:tailEnd/>
          </a:ln>
          <a:effectLst/>
        </p:spPr>
        <p:txBody>
          <a:bodyPr wrap="square">
            <a:spAutoFit/>
          </a:bodyPr>
          <a:lstStyle/>
          <a:p>
            <a:pPr defTabSz="4389438">
              <a:spcBef>
                <a:spcPct val="50000"/>
              </a:spcBef>
            </a:pPr>
            <a:r>
              <a:rPr lang="en-US" sz="3600" b="1" dirty="0" smtClean="0"/>
              <a:t>Conclusion</a:t>
            </a:r>
            <a:endParaRPr lang="en-US" sz="3600" b="1" dirty="0"/>
          </a:p>
          <a:p>
            <a:pPr algn="l"/>
            <a:r>
              <a:rPr lang="en-US" sz="2800" dirty="0"/>
              <a:t>The results prove that all hypotheses are disconfirmed. </a:t>
            </a:r>
            <a:r>
              <a:rPr lang="en-US" sz="2800" dirty="0" smtClean="0"/>
              <a:t>The </a:t>
            </a:r>
            <a:r>
              <a:rPr lang="en-US" sz="2800" dirty="0"/>
              <a:t>Frankfurt school assumed that mass media would create a mass </a:t>
            </a:r>
            <a:r>
              <a:rPr lang="en-US" sz="2800" dirty="0" smtClean="0"/>
              <a:t>homogeneous psychology</a:t>
            </a:r>
            <a:r>
              <a:rPr lang="en-US" sz="2800" dirty="0"/>
              <a:t>, which would diminish critical thought. This is component is still applicable to today. For example, if people are receiving information specifically catered to their own ideals, then they have no need to think further than what they read on the page</a:t>
            </a:r>
            <a:r>
              <a:rPr lang="en-US" sz="2800" dirty="0" smtClean="0"/>
              <a:t>. However, the Frankfurt </a:t>
            </a:r>
            <a:r>
              <a:rPr lang="en-US" sz="2800" dirty="0" smtClean="0"/>
              <a:t>school did not anticipate these specifically tailored social media bubbles. Within these bubbles, people are only being shown content that aligns with their personal beliefs </a:t>
            </a:r>
            <a:r>
              <a:rPr lang="en-US" sz="2800" smtClean="0"/>
              <a:t>and opinions. </a:t>
            </a:r>
            <a:r>
              <a:rPr lang="en-US" sz="2800" smtClean="0"/>
              <a:t>If </a:t>
            </a:r>
            <a:r>
              <a:rPr lang="en-US" sz="2800" dirty="0"/>
              <a:t>people were exposed to opposing views, it would require analytical thought. This could explain the differences between Republican/Trump voters and Democrats/Clinton voters. Of all the subgroups, the Republicans/Trump voters demonstrated the greatest social media impact on trust value of political posts. For Trump voters with low social media scores are matched with low trust scores, mid with mid, high with high.  One possibility for this result is that social media provides a political reality that suits the interests of the high end users and because of this they trust the political posts on those sites.  This interpretation would be somewhat consistent with Frankfurt school in terms of culture industry providing a comfortable consumer reality.</a:t>
            </a:r>
          </a:p>
          <a:p>
            <a:pPr defTabSz="4389438">
              <a:spcBef>
                <a:spcPct val="50000"/>
              </a:spcBef>
            </a:pPr>
            <a:r>
              <a:rPr lang="en-US" sz="3600" b="1" dirty="0" smtClean="0"/>
              <a:t>Further </a:t>
            </a:r>
            <a:r>
              <a:rPr lang="en-US" sz="3600" b="1" dirty="0"/>
              <a:t>Studies </a:t>
            </a:r>
            <a:endParaRPr lang="en-US" sz="2800" dirty="0"/>
          </a:p>
          <a:p>
            <a:pPr algn="l"/>
            <a:r>
              <a:rPr lang="en-US" sz="2800" dirty="0"/>
              <a:t>For future studies, I would recommend expanding to other more diverse populations and using a random selection method.  In a future study, I recommend adding more questions regarding the type of content participants use and share on social media to get a better sense of the materials they are exposed too. This will give a clearly understanding of the differences between democratic and republican participants and the groups they may belong too. </a:t>
            </a:r>
          </a:p>
          <a:p>
            <a:r>
              <a:rPr lang="en-US" sz="2800" dirty="0"/>
              <a:t> </a:t>
            </a:r>
          </a:p>
          <a:p>
            <a:r>
              <a:rPr lang="en-US" sz="2800" dirty="0"/>
              <a:t> </a:t>
            </a:r>
          </a:p>
          <a:p>
            <a:pPr algn="l"/>
            <a:endParaRPr lang="en-US" sz="2800" dirty="0"/>
          </a:p>
          <a:p>
            <a:r>
              <a:rPr lang="en-US" sz="3600" b="1" dirty="0"/>
              <a:t>References </a:t>
            </a:r>
          </a:p>
          <a:p>
            <a:endParaRPr lang="en-US" sz="1800" b="1" dirty="0"/>
          </a:p>
          <a:p>
            <a:pPr algn="l"/>
            <a:r>
              <a:rPr lang="en-US" sz="1800" dirty="0"/>
              <a:t>	. </a:t>
            </a:r>
          </a:p>
          <a:p>
            <a:pPr algn="l"/>
            <a:endParaRPr lang="en-US" sz="1600" dirty="0"/>
          </a:p>
          <a:p>
            <a:pPr algn="l"/>
            <a:endParaRPr lang="en-US" sz="1600" dirty="0"/>
          </a:p>
          <a:p>
            <a:r>
              <a:rPr lang="en-US" sz="2600" b="1" dirty="0"/>
              <a:t>  </a:t>
            </a:r>
          </a:p>
          <a:p>
            <a:pPr defTabSz="4389438">
              <a:spcBef>
                <a:spcPct val="50000"/>
              </a:spcBef>
            </a:pPr>
            <a:endParaRPr lang="en-US" b="1" dirty="0"/>
          </a:p>
          <a:p>
            <a:pPr defTabSz="4389438">
              <a:spcBef>
                <a:spcPct val="50000"/>
              </a:spcBef>
            </a:pPr>
            <a:endParaRPr lang="en-US" b="1" dirty="0"/>
          </a:p>
          <a:p>
            <a:pPr defTabSz="4389438">
              <a:spcBef>
                <a:spcPct val="50000"/>
              </a:spcBef>
            </a:pPr>
            <a:endParaRPr lang="en-US" b="1" dirty="0"/>
          </a:p>
          <a:p>
            <a:pPr defTabSz="4389438">
              <a:spcBef>
                <a:spcPct val="50000"/>
              </a:spcBef>
            </a:pPr>
            <a:endParaRPr lang="en-US" b="1" dirty="0"/>
          </a:p>
        </p:txBody>
      </p:sp>
      <p:sp>
        <p:nvSpPr>
          <p:cNvPr id="2061" name="AutoShape 13"/>
          <p:cNvSpPr>
            <a:spLocks noChangeArrowheads="1"/>
          </p:cNvSpPr>
          <p:nvPr/>
        </p:nvSpPr>
        <p:spPr bwMode="auto">
          <a:xfrm>
            <a:off x="685800" y="381000"/>
            <a:ext cx="42519600" cy="5257800"/>
          </a:xfrm>
          <a:prstGeom prst="roundRect">
            <a:avLst>
              <a:gd name="adj" fmla="val 10870"/>
            </a:avLst>
          </a:prstGeom>
          <a:solidFill>
            <a:schemeClr val="bg1"/>
          </a:solidFill>
          <a:ln w="9525">
            <a:solidFill>
              <a:schemeClr val="tx1"/>
            </a:solidFill>
            <a:round/>
            <a:headEnd/>
            <a:tailEnd/>
          </a:ln>
          <a:effectLst/>
        </p:spPr>
        <p:txBody>
          <a:bodyPr wrap="none" anchor="ctr">
            <a:scene3d>
              <a:camera prst="orthographicFront">
                <a:rot lat="0" lon="0" rev="0"/>
              </a:camera>
              <a:lightRig rig="threePt" dir="t"/>
            </a:scene3d>
          </a:bodyPr>
          <a:lstStyle/>
          <a:p>
            <a:pPr defTabSz="4389438"/>
            <a:endParaRPr lang="en-US" dirty="0">
              <a:solidFill>
                <a:schemeClr val="bg1"/>
              </a:solidFill>
            </a:endParaRPr>
          </a:p>
        </p:txBody>
      </p:sp>
      <p:sp>
        <p:nvSpPr>
          <p:cNvPr id="2062" name="Text Box 14"/>
          <p:cNvSpPr txBox="1">
            <a:spLocks noChangeArrowheads="1"/>
          </p:cNvSpPr>
          <p:nvPr/>
        </p:nvSpPr>
        <p:spPr bwMode="auto">
          <a:xfrm>
            <a:off x="1219200" y="990600"/>
            <a:ext cx="40919400" cy="3477875"/>
          </a:xfrm>
          <a:prstGeom prst="rect">
            <a:avLst/>
          </a:prstGeom>
          <a:noFill/>
          <a:ln w="9525">
            <a:noFill/>
            <a:miter lim="800000"/>
            <a:headEnd/>
            <a:tailEnd/>
          </a:ln>
          <a:effectLst/>
        </p:spPr>
        <p:txBody>
          <a:bodyPr>
            <a:spAutoFit/>
          </a:bodyPr>
          <a:lstStyle/>
          <a:p>
            <a:pPr defTabSz="4389438"/>
            <a:r>
              <a:rPr lang="en-US" b="1" dirty="0" smtClean="0"/>
              <a:t>Social Media Use and Unfavorable Political Views </a:t>
            </a:r>
            <a:endParaRPr lang="en-US" b="1" dirty="0"/>
          </a:p>
          <a:p>
            <a:pPr defTabSz="4389438"/>
            <a:r>
              <a:rPr lang="en-US" b="1" dirty="0"/>
              <a:t>By </a:t>
            </a:r>
            <a:r>
              <a:rPr lang="en-US" b="1" dirty="0" smtClean="0"/>
              <a:t>Mikaela Sherlock </a:t>
            </a:r>
            <a:endParaRPr lang="en-US" b="1" dirty="0"/>
          </a:p>
          <a:p>
            <a:pPr defTabSz="4389438"/>
            <a:r>
              <a:rPr lang="en-US" sz="4800" b="1" i="1" dirty="0"/>
              <a:t>Sacred Heart University, Fairfield, Connecticut</a:t>
            </a:r>
            <a:endParaRPr lang="en-US" dirty="0"/>
          </a:p>
        </p:txBody>
      </p:sp>
      <p:sp>
        <p:nvSpPr>
          <p:cNvPr id="2091" name="Text Box 43"/>
          <p:cNvSpPr txBox="1">
            <a:spLocks noChangeArrowheads="1"/>
          </p:cNvSpPr>
          <p:nvPr/>
        </p:nvSpPr>
        <p:spPr bwMode="auto">
          <a:xfrm>
            <a:off x="22407034" y="6553200"/>
            <a:ext cx="9829800" cy="646331"/>
          </a:xfrm>
          <a:prstGeom prst="rect">
            <a:avLst/>
          </a:prstGeom>
          <a:noFill/>
          <a:ln w="9525">
            <a:noFill/>
            <a:miter lim="800000"/>
            <a:headEnd/>
            <a:tailEnd/>
          </a:ln>
          <a:effectLst/>
        </p:spPr>
        <p:txBody>
          <a:bodyPr>
            <a:spAutoFit/>
          </a:bodyPr>
          <a:lstStyle/>
          <a:p>
            <a:pPr defTabSz="4389438">
              <a:spcBef>
                <a:spcPct val="50000"/>
              </a:spcBef>
            </a:pPr>
            <a:r>
              <a:rPr lang="en-US" sz="3600" b="1"/>
              <a:t>Results</a:t>
            </a:r>
            <a:endParaRPr lang="en-US" sz="3600" b="1" dirty="0"/>
          </a:p>
        </p:txBody>
      </p:sp>
      <p:sp>
        <p:nvSpPr>
          <p:cNvPr id="29" name="Rectangle 28"/>
          <p:cNvSpPr/>
          <p:nvPr/>
        </p:nvSpPr>
        <p:spPr>
          <a:xfrm>
            <a:off x="1019266" y="14078304"/>
            <a:ext cx="9626600" cy="17497098"/>
          </a:xfrm>
          <a:prstGeom prst="rect">
            <a:avLst/>
          </a:prstGeom>
        </p:spPr>
        <p:txBody>
          <a:bodyPr wrap="square">
            <a:spAutoFit/>
          </a:bodyPr>
          <a:lstStyle/>
          <a:p>
            <a:r>
              <a:rPr lang="en-US" sz="3600" b="1" dirty="0"/>
              <a:t>Background </a:t>
            </a:r>
          </a:p>
          <a:p>
            <a:endParaRPr lang="en-US" sz="300" b="1" dirty="0"/>
          </a:p>
          <a:p>
            <a:pPr algn="l"/>
            <a:r>
              <a:rPr lang="en-US" sz="2800" dirty="0" smtClean="0"/>
              <a:t>Social media  has become the most dominant reason to use the internet. Social media is a term used to describe specific sites and applications, such as Facebook, Twitter, Snapchat and Instagram. There are many different types of social media outlets because this term can be applied to ultimately any website or application.  One definition states that “social medias are web-based communication tools that enable people to interact with each other by both sharing and consuming information” (Nations, 2017). While it is challenging to give one concise definition of social media, it is easy to distinguish the features of what makes a platform deemed as a social media. Features like user accounts, news feeds, personalization, friend/follow requests and profile pages are giveaways for a social media outlet.  These features have attracted millions of people to log on to their Facebook, Twitter, and other accounts multiple times a day to update their “friends”  on their every thought and action.  </a:t>
            </a:r>
          </a:p>
          <a:p>
            <a:pPr lvl="0" algn="l"/>
            <a:endParaRPr lang="en-US" sz="2800" dirty="0" smtClean="0">
              <a:solidFill>
                <a:srgbClr val="000000"/>
              </a:solidFill>
            </a:endParaRPr>
          </a:p>
          <a:p>
            <a:pPr lvl="0" algn="l"/>
            <a:r>
              <a:rPr lang="en-US" sz="2800" dirty="0"/>
              <a:t>According to a Pew Research Center study conducted in January 2017, 88% of Facebook users, 59% of Instagram users and 36% of Twitter users are ages 18-29 years old ("Social Media Fact Sheet", 2017). </a:t>
            </a:r>
            <a:endParaRPr lang="en-US" sz="2800" dirty="0" smtClean="0"/>
          </a:p>
          <a:p>
            <a:pPr lvl="0" algn="l"/>
            <a:endParaRPr lang="en-US" sz="2800" dirty="0">
              <a:solidFill>
                <a:srgbClr val="000000"/>
              </a:solidFill>
            </a:endParaRPr>
          </a:p>
          <a:p>
            <a:pPr lvl="0" algn="l"/>
            <a:r>
              <a:rPr lang="en-US" sz="2800" dirty="0"/>
              <a:t>Social media sites are not only used to communicate with friends, but also to gain knowledge on world news and politics. It has been reported that 66% of Facebook users use their accounts to learn about </a:t>
            </a:r>
            <a:r>
              <a:rPr lang="en-US" sz="2800" dirty="0" smtClean="0"/>
              <a:t>news. </a:t>
            </a:r>
          </a:p>
          <a:p>
            <a:pPr lvl="0" algn="l"/>
            <a:endParaRPr lang="en-US" sz="2800" dirty="0" smtClean="0"/>
          </a:p>
          <a:p>
            <a:pPr lvl="0" algn="l"/>
            <a:r>
              <a:rPr lang="en-US" sz="2800" dirty="0" smtClean="0"/>
              <a:t>“</a:t>
            </a:r>
            <a:r>
              <a:rPr lang="en-US" sz="2800" dirty="0"/>
              <a:t>Twitter users tend to be heavier news consumers than other social media users. News is one of the primary activities that they engage in on the network” ((Rosenstiel, et al., 2015). Of the 4,700 participants it was concluded that “nearly 9 in 10 Twitter users in the study (86%) say they use Twitter for news, and the vast majority of those (74%) do so daily” ((Rosenstiel, et al., 2015). </a:t>
            </a:r>
            <a:endParaRPr lang="en-US" sz="2800" dirty="0">
              <a:solidFill>
                <a:srgbClr val="000000"/>
              </a:solidFill>
            </a:endParaRPr>
          </a:p>
          <a:p>
            <a:pPr lvl="0" algn="l"/>
            <a:endParaRPr lang="en-US" sz="2800" dirty="0">
              <a:solidFill>
                <a:srgbClr val="000000"/>
              </a:solidFill>
            </a:endParaRPr>
          </a:p>
          <a:p>
            <a:pPr lvl="0" algn="l"/>
            <a:endParaRPr lang="en-US" sz="2800" dirty="0">
              <a:solidFill>
                <a:srgbClr val="000000"/>
              </a:solidFill>
            </a:endParaRPr>
          </a:p>
          <a:p>
            <a:pPr lvl="0" algn="l"/>
            <a:endParaRPr lang="en-US" sz="2800" dirty="0">
              <a:solidFill>
                <a:srgbClr val="000000"/>
              </a:solidFill>
            </a:endParaRPr>
          </a:p>
        </p:txBody>
      </p:sp>
      <p:pic>
        <p:nvPicPr>
          <p:cNvPr id="24" name="Picture 23"/>
          <p:cNvPicPr>
            <a:picLocks noChangeAspect="1"/>
          </p:cNvPicPr>
          <p:nvPr/>
        </p:nvPicPr>
        <p:blipFill>
          <a:blip r:embed="rId3" cstate="print"/>
          <a:stretch>
            <a:fillRect/>
          </a:stretch>
        </p:blipFill>
        <p:spPr>
          <a:xfrm>
            <a:off x="1839325" y="1440724"/>
            <a:ext cx="2882900" cy="3175000"/>
          </a:xfrm>
          <a:prstGeom prst="rect">
            <a:avLst/>
          </a:prstGeom>
        </p:spPr>
      </p:pic>
      <p:pic>
        <p:nvPicPr>
          <p:cNvPr id="25" name="Picture 24"/>
          <p:cNvPicPr>
            <a:picLocks noChangeAspect="1"/>
          </p:cNvPicPr>
          <p:nvPr/>
        </p:nvPicPr>
        <p:blipFill>
          <a:blip r:embed="rId3" cstate="print"/>
          <a:stretch>
            <a:fillRect/>
          </a:stretch>
        </p:blipFill>
        <p:spPr>
          <a:xfrm>
            <a:off x="39053522" y="1440724"/>
            <a:ext cx="2882900" cy="3175000"/>
          </a:xfrm>
          <a:prstGeom prst="rect">
            <a:avLst/>
          </a:prstGeom>
        </p:spPr>
      </p:pic>
      <p:sp>
        <p:nvSpPr>
          <p:cNvPr id="4" name="Rectangle 3"/>
          <p:cNvSpPr/>
          <p:nvPr/>
        </p:nvSpPr>
        <p:spPr>
          <a:xfrm>
            <a:off x="21967857" y="7465414"/>
            <a:ext cx="10491235" cy="954107"/>
          </a:xfrm>
          <a:prstGeom prst="rect">
            <a:avLst/>
          </a:prstGeom>
        </p:spPr>
        <p:txBody>
          <a:bodyPr wrap="square">
            <a:spAutoFit/>
          </a:bodyPr>
          <a:lstStyle/>
          <a:p>
            <a:r>
              <a:rPr lang="en-US" sz="2800" b="1" u="sng" dirty="0"/>
              <a:t>Table 1</a:t>
            </a:r>
          </a:p>
          <a:p>
            <a:r>
              <a:rPr lang="en-US" sz="2800" b="1" dirty="0" smtClean="0"/>
              <a:t>Democrat Correlations</a:t>
            </a:r>
            <a:endParaRPr lang="en-US" sz="2800" dirty="0"/>
          </a:p>
        </p:txBody>
      </p:sp>
      <p:sp>
        <p:nvSpPr>
          <p:cNvPr id="6" name="Rectangle 5"/>
          <p:cNvSpPr/>
          <p:nvPr/>
        </p:nvSpPr>
        <p:spPr>
          <a:xfrm>
            <a:off x="22157265" y="13497306"/>
            <a:ext cx="10160489" cy="954107"/>
          </a:xfrm>
          <a:prstGeom prst="rect">
            <a:avLst/>
          </a:prstGeom>
        </p:spPr>
        <p:txBody>
          <a:bodyPr wrap="square">
            <a:spAutoFit/>
          </a:bodyPr>
          <a:lstStyle/>
          <a:p>
            <a:r>
              <a:rPr lang="en-US" sz="2800" b="1" u="sng" dirty="0"/>
              <a:t>Table 2</a:t>
            </a:r>
          </a:p>
          <a:p>
            <a:r>
              <a:rPr lang="en-US" sz="2800" b="1" dirty="0" smtClean="0"/>
              <a:t>Clinton Correlations </a:t>
            </a:r>
            <a:endParaRPr lang="en-US" sz="2800" b="1" dirty="0"/>
          </a:p>
        </p:txBody>
      </p:sp>
      <p:sp>
        <p:nvSpPr>
          <p:cNvPr id="9" name="Rectangle 8"/>
          <p:cNvSpPr/>
          <p:nvPr/>
        </p:nvSpPr>
        <p:spPr>
          <a:xfrm>
            <a:off x="22068123" y="18486426"/>
            <a:ext cx="10160490" cy="954107"/>
          </a:xfrm>
          <a:prstGeom prst="rect">
            <a:avLst/>
          </a:prstGeom>
        </p:spPr>
        <p:txBody>
          <a:bodyPr wrap="square">
            <a:spAutoFit/>
          </a:bodyPr>
          <a:lstStyle/>
          <a:p>
            <a:r>
              <a:rPr lang="en-US" sz="2800" b="1" u="sng" dirty="0"/>
              <a:t>Table 3</a:t>
            </a:r>
          </a:p>
          <a:p>
            <a:r>
              <a:rPr lang="en-US" sz="2800" b="1" dirty="0" smtClean="0"/>
              <a:t>Republican Correlations </a:t>
            </a:r>
            <a:endParaRPr lang="en-US" sz="2800" dirty="0"/>
          </a:p>
        </p:txBody>
      </p:sp>
      <p:sp>
        <p:nvSpPr>
          <p:cNvPr id="12" name="Rectangle 11"/>
          <p:cNvSpPr/>
          <p:nvPr/>
        </p:nvSpPr>
        <p:spPr>
          <a:xfrm>
            <a:off x="22474779" y="24551286"/>
            <a:ext cx="9525460" cy="1384995"/>
          </a:xfrm>
          <a:prstGeom prst="rect">
            <a:avLst/>
          </a:prstGeom>
        </p:spPr>
        <p:txBody>
          <a:bodyPr wrap="square">
            <a:spAutoFit/>
          </a:bodyPr>
          <a:lstStyle/>
          <a:p>
            <a:r>
              <a:rPr lang="en-US" sz="2800" b="1" dirty="0"/>
              <a:t> </a:t>
            </a:r>
            <a:endParaRPr lang="en-US" sz="2800" dirty="0"/>
          </a:p>
          <a:p>
            <a:r>
              <a:rPr lang="en-US" sz="2800" b="1" u="sng" dirty="0"/>
              <a:t>Table 4</a:t>
            </a:r>
          </a:p>
          <a:p>
            <a:r>
              <a:rPr lang="en-US" sz="2800" b="1" dirty="0" smtClean="0"/>
              <a:t>Trump Correlations </a:t>
            </a:r>
            <a:endParaRPr lang="en-US" sz="2800" dirty="0"/>
          </a:p>
        </p:txBody>
      </p:sp>
      <p:sp>
        <p:nvSpPr>
          <p:cNvPr id="31" name="Rectangle 30"/>
          <p:cNvSpPr/>
          <p:nvPr/>
        </p:nvSpPr>
        <p:spPr>
          <a:xfrm>
            <a:off x="32989860" y="23128048"/>
            <a:ext cx="9983210" cy="8371523"/>
          </a:xfrm>
          <a:prstGeom prst="rect">
            <a:avLst/>
          </a:prstGeom>
        </p:spPr>
        <p:txBody>
          <a:bodyPr wrap="square">
            <a:spAutoFit/>
          </a:bodyPr>
          <a:lstStyle/>
          <a:p>
            <a:pPr algn="l"/>
            <a:r>
              <a:rPr lang="en-US" sz="1400" dirty="0" smtClean="0"/>
              <a:t>Aksan</a:t>
            </a:r>
            <a:r>
              <a:rPr lang="en-US" sz="1400" dirty="0"/>
              <a:t>, N., Kisac, B., Aydin, M., &amp; Demirbuken, S. (2009). Symbolic Interaction Theory. </a:t>
            </a:r>
            <a:r>
              <a:rPr lang="en-US" sz="1400" dirty="0" smtClean="0"/>
              <a:t>Retrieved </a:t>
            </a:r>
            <a:r>
              <a:rPr lang="en-US" sz="1400" dirty="0"/>
              <a:t>from </a:t>
            </a:r>
            <a:r>
              <a:rPr lang="en-US" sz="1400" dirty="0" smtClean="0"/>
              <a:t>      </a:t>
            </a:r>
            <a:r>
              <a:rPr lang="en-US" sz="1400" u="sng" dirty="0" smtClean="0">
                <a:hlinkClick r:id="rId4"/>
              </a:rPr>
              <a:t>http</a:t>
            </a:r>
            <a:r>
              <a:rPr lang="en-US" sz="1400" u="sng" dirty="0">
                <a:hlinkClick r:id="rId4"/>
              </a:rPr>
              <a:t>://</a:t>
            </a:r>
            <a:r>
              <a:rPr lang="en-US" sz="1400" u="sng" dirty="0" smtClean="0">
                <a:hlinkClick r:id="rId4"/>
              </a:rPr>
              <a:t>www.sciencedirect.com/science/article/pii/S1877042809001633</a:t>
            </a:r>
            <a:r>
              <a:rPr lang="en-US" sz="1400" dirty="0"/>
              <a:t> </a:t>
            </a:r>
          </a:p>
          <a:p>
            <a:pPr algn="l"/>
            <a:r>
              <a:rPr lang="en-US" sz="1400" dirty="0"/>
              <a:t>Ahmad, K., &amp; Sheikh, K. S. (2013). Social Media and Youth Participatory Politics: A </a:t>
            </a:r>
            <a:r>
              <a:rPr lang="en-US" sz="1400" dirty="0" smtClean="0"/>
              <a:t>Study </a:t>
            </a:r>
            <a:r>
              <a:rPr lang="en-US" sz="1400" dirty="0"/>
              <a:t>of </a:t>
            </a:r>
            <a:r>
              <a:rPr lang="en-US" sz="1400" dirty="0" smtClean="0"/>
              <a:t>University Students</a:t>
            </a:r>
            <a:r>
              <a:rPr lang="en-US" sz="1400" dirty="0"/>
              <a:t>. </a:t>
            </a:r>
            <a:r>
              <a:rPr lang="en-US" sz="1400" i="1" dirty="0" smtClean="0"/>
              <a:t>South</a:t>
            </a:r>
          </a:p>
          <a:p>
            <a:pPr algn="l"/>
            <a:r>
              <a:rPr lang="en-US" sz="1400" i="1" dirty="0" smtClean="0"/>
              <a:t>        Asian </a:t>
            </a:r>
            <a:r>
              <a:rPr lang="en-US" sz="1400" i="1" dirty="0"/>
              <a:t>Studies ,28</a:t>
            </a:r>
            <a:r>
              <a:rPr lang="en-US" sz="1400" dirty="0"/>
              <a:t>(2), </a:t>
            </a:r>
            <a:r>
              <a:rPr lang="en-US" sz="1400" dirty="0" smtClean="0"/>
              <a:t>353-360.</a:t>
            </a:r>
          </a:p>
          <a:p>
            <a:pPr algn="l"/>
            <a:r>
              <a:rPr lang="en-US" sz="1400" dirty="0" smtClean="0"/>
              <a:t>Brailovskaia</a:t>
            </a:r>
            <a:r>
              <a:rPr lang="en-US" sz="1400" dirty="0"/>
              <a:t>, J., &amp; Margraf, J. (2016). Comparing Facebook Users and Facebook Non</a:t>
            </a:r>
          </a:p>
          <a:p>
            <a:pPr algn="l"/>
            <a:r>
              <a:rPr lang="en-US" sz="1400" dirty="0"/>
              <a:t> </a:t>
            </a:r>
            <a:r>
              <a:rPr lang="en-US" sz="1400" dirty="0" smtClean="0"/>
              <a:t>     Users</a:t>
            </a:r>
            <a:r>
              <a:rPr lang="en-US" sz="1400" dirty="0"/>
              <a:t>: Relationship between Personality Traits and Mental Health Variables – An Exploratory Study. </a:t>
            </a:r>
            <a:r>
              <a:rPr lang="en-US" sz="1400" i="1" dirty="0"/>
              <a:t>Plos One,11</a:t>
            </a:r>
            <a:r>
              <a:rPr lang="en-US" sz="1400" dirty="0"/>
              <a:t>(12).</a:t>
            </a:r>
          </a:p>
          <a:p>
            <a:pPr algn="l"/>
            <a:r>
              <a:rPr lang="en-US" sz="1400" dirty="0" smtClean="0"/>
              <a:t>Bányai</a:t>
            </a:r>
            <a:r>
              <a:rPr lang="en-US" sz="1400" dirty="0"/>
              <a:t>, F., Zsila, </a:t>
            </a:r>
            <a:r>
              <a:rPr lang="en-US" sz="1400" dirty="0" err="1"/>
              <a:t>Á</a:t>
            </a:r>
            <a:r>
              <a:rPr lang="en-US" sz="1400" dirty="0"/>
              <a:t>, Király, O., Maraz, A., Elekes, Z., Griffiths, M. D., . . . Demetrovics, Z. </a:t>
            </a:r>
          </a:p>
          <a:p>
            <a:pPr algn="l"/>
            <a:r>
              <a:rPr lang="en-US" sz="1400" dirty="0" smtClean="0"/>
              <a:t>      (</a:t>
            </a:r>
            <a:r>
              <a:rPr lang="en-US" sz="1400" dirty="0"/>
              <a:t>2017). Problematic Social Media Use: Results from a Large-Scale Nationally </a:t>
            </a:r>
            <a:r>
              <a:rPr lang="en-US" sz="1400" dirty="0" smtClean="0"/>
              <a:t>Representative </a:t>
            </a:r>
            <a:r>
              <a:rPr lang="en-US" sz="1400" dirty="0"/>
              <a:t>Adolescent Sample. </a:t>
            </a:r>
            <a:r>
              <a:rPr lang="en-US" sz="1400" i="1" dirty="0"/>
              <a:t>Plos </a:t>
            </a:r>
            <a:r>
              <a:rPr lang="en-US" sz="1400" i="1" dirty="0" smtClean="0"/>
              <a:t>    </a:t>
            </a:r>
            <a:r>
              <a:rPr lang="en-US" sz="1400" dirty="0"/>
              <a:t> </a:t>
            </a:r>
          </a:p>
          <a:p>
            <a:pPr algn="l"/>
            <a:r>
              <a:rPr lang="en-US" sz="1400" dirty="0"/>
              <a:t>Cole, P. N. (2017, September 15). The Who, What and Why of the Frankfurt School. Retrieved</a:t>
            </a:r>
          </a:p>
          <a:p>
            <a:pPr algn="l"/>
            <a:r>
              <a:rPr lang="en-US" sz="1400" dirty="0"/>
              <a:t> </a:t>
            </a:r>
            <a:r>
              <a:rPr lang="en-US" sz="1400" dirty="0" smtClean="0"/>
              <a:t>    December </a:t>
            </a:r>
            <a:r>
              <a:rPr lang="en-US" sz="1400" dirty="0"/>
              <a:t>03, 2017, from </a:t>
            </a:r>
            <a:r>
              <a:rPr lang="en-US" sz="1400" u="sng" dirty="0">
                <a:hlinkClick r:id="rId5"/>
              </a:rPr>
              <a:t>https://</a:t>
            </a:r>
            <a:r>
              <a:rPr lang="en-US" sz="1400" u="sng" dirty="0" smtClean="0">
                <a:hlinkClick r:id="rId5"/>
              </a:rPr>
              <a:t>www.thoughtco.com/frankfurt-school-3026079</a:t>
            </a:r>
            <a:endParaRPr lang="en-US" sz="1400" dirty="0"/>
          </a:p>
          <a:p>
            <a:pPr algn="l"/>
            <a:r>
              <a:rPr lang="en-US" sz="1400" dirty="0"/>
              <a:t>Company Info. (n.d.). Retrieved May 01, 2017, from </a:t>
            </a:r>
            <a:r>
              <a:rPr lang="en-US" sz="1400" u="sng" dirty="0">
                <a:hlinkClick r:id="rId6"/>
              </a:rPr>
              <a:t>https://newsroom.fb.com/company-info</a:t>
            </a:r>
            <a:r>
              <a:rPr lang="en-US" sz="1400" u="sng" dirty="0" smtClean="0">
                <a:hlinkClick r:id="rId6"/>
              </a:rPr>
              <a:t>/</a:t>
            </a:r>
            <a:endParaRPr lang="en-US" sz="1400" dirty="0"/>
          </a:p>
          <a:p>
            <a:pPr algn="l"/>
            <a:r>
              <a:rPr lang="en-US" sz="1400" dirty="0"/>
              <a:t>Cultivation Theory. (2013, December 31). Retrieved May 01, 2017, </a:t>
            </a:r>
            <a:r>
              <a:rPr lang="en-US" sz="1400" dirty="0" smtClean="0"/>
              <a:t>from </a:t>
            </a:r>
            <a:r>
              <a:rPr lang="en-US" sz="1400" u="sng" dirty="0" smtClean="0">
                <a:hlinkClick r:id="rId7"/>
              </a:rPr>
              <a:t>https</a:t>
            </a:r>
            <a:r>
              <a:rPr lang="en-US" sz="1400" u="sng" dirty="0">
                <a:hlinkClick r:id="rId7"/>
              </a:rPr>
              <a:t>://masscommtheory.com/theory-overviews/cultivation-theory</a:t>
            </a:r>
            <a:r>
              <a:rPr lang="en-US" sz="1400" u="sng" dirty="0" smtClean="0">
                <a:hlinkClick r:id="rId7"/>
              </a:rPr>
              <a:t>/</a:t>
            </a:r>
            <a:endParaRPr lang="en-US" sz="1400" dirty="0"/>
          </a:p>
          <a:p>
            <a:pPr algn="l"/>
            <a:r>
              <a:rPr lang="en-US" sz="1400" dirty="0"/>
              <a:t>Dillon, M. (2010). </a:t>
            </a:r>
            <a:r>
              <a:rPr lang="en-US" sz="1400" i="1" dirty="0"/>
              <a:t>Introduction to sociological theory theorists, concepts, and their applicability to the twenty-first century</a:t>
            </a:r>
            <a:r>
              <a:rPr lang="en-US" sz="1400" dirty="0"/>
              <a:t>. </a:t>
            </a:r>
            <a:r>
              <a:rPr lang="en-US" sz="1400" dirty="0" smtClean="0"/>
              <a:t>           </a:t>
            </a:r>
            <a:r>
              <a:rPr lang="en-US" sz="1400" dirty="0" err="1" smtClean="0"/>
              <a:t>Chichester</a:t>
            </a:r>
            <a:r>
              <a:rPr lang="en-US" sz="1400" dirty="0"/>
              <a:t>: Wiley-Blackwell</a:t>
            </a:r>
            <a:r>
              <a:rPr lang="en-US" sz="1400" dirty="0" smtClean="0"/>
              <a:t>.</a:t>
            </a:r>
            <a:endParaRPr lang="en-US" sz="1400" dirty="0"/>
          </a:p>
          <a:p>
            <a:pPr algn="l"/>
            <a:r>
              <a:rPr lang="en-US" sz="1400" dirty="0"/>
              <a:t>Duggan, M., &amp; Smith, A. (2016, October 25). The Political Environment on Social Media.	Retrieved May 01, 2017, from </a:t>
            </a:r>
          </a:p>
          <a:p>
            <a:pPr algn="l"/>
            <a:r>
              <a:rPr lang="en-US" sz="1400" dirty="0"/>
              <a:t>	</a:t>
            </a:r>
            <a:r>
              <a:rPr lang="en-US" sz="1400" u="sng" dirty="0">
                <a:hlinkClick r:id="rId8"/>
              </a:rPr>
              <a:t>http://www.pewinternet.org/2016/10/25/the-political-environment-on-social-media</a:t>
            </a:r>
            <a:r>
              <a:rPr lang="en-US" sz="1400" u="sng" dirty="0" smtClean="0">
                <a:hlinkClick r:id="rId8"/>
              </a:rPr>
              <a:t>/</a:t>
            </a:r>
            <a:endParaRPr lang="en-US" sz="1400" dirty="0"/>
          </a:p>
          <a:p>
            <a:pPr algn="l"/>
            <a:r>
              <a:rPr lang="en-US" sz="1400" dirty="0"/>
              <a:t>Gottfried, J., &amp; Shearer, E. (2016, May 26). News Use Across Social Media Platforms 2016.	Retrieved May 01, 2017, </a:t>
            </a:r>
            <a:r>
              <a:rPr lang="en-US" sz="1400" dirty="0" smtClean="0"/>
              <a:t>from</a:t>
            </a:r>
            <a:r>
              <a:rPr lang="en-US" sz="1400" dirty="0"/>
              <a:t>	</a:t>
            </a:r>
            <a:r>
              <a:rPr lang="en-US" sz="1400" dirty="0" smtClean="0"/>
              <a:t> </a:t>
            </a:r>
            <a:r>
              <a:rPr lang="en-US" sz="1400" u="sng" dirty="0">
                <a:hlinkClick r:id="rId9"/>
              </a:rPr>
              <a:t>http://www.journalism.org/2016/05/26/news-use-across-social-media-platforms-2016/</a:t>
            </a:r>
            <a:endParaRPr lang="en-US" sz="1400" dirty="0"/>
          </a:p>
          <a:p>
            <a:pPr algn="l"/>
            <a:r>
              <a:rPr lang="en-US" sz="1400" dirty="0"/>
              <a:t> </a:t>
            </a:r>
            <a:r>
              <a:rPr lang="en-US" sz="1400" dirty="0" smtClean="0"/>
              <a:t>Heller</a:t>
            </a:r>
            <a:r>
              <a:rPr lang="en-US" sz="1400" dirty="0"/>
              <a:t>, K. S. (2016, November 10). It's a Mean World! Or Is It? Retrieved May 01, 2017, from	</a:t>
            </a:r>
            <a:r>
              <a:rPr lang="en-US" sz="1400" u="sng" dirty="0">
                <a:hlinkClick r:id="rId10"/>
              </a:rPr>
              <a:t>https://mediapsychology101.com/2012/12/09/its-a-mean-world-or-is-it/</a:t>
            </a:r>
            <a:endParaRPr lang="en-US" sz="1400" dirty="0"/>
          </a:p>
          <a:p>
            <a:pPr algn="l"/>
            <a:r>
              <a:rPr lang="en-US" sz="1400" dirty="0"/>
              <a:t> </a:t>
            </a:r>
            <a:r>
              <a:rPr lang="en-US" sz="1400" dirty="0" smtClean="0"/>
              <a:t>Nations</a:t>
            </a:r>
            <a:r>
              <a:rPr lang="en-US" sz="1400" dirty="0"/>
              <a:t>, D. (2017, May 30). Serious Question: What Exactly Is Social Media? Retrieved	December 03, 2017, from </a:t>
            </a:r>
          </a:p>
          <a:p>
            <a:pPr algn="l"/>
            <a:r>
              <a:rPr lang="en-US" sz="1400" dirty="0"/>
              <a:t>	</a:t>
            </a:r>
            <a:r>
              <a:rPr lang="en-US" sz="1400" u="sng" dirty="0">
                <a:hlinkClick r:id="rId11"/>
              </a:rPr>
              <a:t>https://www.lifewire.com/what-is-social-media-explaining-the-big-trend-3486616</a:t>
            </a:r>
            <a:endParaRPr lang="en-US" sz="1400" dirty="0"/>
          </a:p>
          <a:p>
            <a:pPr algn="l"/>
            <a:r>
              <a:rPr lang="en-US" sz="1400" dirty="0"/>
              <a:t> </a:t>
            </a:r>
          </a:p>
          <a:p>
            <a:pPr algn="l"/>
            <a:r>
              <a:rPr lang="en-US" sz="1400" dirty="0"/>
              <a:t>Rosenstiel, T., </a:t>
            </a:r>
            <a:r>
              <a:rPr lang="en-US" sz="1400" dirty="0" err="1"/>
              <a:t>Sonderman</a:t>
            </a:r>
            <a:r>
              <a:rPr lang="en-US" sz="1400" dirty="0"/>
              <a:t>, J., </a:t>
            </a:r>
            <a:r>
              <a:rPr lang="en-US" sz="1400" dirty="0" err="1"/>
              <a:t>Loker</a:t>
            </a:r>
            <a:r>
              <a:rPr lang="en-US" sz="1400" dirty="0"/>
              <a:t>, K., </a:t>
            </a:r>
            <a:r>
              <a:rPr lang="en-US" sz="1400" dirty="0" err="1"/>
              <a:t>Ivancin</a:t>
            </a:r>
            <a:r>
              <a:rPr lang="en-US" sz="1400" dirty="0"/>
              <a:t>, M., &amp; </a:t>
            </a:r>
            <a:r>
              <a:rPr lang="en-US" sz="1400" dirty="0" err="1"/>
              <a:t>Kjarval</a:t>
            </a:r>
            <a:r>
              <a:rPr lang="en-US" sz="1400" dirty="0"/>
              <a:t>, N. (2015, September 01</a:t>
            </a:r>
            <a:r>
              <a:rPr lang="en-US" sz="1400" dirty="0" smtClean="0"/>
              <a:t>). Twitter </a:t>
            </a:r>
            <a:r>
              <a:rPr lang="en-US" sz="1400" dirty="0"/>
              <a:t>and News: How people use Twitter to get news. Retrieved December 03, 2017,	from </a:t>
            </a:r>
            <a:r>
              <a:rPr lang="en-US" sz="1400" u="sng" dirty="0">
                <a:hlinkClick r:id="rId12"/>
              </a:rPr>
              <a:t>https://www.americanpressinstitute.org/publications/reports/survey-research/how-people-use-twitter-news</a:t>
            </a:r>
            <a:r>
              <a:rPr lang="en-US" sz="1400" u="sng" dirty="0" smtClean="0">
                <a:hlinkClick r:id="rId12"/>
              </a:rPr>
              <a:t>/</a:t>
            </a:r>
            <a:r>
              <a:rPr lang="en-US" sz="1400" dirty="0" smtClean="0"/>
              <a:t>	</a:t>
            </a:r>
            <a:endParaRPr lang="en-US" sz="1400" dirty="0"/>
          </a:p>
          <a:p>
            <a:pPr algn="l"/>
            <a:r>
              <a:rPr lang="en-US" sz="1400" dirty="0"/>
              <a:t>Smith, J., Signorelli, N., &amp; Gerbner, G. (1988). Violence and Terror in the Mass Media: An	Annotated Bibliography. [Abstract]. Contemporary Sociology, 17(6), 425</a:t>
            </a:r>
            <a:r>
              <a:rPr lang="en-US" sz="1400" dirty="0" smtClean="0"/>
              <a:t>.</a:t>
            </a:r>
            <a:endParaRPr lang="en-US" sz="1400" dirty="0"/>
          </a:p>
          <a:p>
            <a:pPr algn="l"/>
            <a:r>
              <a:rPr lang="en-US" sz="1400" dirty="0"/>
              <a:t>Social Media Fact Sheet. (2017, January 12). Retrieved December 03, 2017, </a:t>
            </a:r>
            <a:r>
              <a:rPr lang="en-US" sz="1400" dirty="0" err="1" smtClean="0"/>
              <a:t>from</a:t>
            </a:r>
            <a:r>
              <a:rPr lang="en-US" sz="1400" u="sng" dirty="0" err="1" smtClean="0">
                <a:hlinkClick r:id="rId13"/>
              </a:rPr>
              <a:t>http</a:t>
            </a:r>
            <a:r>
              <a:rPr lang="en-US" sz="1400" u="sng" dirty="0">
                <a:hlinkClick r:id="rId13"/>
              </a:rPr>
              <a:t>://www.pewinternet.org/fact-sheet/social-media/</a:t>
            </a:r>
            <a:endParaRPr lang="en-US" sz="1400" dirty="0"/>
          </a:p>
          <a:p>
            <a:pPr algn="l"/>
            <a:r>
              <a:rPr lang="en-US" sz="1400" dirty="0"/>
              <a:t> </a:t>
            </a:r>
          </a:p>
          <a:p>
            <a:pPr algn="l"/>
            <a:r>
              <a:rPr lang="en-US" sz="1400" dirty="0"/>
              <a:t>What Would the Frankfurt School Think of Social Media? (2017, October 2). Retrieved	December 03, 2017, from https://</a:t>
            </a:r>
            <a:r>
              <a:rPr lang="en-US" sz="1400" dirty="0" err="1"/>
              <a:t>www.versobooks.com</a:t>
            </a:r>
            <a:r>
              <a:rPr lang="en-US" sz="1400" dirty="0"/>
              <a:t>/blogs/3417-what-would-the-frankfurt-school-think-of-social-media</a:t>
            </a:r>
          </a:p>
          <a:p>
            <a:pPr algn="l"/>
            <a:r>
              <a:rPr lang="en-US" sz="2400" dirty="0"/>
              <a:t> </a:t>
            </a:r>
          </a:p>
          <a:p>
            <a:pPr algn="l"/>
            <a:endParaRPr lang="en-US" sz="2400" dirty="0"/>
          </a:p>
        </p:txBody>
      </p:sp>
      <p:sp>
        <p:nvSpPr>
          <p:cNvPr id="2" name="TextBox 1"/>
          <p:cNvSpPr txBox="1"/>
          <p:nvPr/>
        </p:nvSpPr>
        <p:spPr>
          <a:xfrm>
            <a:off x="11720726" y="6248400"/>
            <a:ext cx="9708298" cy="15296495"/>
          </a:xfrm>
          <a:prstGeom prst="rect">
            <a:avLst/>
          </a:prstGeom>
          <a:noFill/>
        </p:spPr>
        <p:txBody>
          <a:bodyPr wrap="square" rtlCol="0">
            <a:spAutoFit/>
          </a:bodyPr>
          <a:lstStyle/>
          <a:p>
            <a:pPr lvl="0"/>
            <a:r>
              <a:rPr lang="en-US" sz="3600" b="1" dirty="0">
                <a:solidFill>
                  <a:srgbClr val="000000"/>
                </a:solidFill>
              </a:rPr>
              <a:t>Theory</a:t>
            </a:r>
          </a:p>
          <a:p>
            <a:pPr algn="l"/>
            <a:r>
              <a:rPr lang="en-US" sz="2800" dirty="0"/>
              <a:t>The Frankfurt School with notable theorists Theodor Adorno, Max Horkheimer and Herbert Marcuse, expanded on the ideas of Marxism to adapt them to their modern society and especially media. They described “how critical, reflective thought is suppressed in a society by the mass media and other institutions” (Dillion, 2010). </a:t>
            </a:r>
          </a:p>
          <a:p>
            <a:pPr algn="l"/>
            <a:endParaRPr lang="en-US" sz="2800" dirty="0"/>
          </a:p>
          <a:p>
            <a:pPr algn="l"/>
            <a:r>
              <a:rPr lang="en-US" sz="2800" dirty="0"/>
              <a:t>The culture industry is run by corporations and uses entertainment and news programming as a form of social control, used to manipulate how people perceive the world. They believed that media and technology are tools used to create conformity. “They theorized that this experience made people intellectually inactive and politically passive, as they allowed mass produced ideologies and values to wash over them and infiltrate their consciousness” (Cole, 2017). </a:t>
            </a:r>
            <a:endParaRPr lang="en-US" sz="2800" dirty="0" smtClean="0"/>
          </a:p>
          <a:p>
            <a:pPr algn="l"/>
            <a:endParaRPr lang="en-US" sz="2800" dirty="0"/>
          </a:p>
          <a:p>
            <a:pPr algn="l"/>
            <a:r>
              <a:rPr lang="en-US" sz="2800" dirty="0"/>
              <a:t>Influenced by the Frankfurt School’s interpretation of the culture industry, George Gerbner furthered these findings into his own cultivation theory. Which focused on the tendency of media to sensationalize violence and conflict. Gerber described the “mean world syndrome” and stated that if people are continually exposed to violence through mass media then they will believe the world is more dangerous than it actually is. </a:t>
            </a:r>
            <a:endParaRPr lang="en-US" sz="2800" dirty="0" smtClean="0"/>
          </a:p>
          <a:p>
            <a:pPr algn="l"/>
            <a:endParaRPr lang="en-US" sz="2800" dirty="0" smtClean="0"/>
          </a:p>
          <a:p>
            <a:pPr algn="l"/>
            <a:r>
              <a:rPr lang="en-US" sz="2800" dirty="0"/>
              <a:t>Applying principles from both Adorno’s and Horkheimer’s theory on culture industry and Gerbner’s mean world syndrome it is logical to believe that if social media users are continually exposed to negative posts on politics then these users will gain negative perceptions on politicians and politics as a whole </a:t>
            </a:r>
            <a:endParaRPr lang="en-US" sz="2800" dirty="0" smtClean="0"/>
          </a:p>
          <a:p>
            <a:pPr algn="l"/>
            <a:endParaRPr lang="en-US" sz="2800" dirty="0"/>
          </a:p>
        </p:txBody>
      </p:sp>
      <p:sp>
        <p:nvSpPr>
          <p:cNvPr id="3" name="TextBox 2"/>
          <p:cNvSpPr txBox="1"/>
          <p:nvPr/>
        </p:nvSpPr>
        <p:spPr>
          <a:xfrm>
            <a:off x="1152555" y="6464612"/>
            <a:ext cx="9493311" cy="7032694"/>
          </a:xfrm>
          <a:prstGeom prst="rect">
            <a:avLst/>
          </a:prstGeom>
          <a:noFill/>
        </p:spPr>
        <p:txBody>
          <a:bodyPr wrap="square" rtlCol="0">
            <a:spAutoFit/>
          </a:bodyPr>
          <a:lstStyle/>
          <a:p>
            <a:r>
              <a:rPr lang="en-US" sz="3600" b="1" dirty="0" smtClean="0"/>
              <a:t>Abstract </a:t>
            </a:r>
            <a:endParaRPr lang="en-US" sz="500" b="1" dirty="0" smtClean="0"/>
          </a:p>
          <a:p>
            <a:endParaRPr lang="en-US" sz="300" b="1" dirty="0" smtClean="0"/>
          </a:p>
          <a:p>
            <a:pPr algn="l"/>
            <a:r>
              <a:rPr lang="en-US" sz="2800" dirty="0"/>
              <a:t>Social media is an extremely prominent part of our society. It is one of our most utilized methods of communication, as well as an influential news outlet. However, intentionally or not, social media users are repeatedly exposed to an abundance of negative posts regarding politicians and their views, global affairs and local news.  This study addresses social media’s influence on attitudes towards politicians and politics among college students. The study’s hypothesis is that there is a positive correlation between social media use and unfavorable views on politics and politicians. In order to test my hypothesis, 100 participants, primarily from a Catholic university in New England, were given a survey to assess their social media frequency and their perceptions on politics. </a:t>
            </a:r>
          </a:p>
          <a:p>
            <a:r>
              <a:rPr lang="en-US" sz="2000" dirty="0"/>
              <a:t> </a:t>
            </a:r>
          </a:p>
        </p:txBody>
      </p:sp>
      <p:pic>
        <p:nvPicPr>
          <p:cNvPr id="5" name="Picture 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033527" y="8511010"/>
            <a:ext cx="10160489" cy="4859868"/>
          </a:xfrm>
          <a:prstGeom prst="rect">
            <a:avLst/>
          </a:prstGeom>
        </p:spPr>
      </p:pic>
      <p:pic>
        <p:nvPicPr>
          <p:cNvPr id="7" name="Picture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2002290" y="14484382"/>
            <a:ext cx="10280904" cy="4002042"/>
          </a:xfrm>
          <a:prstGeom prst="rect">
            <a:avLst/>
          </a:prstGeom>
        </p:spPr>
      </p:pic>
      <p:pic>
        <p:nvPicPr>
          <p:cNvPr id="8" name="Picture 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2068123" y="19473502"/>
            <a:ext cx="10197192" cy="5044815"/>
          </a:xfrm>
          <a:prstGeom prst="rect">
            <a:avLst/>
          </a:prstGeom>
        </p:spPr>
      </p:pic>
      <p:pic>
        <p:nvPicPr>
          <p:cNvPr id="10" name="Picture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2033527" y="25969251"/>
            <a:ext cx="10218430" cy="533347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Parcel</Template>
  <TotalTime>3652</TotalTime>
  <Words>663</Words>
  <Application>Microsoft Macintosh PowerPoint</Application>
  <PresentationFormat>Custom</PresentationFormat>
  <Paragraphs>93</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Gill Sans MT</vt:lpstr>
      <vt:lpstr>Times New Roman</vt:lpstr>
      <vt:lpstr>Arial</vt:lpstr>
      <vt:lpstr>Parcel</vt:lpstr>
      <vt:lpstr>CorelDRAW</vt:lpstr>
      <vt:lpstr>PowerPoint Presentation</vt:lpstr>
    </vt:vector>
  </TitlesOfParts>
  <Company>MegaPrint Inc.</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Mikaela Sherlock</cp:lastModifiedBy>
  <cp:revision>88</cp:revision>
  <cp:lastPrinted>2011-03-08T18:07:35Z</cp:lastPrinted>
  <dcterms:created xsi:type="dcterms:W3CDTF">2011-03-23T20:03:11Z</dcterms:created>
  <dcterms:modified xsi:type="dcterms:W3CDTF">2018-04-07T01:12:42Z</dcterms:modified>
  <cp:category>Research Poster</cp:category>
</cp:coreProperties>
</file>