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23375"/>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20" userDrawn="1">
          <p15:clr>
            <a:srgbClr val="A4A3A4"/>
          </p15:clr>
        </p15:guide>
        <p15:guide id="2" pos="13824" userDrawn="1">
          <p15:clr>
            <a:srgbClr val="A4A3A4"/>
          </p15:clr>
        </p15:guide>
        <p15:guide id="3" orient="horz" pos="104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0927"/>
    <a:srgbClr val="000E2F"/>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792" autoAdjust="0"/>
  </p:normalViewPr>
  <p:slideViewPr>
    <p:cSldViewPr>
      <p:cViewPr varScale="1">
        <p:scale>
          <a:sx n="15" d="100"/>
          <a:sy n="15" d="100"/>
        </p:scale>
        <p:origin x="1680" y="82"/>
      </p:cViewPr>
      <p:guideLst>
        <p:guide orient="horz" pos="10320"/>
        <p:guide pos="13824"/>
        <p:guide orient="horz" pos="104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3038476" cy="463059"/>
          </a:xfrm>
          <a:prstGeom prst="rect">
            <a:avLst/>
          </a:prstGeom>
        </p:spPr>
        <p:txBody>
          <a:bodyPr vert="horz" lIns="90985" tIns="45493" rIns="90985" bIns="45493" rtlCol="0"/>
          <a:lstStyle>
            <a:lvl1pPr algn="l">
              <a:defRPr sz="1200"/>
            </a:lvl1pPr>
          </a:lstStyle>
          <a:p>
            <a:endParaRPr lang="en-US"/>
          </a:p>
        </p:txBody>
      </p:sp>
      <p:sp>
        <p:nvSpPr>
          <p:cNvPr id="3" name="Date Placeholder 2"/>
          <p:cNvSpPr>
            <a:spLocks noGrp="1"/>
          </p:cNvSpPr>
          <p:nvPr>
            <p:ph type="dt" idx="1"/>
          </p:nvPr>
        </p:nvSpPr>
        <p:spPr>
          <a:xfrm>
            <a:off x="3970339" y="3"/>
            <a:ext cx="3038476" cy="463059"/>
          </a:xfrm>
          <a:prstGeom prst="rect">
            <a:avLst/>
          </a:prstGeom>
        </p:spPr>
        <p:txBody>
          <a:bodyPr vert="horz" lIns="90985" tIns="45493" rIns="90985" bIns="45493" rtlCol="0"/>
          <a:lstStyle>
            <a:lvl1pPr algn="r">
              <a:defRPr sz="1200"/>
            </a:lvl1pPr>
          </a:lstStyle>
          <a:p>
            <a:fld id="{599DF481-FE63-48FE-8F2B-0A19C923E3A5}" type="datetimeFigureOut">
              <a:rPr lang="en-US" smtClean="0"/>
              <a:t>4/18/2019</a:t>
            </a:fld>
            <a:endParaRPr lang="en-US"/>
          </a:p>
        </p:txBody>
      </p:sp>
      <p:sp>
        <p:nvSpPr>
          <p:cNvPr id="4" name="Slide Image Placeholder 3"/>
          <p:cNvSpPr>
            <a:spLocks noGrp="1" noRot="1" noChangeAspect="1"/>
          </p:cNvSpPr>
          <p:nvPr>
            <p:ph type="sldImg" idx="2"/>
          </p:nvPr>
        </p:nvSpPr>
        <p:spPr>
          <a:xfrm>
            <a:off x="1430338" y="1152525"/>
            <a:ext cx="4149725" cy="3113088"/>
          </a:xfrm>
          <a:prstGeom prst="rect">
            <a:avLst/>
          </a:prstGeom>
          <a:noFill/>
          <a:ln w="12700">
            <a:solidFill>
              <a:prstClr val="black"/>
            </a:solidFill>
          </a:ln>
        </p:spPr>
        <p:txBody>
          <a:bodyPr vert="horz" lIns="90985" tIns="45493" rIns="90985" bIns="45493" rtlCol="0" anchor="ctr"/>
          <a:lstStyle/>
          <a:p>
            <a:endParaRPr lang="en-US"/>
          </a:p>
        </p:txBody>
      </p:sp>
      <p:sp>
        <p:nvSpPr>
          <p:cNvPr id="5" name="Notes Placeholder 4"/>
          <p:cNvSpPr>
            <a:spLocks noGrp="1"/>
          </p:cNvSpPr>
          <p:nvPr>
            <p:ph type="body" sz="quarter" idx="3"/>
          </p:nvPr>
        </p:nvSpPr>
        <p:spPr>
          <a:xfrm>
            <a:off x="701678" y="4438439"/>
            <a:ext cx="5607049" cy="3632019"/>
          </a:xfrm>
          <a:prstGeom prst="rect">
            <a:avLst/>
          </a:prstGeom>
        </p:spPr>
        <p:txBody>
          <a:bodyPr vert="horz" lIns="90985" tIns="45493" rIns="90985" bIns="454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760320"/>
            <a:ext cx="3038476" cy="463059"/>
          </a:xfrm>
          <a:prstGeom prst="rect">
            <a:avLst/>
          </a:prstGeom>
        </p:spPr>
        <p:txBody>
          <a:bodyPr vert="horz" lIns="90985" tIns="45493" rIns="90985" bIns="45493" rtlCol="0" anchor="b"/>
          <a:lstStyle>
            <a:lvl1pPr algn="l">
              <a:defRPr sz="1200"/>
            </a:lvl1pPr>
          </a:lstStyle>
          <a:p>
            <a:endParaRPr lang="en-US"/>
          </a:p>
        </p:txBody>
      </p:sp>
      <p:sp>
        <p:nvSpPr>
          <p:cNvPr id="7" name="Slide Number Placeholder 6"/>
          <p:cNvSpPr>
            <a:spLocks noGrp="1"/>
          </p:cNvSpPr>
          <p:nvPr>
            <p:ph type="sldNum" sz="quarter" idx="5"/>
          </p:nvPr>
        </p:nvSpPr>
        <p:spPr>
          <a:xfrm>
            <a:off x="3970339" y="8760320"/>
            <a:ext cx="3038476" cy="463059"/>
          </a:xfrm>
          <a:prstGeom prst="rect">
            <a:avLst/>
          </a:prstGeom>
        </p:spPr>
        <p:txBody>
          <a:bodyPr vert="horz" lIns="90985" tIns="45493" rIns="90985" bIns="45493" rtlCol="0" anchor="b"/>
          <a:lstStyle>
            <a:lvl1pPr algn="r">
              <a:defRPr sz="1200"/>
            </a:lvl1pPr>
          </a:lstStyle>
          <a:p>
            <a:fld id="{BE1839AC-0F22-4A2F-83CE-433B7919938D}" type="slidenum">
              <a:rPr lang="en-US" smtClean="0"/>
              <a:t>‹#›</a:t>
            </a:fld>
            <a:endParaRPr lang="en-US"/>
          </a:p>
        </p:txBody>
      </p:sp>
    </p:spTree>
    <p:extLst>
      <p:ext uri="{BB962C8B-B14F-4D97-AF65-F5344CB8AC3E}">
        <p14:creationId xmlns:p14="http://schemas.microsoft.com/office/powerpoint/2010/main" val="670808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0338" y="1152525"/>
            <a:ext cx="4149725" cy="3113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1839AC-0F22-4A2F-83CE-433B7919938D}" type="slidenum">
              <a:rPr lang="en-US" smtClean="0"/>
              <a:t>1</a:t>
            </a:fld>
            <a:endParaRPr lang="en-US"/>
          </a:p>
        </p:txBody>
      </p:sp>
    </p:spTree>
    <p:extLst>
      <p:ext uri="{BB962C8B-B14F-4D97-AF65-F5344CB8AC3E}">
        <p14:creationId xmlns:p14="http://schemas.microsoft.com/office/powerpoint/2010/main" val="969230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3"/>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8F90EAD-3828-48B0-9C14-F2EC96415E65}"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2139924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F90EAD-3828-48B0-9C14-F2EC96415E65}"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3974954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7383786"/>
            <a:ext cx="47404018" cy="1572844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7383786"/>
            <a:ext cx="141480542" cy="1572844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F90EAD-3828-48B0-9C14-F2EC96415E65}"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3149813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F90EAD-3828-48B0-9C14-F2EC96415E65}"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13853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3"/>
            <a:ext cx="37307520" cy="6537960"/>
          </a:xfrm>
        </p:spPr>
        <p:txBody>
          <a:bodyPr anchor="t"/>
          <a:lstStyle>
            <a:lvl1pPr algn="l">
              <a:defRPr sz="20600" b="1" cap="all"/>
            </a:lvl1pPr>
          </a:lstStyle>
          <a:p>
            <a:r>
              <a:rPr lang="en-US"/>
              <a:t>Click to edit Master title style</a:t>
            </a:r>
          </a:p>
        </p:txBody>
      </p:sp>
      <p:sp>
        <p:nvSpPr>
          <p:cNvPr id="3" name="Text Placeholder 2"/>
          <p:cNvSpPr>
            <a:spLocks noGrp="1"/>
          </p:cNvSpPr>
          <p:nvPr>
            <p:ph type="body" idx="1"/>
          </p:nvPr>
        </p:nvSpPr>
        <p:spPr>
          <a:xfrm>
            <a:off x="3467102" y="13952226"/>
            <a:ext cx="37307520" cy="720089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F90EAD-3828-48B0-9C14-F2EC96415E65}"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2428429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43014906"/>
            <a:ext cx="94442280" cy="12165329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43014906"/>
            <a:ext cx="94442280" cy="12165329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F90EAD-3828-48B0-9C14-F2EC96415E65}" type="datetimeFigureOut">
              <a:rPr lang="en-US" smtClean="0"/>
              <a:t>4/18/2019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352130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3"/>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3"/>
            <a:ext cx="19392902" cy="307085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3"/>
            <a:ext cx="19400520" cy="307085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F90EAD-3828-48B0-9C14-F2EC96415E65}" type="datetimeFigureOut">
              <a:rPr lang="en-US" smtClean="0"/>
              <a:t>4/18/2019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3660371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F90EAD-3828-48B0-9C14-F2EC96415E65}" type="datetimeFigureOut">
              <a:rPr lang="en-US" smtClean="0"/>
              <a:t>4/18/2019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192045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F90EAD-3828-48B0-9C14-F2EC96415E65}" type="datetimeFigureOut">
              <a:rPr lang="en-US" smtClean="0"/>
              <a:t>4/18/2019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3799621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10300" b="1"/>
            </a:lvl1pPr>
          </a:lstStyle>
          <a:p>
            <a:r>
              <a:rPr lang="en-US"/>
              <a:t>Click to edit Master title style</a:t>
            </a:r>
          </a:p>
        </p:txBody>
      </p:sp>
      <p:sp>
        <p:nvSpPr>
          <p:cNvPr id="3" name="Content Placeholder 2"/>
          <p:cNvSpPr>
            <a:spLocks noGrp="1"/>
          </p:cNvSpPr>
          <p:nvPr>
            <p:ph idx="1"/>
          </p:nvPr>
        </p:nvSpPr>
        <p:spPr>
          <a:xfrm>
            <a:off x="17160240" y="1310643"/>
            <a:ext cx="24536400" cy="2809494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F8F90EAD-3828-48B0-9C14-F2EC96415E65}" type="datetimeFigureOut">
              <a:rPr lang="en-US" smtClean="0"/>
              <a:t>4/18/2019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248771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3"/>
          </a:xfrm>
        </p:spPr>
        <p:txBody>
          <a:bodyPr anchor="b"/>
          <a:lstStyle>
            <a:lvl1pPr algn="l">
              <a:defRPr sz="103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25763223"/>
            <a:ext cx="26334720" cy="386333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F8F90EAD-3828-48B0-9C14-F2EC96415E65}" type="datetimeFigureOut">
              <a:rPr lang="en-US" smtClean="0"/>
              <a:t>4/18/2019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1A05AB-6725-45A0-B7E6-45D56DE93D20}" type="slidenum">
              <a:rPr lang="en-US" smtClean="0"/>
              <a:t>‹#›</a:t>
            </a:fld>
            <a:endParaRPr lang="en-US"/>
          </a:p>
        </p:txBody>
      </p:sp>
    </p:spTree>
    <p:extLst>
      <p:ext uri="{BB962C8B-B14F-4D97-AF65-F5344CB8AC3E}">
        <p14:creationId xmlns:p14="http://schemas.microsoft.com/office/powerpoint/2010/main" val="1922457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3"/>
            <a:ext cx="39502080" cy="5486400"/>
          </a:xfrm>
          <a:prstGeom prst="rect">
            <a:avLst/>
          </a:prstGeom>
        </p:spPr>
        <p:txBody>
          <a:bodyPr vert="horz" lIns="470258" tIns="235129" rIns="470258" bIns="235129"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3"/>
          </a:xfrm>
          <a:prstGeom prst="rect">
            <a:avLst/>
          </a:prstGeom>
        </p:spPr>
        <p:txBody>
          <a:bodyPr vert="horz" lIns="470258" tIns="235129" rIns="470258" bIns="23512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3"/>
            <a:ext cx="10241280" cy="17526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F8F90EAD-3828-48B0-9C14-F2EC96415E65}" type="datetimeFigureOut">
              <a:rPr lang="en-US" smtClean="0"/>
              <a:t>4/18/2019</a:t>
            </a:fld>
            <a:endParaRPr lang="en-US"/>
          </a:p>
        </p:txBody>
      </p:sp>
      <p:sp>
        <p:nvSpPr>
          <p:cNvPr id="5" name="Footer Placeholder 4"/>
          <p:cNvSpPr>
            <a:spLocks noGrp="1"/>
          </p:cNvSpPr>
          <p:nvPr>
            <p:ph type="ftr" sz="quarter" idx="3"/>
          </p:nvPr>
        </p:nvSpPr>
        <p:spPr>
          <a:xfrm>
            <a:off x="14996160" y="30510483"/>
            <a:ext cx="13898880" cy="17526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D61A05AB-6725-45A0-B7E6-45D56DE93D20}" type="slidenum">
              <a:rPr lang="en-US" smtClean="0"/>
              <a:t>‹#›</a:t>
            </a:fld>
            <a:endParaRPr lang="en-US"/>
          </a:p>
        </p:txBody>
      </p:sp>
    </p:spTree>
    <p:extLst>
      <p:ext uri="{BB962C8B-B14F-4D97-AF65-F5344CB8AC3E}">
        <p14:creationId xmlns:p14="http://schemas.microsoft.com/office/powerpoint/2010/main" val="3153204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A0B1912-2B83-4EFA-A7AD-913B6CBADEEA}"/>
              </a:ext>
            </a:extLst>
          </p:cNvPr>
          <p:cNvPicPr>
            <a:picLocks noChangeAspect="1"/>
          </p:cNvPicPr>
          <p:nvPr/>
        </p:nvPicPr>
        <p:blipFill>
          <a:blip r:embed="rId4"/>
          <a:stretch>
            <a:fillRect/>
          </a:stretch>
        </p:blipFill>
        <p:spPr>
          <a:xfrm>
            <a:off x="40546582" y="115935"/>
            <a:ext cx="3327033" cy="2998707"/>
          </a:xfrm>
          <a:prstGeom prst="rect">
            <a:avLst/>
          </a:prstGeom>
        </p:spPr>
      </p:pic>
      <p:sp>
        <p:nvSpPr>
          <p:cNvPr id="3" name="Rectangle 2"/>
          <p:cNvSpPr/>
          <p:nvPr/>
        </p:nvSpPr>
        <p:spPr>
          <a:xfrm>
            <a:off x="1068388" y="30821313"/>
            <a:ext cx="41681400" cy="1219200"/>
          </a:xfrm>
          <a:prstGeom prst="rect">
            <a:avLst/>
          </a:prstGeom>
          <a:solidFill>
            <a:srgbClr val="9F0927"/>
          </a:solidFill>
          <a:ln w="0">
            <a:solidFill>
              <a:srgbClr val="9F092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8335961" y="115935"/>
            <a:ext cx="34413827" cy="3554819"/>
          </a:xfrm>
          <a:prstGeom prst="rect">
            <a:avLst/>
          </a:prstGeom>
          <a:effectLst/>
        </p:spPr>
        <p:txBody>
          <a:bodyPr wrap="square">
            <a:spAutoFit/>
          </a:bodyPr>
          <a:lstStyle/>
          <a:p>
            <a:pPr algn="ctr" defTabSz="914400">
              <a:defRPr/>
            </a:pPr>
            <a:r>
              <a:rPr lang="en-US" sz="11000" b="1" dirty="0">
                <a:solidFill>
                  <a:srgbClr val="9F0927"/>
                </a:solidFill>
                <a:latin typeface="Times New Roman" panose="02020603050405020304" pitchFamily="18" charset="0"/>
                <a:cs typeface="Times New Roman" panose="02020603050405020304" pitchFamily="18" charset="0"/>
              </a:rPr>
              <a:t>Singularity and the Threat of Artificial Intelligence</a:t>
            </a:r>
            <a:br>
              <a:rPr lang="en-US" sz="11000" b="1" kern="0" dirty="0">
                <a:ln w="6350">
                  <a:noFill/>
                </a:ln>
                <a:solidFill>
                  <a:srgbClr val="9F0927"/>
                </a:solidFill>
                <a:effectLst>
                  <a:outerShdw blurRad="38100" dist="38100" dir="2700000" algn="tl">
                    <a:srgbClr val="000000"/>
                  </a:outerShdw>
                </a:effectLst>
                <a:latin typeface="Arial" pitchFamily="34" charset="0"/>
                <a:ea typeface="+mj-ea"/>
                <a:cs typeface="+mj-cs"/>
              </a:rPr>
            </a:br>
            <a:r>
              <a:rPr lang="en-US" sz="6800" dirty="0">
                <a:latin typeface="Arial" panose="020B0604020202020204" pitchFamily="34" charset="0"/>
                <a:cs typeface="Arial" panose="020B0604020202020204" pitchFamily="34" charset="0"/>
              </a:rPr>
              <a:t>A millennial's perspective on the threat to humanity</a:t>
            </a:r>
            <a:br>
              <a:rPr lang="en-US" sz="6800" b="1" kern="0" dirty="0">
                <a:ln w="6350">
                  <a:noFill/>
                </a:ln>
                <a:solidFill>
                  <a:srgbClr val="000E2F"/>
                </a:solidFill>
                <a:latin typeface="Arial" pitchFamily="34" charset="0"/>
                <a:ea typeface="+mj-ea"/>
                <a:cs typeface="+mj-cs"/>
              </a:rPr>
            </a:br>
            <a:r>
              <a:rPr lang="en-US" sz="4300" b="1" kern="0" dirty="0">
                <a:ln w="6350">
                  <a:noFill/>
                </a:ln>
                <a:solidFill>
                  <a:srgbClr val="000E2F"/>
                </a:solidFill>
                <a:latin typeface="Arial" pitchFamily="34" charset="0"/>
                <a:ea typeface="+mj-ea"/>
                <a:cs typeface="+mj-cs"/>
              </a:rPr>
              <a:t>Ryan Litwin SN, CNA</a:t>
            </a:r>
            <a:endParaRPr lang="en-US" sz="4300" b="1" kern="0" dirty="0">
              <a:solidFill>
                <a:srgbClr val="000E2F"/>
              </a:solidFill>
            </a:endParaRPr>
          </a:p>
        </p:txBody>
      </p:sp>
      <p:pic>
        <p:nvPicPr>
          <p:cNvPr id="4" name="Picture 3" descr="nursing_logo_horizontal_rgb.jpg"/>
          <p:cNvPicPr>
            <a:picLocks noChangeAspect="1"/>
          </p:cNvPicPr>
          <p:nvPr/>
        </p:nvPicPr>
        <p:blipFill rotWithShape="1">
          <a:blip r:embed="rId5" cstate="print">
            <a:extLst>
              <a:ext uri="{28A0092B-C50C-407E-A947-70E740481C1C}">
                <a14:useLocalDpi xmlns:a14="http://schemas.microsoft.com/office/drawing/2010/main" val="0"/>
              </a:ext>
            </a:extLst>
          </a:blip>
          <a:srcRect b="26964"/>
          <a:stretch/>
        </p:blipFill>
        <p:spPr>
          <a:xfrm>
            <a:off x="228601" y="115935"/>
            <a:ext cx="9630237" cy="2628966"/>
          </a:xfrm>
          <a:prstGeom prst="rect">
            <a:avLst/>
          </a:prstGeom>
        </p:spPr>
      </p:pic>
      <p:sp>
        <p:nvSpPr>
          <p:cNvPr id="2" name="TextBox 1"/>
          <p:cNvSpPr txBox="1"/>
          <p:nvPr/>
        </p:nvSpPr>
        <p:spPr>
          <a:xfrm>
            <a:off x="-36512" y="30969248"/>
            <a:ext cx="43891200" cy="923330"/>
          </a:xfrm>
          <a:prstGeom prst="rect">
            <a:avLst/>
          </a:prstGeom>
          <a:noFill/>
        </p:spPr>
        <p:txBody>
          <a:bodyPr wrap="square" rtlCol="0">
            <a:spAutoFit/>
          </a:bodyPr>
          <a:lstStyle/>
          <a:p>
            <a:pPr algn="ctr"/>
            <a:r>
              <a:rPr lang="en-US" sz="5400" dirty="0">
                <a:solidFill>
                  <a:schemeClr val="bg1"/>
                </a:solidFill>
                <a:latin typeface="Arial"/>
                <a:cs typeface="Arial"/>
              </a:rPr>
              <a:t>SACRED HEART UNIVERSTIY THOMAS MORE HONORS PROGRAM</a:t>
            </a:r>
          </a:p>
        </p:txBody>
      </p:sp>
      <p:pic>
        <p:nvPicPr>
          <p:cNvPr id="9" name="Picture 8">
            <a:extLst>
              <a:ext uri="{FF2B5EF4-FFF2-40B4-BE49-F238E27FC236}">
                <a16:creationId xmlns:a16="http://schemas.microsoft.com/office/drawing/2014/main" id="{8CF97D2C-8C28-44BF-905F-C4D46C5AA90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222" t="11002" b="8659"/>
          <a:stretch/>
        </p:blipFill>
        <p:spPr>
          <a:xfrm>
            <a:off x="14462841" y="26211766"/>
            <a:ext cx="14892493" cy="4055773"/>
          </a:xfrm>
          <a:prstGeom prst="rect">
            <a:avLst/>
          </a:prstGeom>
        </p:spPr>
      </p:pic>
      <p:grpSp>
        <p:nvGrpSpPr>
          <p:cNvPr id="322" name="Group 321">
            <a:extLst>
              <a:ext uri="{FF2B5EF4-FFF2-40B4-BE49-F238E27FC236}">
                <a16:creationId xmlns:a16="http://schemas.microsoft.com/office/drawing/2014/main" id="{25A0C547-E3D9-4FEF-B505-16E007C1C3AF}"/>
              </a:ext>
            </a:extLst>
          </p:cNvPr>
          <p:cNvGrpSpPr/>
          <p:nvPr/>
        </p:nvGrpSpPr>
        <p:grpSpPr>
          <a:xfrm>
            <a:off x="1068388" y="3634774"/>
            <a:ext cx="41681400" cy="7834263"/>
            <a:chOff x="1068388" y="4501751"/>
            <a:chExt cx="41681400" cy="7834263"/>
          </a:xfrm>
        </p:grpSpPr>
        <p:sp>
          <p:nvSpPr>
            <p:cNvPr id="134" name="Arrow: Notched Right 133">
              <a:extLst>
                <a:ext uri="{FF2B5EF4-FFF2-40B4-BE49-F238E27FC236}">
                  <a16:creationId xmlns:a16="http://schemas.microsoft.com/office/drawing/2014/main" id="{6CDC2F02-FD20-4EC8-83AC-4AD01561F985}"/>
                </a:ext>
              </a:extLst>
            </p:cNvPr>
            <p:cNvSpPr/>
            <p:nvPr/>
          </p:nvSpPr>
          <p:spPr>
            <a:xfrm>
              <a:off x="1068388" y="8319546"/>
              <a:ext cx="41681400" cy="182880"/>
            </a:xfrm>
            <a:prstGeom prst="notchedRightArrow">
              <a:avLst/>
            </a:prstGeom>
            <a:solidFill>
              <a:srgbClr val="C00000">
                <a:alpha val="62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3" name="Straight Connector 242">
              <a:extLst>
                <a:ext uri="{FF2B5EF4-FFF2-40B4-BE49-F238E27FC236}">
                  <a16:creationId xmlns:a16="http://schemas.microsoft.com/office/drawing/2014/main" id="{BD218C26-B224-49FE-81A0-E23363FD4A91}"/>
                </a:ext>
              </a:extLst>
            </p:cNvPr>
            <p:cNvCxnSpPr>
              <a:cxnSpLocks/>
              <a:stCxn id="190" idx="0"/>
              <a:endCxn id="242" idx="4"/>
            </p:cNvCxnSpPr>
            <p:nvPr/>
          </p:nvCxnSpPr>
          <p:spPr>
            <a:xfrm flipV="1">
              <a:off x="34610354" y="8611823"/>
              <a:ext cx="4711951" cy="171190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34F189EC-39D8-4D32-97BD-2393D3C5B09F}"/>
                </a:ext>
              </a:extLst>
            </p:cNvPr>
            <p:cNvCxnSpPr>
              <a:cxnSpLocks/>
              <a:stCxn id="192" idx="2"/>
              <a:endCxn id="233" idx="1"/>
            </p:cNvCxnSpPr>
            <p:nvPr/>
          </p:nvCxnSpPr>
          <p:spPr>
            <a:xfrm>
              <a:off x="34769356" y="6163745"/>
              <a:ext cx="4803617" cy="21348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a:extLst>
                <a:ext uri="{FF2B5EF4-FFF2-40B4-BE49-F238E27FC236}">
                  <a16:creationId xmlns:a16="http://schemas.microsoft.com/office/drawing/2014/main" id="{60F5D3B1-D2AC-4D17-B79D-DA69F3612EB5}"/>
                </a:ext>
              </a:extLst>
            </p:cNvPr>
            <p:cNvCxnSpPr>
              <a:cxnSpLocks/>
              <a:stCxn id="173" idx="2"/>
              <a:endCxn id="267" idx="1"/>
            </p:cNvCxnSpPr>
            <p:nvPr/>
          </p:nvCxnSpPr>
          <p:spPr>
            <a:xfrm>
              <a:off x="29579334" y="6297673"/>
              <a:ext cx="6876352" cy="200184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A0E759AC-8BE8-4391-BE89-193048906B8A}"/>
                </a:ext>
              </a:extLst>
            </p:cNvPr>
            <p:cNvCxnSpPr>
              <a:cxnSpLocks/>
              <a:stCxn id="202" idx="0"/>
              <a:endCxn id="212" idx="4"/>
            </p:cNvCxnSpPr>
            <p:nvPr/>
          </p:nvCxnSpPr>
          <p:spPr>
            <a:xfrm flipV="1">
              <a:off x="39322305" y="8600376"/>
              <a:ext cx="1545613" cy="2073644"/>
            </a:xfrm>
            <a:prstGeom prst="line">
              <a:avLst/>
            </a:prstGeom>
            <a:ln w="25400"/>
          </p:spPr>
          <p:style>
            <a:lnRef idx="1">
              <a:schemeClr val="dk1"/>
            </a:lnRef>
            <a:fillRef idx="0">
              <a:schemeClr val="dk1"/>
            </a:fillRef>
            <a:effectRef idx="0">
              <a:schemeClr val="dk1"/>
            </a:effectRef>
            <a:fontRef idx="minor">
              <a:schemeClr val="tx1"/>
            </a:fontRef>
          </p:style>
        </p:cxnSp>
        <p:cxnSp>
          <p:nvCxnSpPr>
            <p:cNvPr id="208" name="Straight Connector 207">
              <a:extLst>
                <a:ext uri="{FF2B5EF4-FFF2-40B4-BE49-F238E27FC236}">
                  <a16:creationId xmlns:a16="http://schemas.microsoft.com/office/drawing/2014/main" id="{8096F3F4-F63D-4560-A0C7-C90B1A8EFF85}"/>
                </a:ext>
              </a:extLst>
            </p:cNvPr>
            <p:cNvCxnSpPr>
              <a:cxnSpLocks/>
              <a:stCxn id="204" idx="2"/>
              <a:endCxn id="206" idx="0"/>
            </p:cNvCxnSpPr>
            <p:nvPr/>
          </p:nvCxnSpPr>
          <p:spPr>
            <a:xfrm>
              <a:off x="39741630" y="5877544"/>
              <a:ext cx="1511878" cy="23648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Oval 135">
              <a:extLst>
                <a:ext uri="{FF2B5EF4-FFF2-40B4-BE49-F238E27FC236}">
                  <a16:creationId xmlns:a16="http://schemas.microsoft.com/office/drawing/2014/main" id="{2E72D6E5-BE44-4ADC-B0C3-71D05EC324C4}"/>
                </a:ext>
              </a:extLst>
            </p:cNvPr>
            <p:cNvSpPr/>
            <p:nvPr/>
          </p:nvSpPr>
          <p:spPr>
            <a:xfrm>
              <a:off x="2004101" y="8233592"/>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7" name="TextBox 136">
              <a:extLst>
                <a:ext uri="{FF2B5EF4-FFF2-40B4-BE49-F238E27FC236}">
                  <a16:creationId xmlns:a16="http://schemas.microsoft.com/office/drawing/2014/main" id="{34225881-510A-40E4-9478-187D7AA10591}"/>
                </a:ext>
              </a:extLst>
            </p:cNvPr>
            <p:cNvSpPr txBox="1"/>
            <p:nvPr/>
          </p:nvSpPr>
          <p:spPr>
            <a:xfrm>
              <a:off x="1440453" y="6887614"/>
              <a:ext cx="4572000" cy="830997"/>
            </a:xfrm>
            <a:prstGeom prst="rect">
              <a:avLst/>
            </a:prstGeom>
            <a:no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Simple stone tools are used for the first time</a:t>
              </a:r>
            </a:p>
          </p:txBody>
        </p:sp>
        <p:sp>
          <p:nvSpPr>
            <p:cNvPr id="138" name="TextBox 137">
              <a:extLst>
                <a:ext uri="{FF2B5EF4-FFF2-40B4-BE49-F238E27FC236}">
                  <a16:creationId xmlns:a16="http://schemas.microsoft.com/office/drawing/2014/main" id="{F04586FE-071E-48DB-819F-D3564CD9309B}"/>
                </a:ext>
              </a:extLst>
            </p:cNvPr>
            <p:cNvSpPr txBox="1"/>
            <p:nvPr/>
          </p:nvSpPr>
          <p:spPr>
            <a:xfrm>
              <a:off x="1440453" y="6425949"/>
              <a:ext cx="4572000" cy="461665"/>
            </a:xfrm>
            <a:prstGeom prst="rect">
              <a:avLst/>
            </a:prstGeom>
            <a:solidFill>
              <a:schemeClr val="accent2">
                <a:lumMod val="20000"/>
                <a:lumOff val="80000"/>
              </a:schemeClr>
            </a:solid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2,600,000 B.C.</a:t>
              </a:r>
            </a:p>
          </p:txBody>
        </p:sp>
        <p:cxnSp>
          <p:nvCxnSpPr>
            <p:cNvPr id="146" name="Straight Connector 145">
              <a:extLst>
                <a:ext uri="{FF2B5EF4-FFF2-40B4-BE49-F238E27FC236}">
                  <a16:creationId xmlns:a16="http://schemas.microsoft.com/office/drawing/2014/main" id="{E5317317-DF81-4DAA-B148-D799B82C2D38}"/>
                </a:ext>
              </a:extLst>
            </p:cNvPr>
            <p:cNvCxnSpPr>
              <a:stCxn id="137" idx="2"/>
              <a:endCxn id="136" idx="7"/>
            </p:cNvCxnSpPr>
            <p:nvPr/>
          </p:nvCxnSpPr>
          <p:spPr>
            <a:xfrm flipH="1">
              <a:off x="2316297" y="7718611"/>
              <a:ext cx="1410156" cy="5685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8" name="Group 147">
              <a:extLst>
                <a:ext uri="{FF2B5EF4-FFF2-40B4-BE49-F238E27FC236}">
                  <a16:creationId xmlns:a16="http://schemas.microsoft.com/office/drawing/2014/main" id="{1AAE0713-3831-4315-BD11-98C69028C480}"/>
                </a:ext>
              </a:extLst>
            </p:cNvPr>
            <p:cNvGrpSpPr/>
            <p:nvPr/>
          </p:nvGrpSpPr>
          <p:grpSpPr>
            <a:xfrm>
              <a:off x="8581792" y="9172916"/>
              <a:ext cx="4572000" cy="1292662"/>
              <a:chOff x="1371600" y="13559135"/>
              <a:chExt cx="4572000" cy="1292662"/>
            </a:xfrm>
            <a:solidFill>
              <a:schemeClr val="accent2">
                <a:lumMod val="20000"/>
                <a:lumOff val="80000"/>
              </a:schemeClr>
            </a:solidFill>
          </p:grpSpPr>
          <p:sp>
            <p:nvSpPr>
              <p:cNvPr id="149" name="TextBox 148">
                <a:extLst>
                  <a:ext uri="{FF2B5EF4-FFF2-40B4-BE49-F238E27FC236}">
                    <a16:creationId xmlns:a16="http://schemas.microsoft.com/office/drawing/2014/main" id="{6E0C8CDC-226E-4E8E-8A17-747D24F35640}"/>
                  </a:ext>
                </a:extLst>
              </p:cNvPr>
              <p:cNvSpPr txBox="1"/>
              <p:nvPr/>
            </p:nvSpPr>
            <p:spPr>
              <a:xfrm>
                <a:off x="1371600" y="14020800"/>
                <a:ext cx="4572000" cy="830997"/>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Humans learn to control and manipulate fire</a:t>
                </a:r>
              </a:p>
            </p:txBody>
          </p:sp>
          <p:sp>
            <p:nvSpPr>
              <p:cNvPr id="150" name="TextBox 149">
                <a:extLst>
                  <a:ext uri="{FF2B5EF4-FFF2-40B4-BE49-F238E27FC236}">
                    <a16:creationId xmlns:a16="http://schemas.microsoft.com/office/drawing/2014/main" id="{09A41548-EA49-43C7-BE17-DD313C6AAE5C}"/>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800,000 B.C.</a:t>
                </a:r>
              </a:p>
            </p:txBody>
          </p:sp>
        </p:grpSp>
        <p:sp>
          <p:nvSpPr>
            <p:cNvPr id="151" name="Oval 150">
              <a:extLst>
                <a:ext uri="{FF2B5EF4-FFF2-40B4-BE49-F238E27FC236}">
                  <a16:creationId xmlns:a16="http://schemas.microsoft.com/office/drawing/2014/main" id="{1BE0FF51-114D-4934-8F8E-1135EC74076A}"/>
                </a:ext>
              </a:extLst>
            </p:cNvPr>
            <p:cNvSpPr/>
            <p:nvPr/>
          </p:nvSpPr>
          <p:spPr>
            <a:xfrm>
              <a:off x="11074643" y="8243030"/>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cxnSp>
          <p:nvCxnSpPr>
            <p:cNvPr id="153" name="Straight Connector 152">
              <a:extLst>
                <a:ext uri="{FF2B5EF4-FFF2-40B4-BE49-F238E27FC236}">
                  <a16:creationId xmlns:a16="http://schemas.microsoft.com/office/drawing/2014/main" id="{9E1B9E33-F0AF-4B37-9731-3260C5636886}"/>
                </a:ext>
              </a:extLst>
            </p:cNvPr>
            <p:cNvCxnSpPr>
              <a:stCxn id="150" idx="0"/>
              <a:endCxn id="151" idx="3"/>
            </p:cNvCxnSpPr>
            <p:nvPr/>
          </p:nvCxnSpPr>
          <p:spPr>
            <a:xfrm flipV="1">
              <a:off x="10867792" y="8555226"/>
              <a:ext cx="260415" cy="617690"/>
            </a:xfrm>
            <a:prstGeom prst="line">
              <a:avLst/>
            </a:prstGeom>
            <a:ln w="25400"/>
          </p:spPr>
          <p:style>
            <a:lnRef idx="1">
              <a:schemeClr val="dk1"/>
            </a:lnRef>
            <a:fillRef idx="0">
              <a:schemeClr val="dk1"/>
            </a:fillRef>
            <a:effectRef idx="0">
              <a:schemeClr val="dk1"/>
            </a:effectRef>
            <a:fontRef idx="minor">
              <a:schemeClr val="tx1"/>
            </a:fontRef>
          </p:style>
        </p:cxnSp>
        <p:sp>
          <p:nvSpPr>
            <p:cNvPr id="157" name="Oval 156">
              <a:extLst>
                <a:ext uri="{FF2B5EF4-FFF2-40B4-BE49-F238E27FC236}">
                  <a16:creationId xmlns:a16="http://schemas.microsoft.com/office/drawing/2014/main" id="{1F2A66AA-C24E-4D5D-932B-9F7FB811FCCB}"/>
                </a:ext>
              </a:extLst>
            </p:cNvPr>
            <p:cNvSpPr/>
            <p:nvPr/>
          </p:nvSpPr>
          <p:spPr>
            <a:xfrm>
              <a:off x="17067342" y="8231563"/>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0" name="Oval 159">
              <a:extLst>
                <a:ext uri="{FF2B5EF4-FFF2-40B4-BE49-F238E27FC236}">
                  <a16:creationId xmlns:a16="http://schemas.microsoft.com/office/drawing/2014/main" id="{B91077B5-6BD8-44F5-B51D-A90D4C459C70}"/>
                </a:ext>
              </a:extLst>
            </p:cNvPr>
            <p:cNvSpPr/>
            <p:nvPr/>
          </p:nvSpPr>
          <p:spPr>
            <a:xfrm>
              <a:off x="18049395" y="8245955"/>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61" name="Group 160">
              <a:extLst>
                <a:ext uri="{FF2B5EF4-FFF2-40B4-BE49-F238E27FC236}">
                  <a16:creationId xmlns:a16="http://schemas.microsoft.com/office/drawing/2014/main" id="{35147EE0-38C1-43BD-A872-44A1F8F52591}"/>
                </a:ext>
              </a:extLst>
            </p:cNvPr>
            <p:cNvGrpSpPr/>
            <p:nvPr/>
          </p:nvGrpSpPr>
          <p:grpSpPr>
            <a:xfrm>
              <a:off x="14740890" y="9185590"/>
              <a:ext cx="4572000" cy="1292662"/>
              <a:chOff x="1371600" y="13559135"/>
              <a:chExt cx="4572000" cy="1292662"/>
            </a:xfrm>
            <a:solidFill>
              <a:schemeClr val="accent2">
                <a:lumMod val="20000"/>
                <a:lumOff val="80000"/>
              </a:schemeClr>
            </a:solidFill>
          </p:grpSpPr>
          <p:sp>
            <p:nvSpPr>
              <p:cNvPr id="162" name="TextBox 161">
                <a:extLst>
                  <a:ext uri="{FF2B5EF4-FFF2-40B4-BE49-F238E27FC236}">
                    <a16:creationId xmlns:a16="http://schemas.microsoft.com/office/drawing/2014/main" id="{BCF2C5A8-0A27-47CB-AC6C-4605F21C8FEB}"/>
                  </a:ext>
                </a:extLst>
              </p:cNvPr>
              <p:cNvSpPr txBox="1"/>
              <p:nvPr/>
            </p:nvSpPr>
            <p:spPr>
              <a:xfrm>
                <a:off x="1371600" y="14020800"/>
                <a:ext cx="4572000" cy="830997"/>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Earliest known use of the abacus, the first calculator</a:t>
                </a:r>
              </a:p>
            </p:txBody>
          </p:sp>
          <p:sp>
            <p:nvSpPr>
              <p:cNvPr id="163" name="TextBox 162">
                <a:extLst>
                  <a:ext uri="{FF2B5EF4-FFF2-40B4-BE49-F238E27FC236}">
                    <a16:creationId xmlns:a16="http://schemas.microsoft.com/office/drawing/2014/main" id="{CF65F7C7-445C-4649-8E53-028C2AF866EE}"/>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2,400 B.C.</a:t>
                </a:r>
              </a:p>
            </p:txBody>
          </p:sp>
        </p:grpSp>
        <p:grpSp>
          <p:nvGrpSpPr>
            <p:cNvPr id="168" name="Group 167">
              <a:extLst>
                <a:ext uri="{FF2B5EF4-FFF2-40B4-BE49-F238E27FC236}">
                  <a16:creationId xmlns:a16="http://schemas.microsoft.com/office/drawing/2014/main" id="{4583C36B-4762-4327-97B9-F0EC0B52F43E}"/>
                </a:ext>
              </a:extLst>
            </p:cNvPr>
            <p:cNvGrpSpPr/>
            <p:nvPr/>
          </p:nvGrpSpPr>
          <p:grpSpPr>
            <a:xfrm>
              <a:off x="19957453" y="9252467"/>
              <a:ext cx="4572000" cy="923330"/>
              <a:chOff x="1371600" y="13559135"/>
              <a:chExt cx="4572000" cy="923330"/>
            </a:xfrm>
            <a:solidFill>
              <a:schemeClr val="accent2">
                <a:lumMod val="20000"/>
                <a:lumOff val="80000"/>
              </a:schemeClr>
            </a:solidFill>
          </p:grpSpPr>
          <p:sp>
            <p:nvSpPr>
              <p:cNvPr id="169" name="TextBox 168">
                <a:extLst>
                  <a:ext uri="{FF2B5EF4-FFF2-40B4-BE49-F238E27FC236}">
                    <a16:creationId xmlns:a16="http://schemas.microsoft.com/office/drawing/2014/main" id="{3F4E4040-BA64-4293-BF35-192DFCB330AC}"/>
                  </a:ext>
                </a:extLst>
              </p:cNvPr>
              <p:cNvSpPr txBox="1"/>
              <p:nvPr/>
            </p:nvSpPr>
            <p:spPr>
              <a:xfrm>
                <a:off x="1371600" y="14020800"/>
                <a:ext cx="4572000" cy="461665"/>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Edison creates the lightbulb</a:t>
                </a:r>
              </a:p>
            </p:txBody>
          </p:sp>
          <p:sp>
            <p:nvSpPr>
              <p:cNvPr id="170" name="TextBox 169">
                <a:extLst>
                  <a:ext uri="{FF2B5EF4-FFF2-40B4-BE49-F238E27FC236}">
                    <a16:creationId xmlns:a16="http://schemas.microsoft.com/office/drawing/2014/main" id="{B4986F2A-2541-4723-BB75-274E79E15518}"/>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1878 A.C.</a:t>
                </a:r>
              </a:p>
            </p:txBody>
          </p:sp>
        </p:grpSp>
        <p:grpSp>
          <p:nvGrpSpPr>
            <p:cNvPr id="172" name="Group 171">
              <a:extLst>
                <a:ext uri="{FF2B5EF4-FFF2-40B4-BE49-F238E27FC236}">
                  <a16:creationId xmlns:a16="http://schemas.microsoft.com/office/drawing/2014/main" id="{33E9C9F1-83B2-40AE-8901-3A8D6E0B2E57}"/>
                </a:ext>
              </a:extLst>
            </p:cNvPr>
            <p:cNvGrpSpPr/>
            <p:nvPr/>
          </p:nvGrpSpPr>
          <p:grpSpPr>
            <a:xfrm>
              <a:off x="27293334" y="5374343"/>
              <a:ext cx="4572000" cy="923330"/>
              <a:chOff x="1371600" y="13559135"/>
              <a:chExt cx="4572000" cy="923330"/>
            </a:xfrm>
            <a:solidFill>
              <a:schemeClr val="accent2">
                <a:lumMod val="20000"/>
                <a:lumOff val="80000"/>
              </a:schemeClr>
            </a:solidFill>
          </p:grpSpPr>
          <p:sp>
            <p:nvSpPr>
              <p:cNvPr id="173" name="TextBox 172">
                <a:extLst>
                  <a:ext uri="{FF2B5EF4-FFF2-40B4-BE49-F238E27FC236}">
                    <a16:creationId xmlns:a16="http://schemas.microsoft.com/office/drawing/2014/main" id="{D5685819-8C57-457D-A9F9-F4EB54264895}"/>
                  </a:ext>
                </a:extLst>
              </p:cNvPr>
              <p:cNvSpPr txBox="1"/>
              <p:nvPr/>
            </p:nvSpPr>
            <p:spPr>
              <a:xfrm>
                <a:off x="1371600" y="14020800"/>
                <a:ext cx="4572000" cy="461665"/>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The first computer is created</a:t>
                </a:r>
              </a:p>
            </p:txBody>
          </p:sp>
          <p:sp>
            <p:nvSpPr>
              <p:cNvPr id="174" name="TextBox 173">
                <a:extLst>
                  <a:ext uri="{FF2B5EF4-FFF2-40B4-BE49-F238E27FC236}">
                    <a16:creationId xmlns:a16="http://schemas.microsoft.com/office/drawing/2014/main" id="{752390B1-DE73-47D2-BE85-A6A03E318DA2}"/>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1936 A.C.</a:t>
                </a:r>
              </a:p>
            </p:txBody>
          </p:sp>
        </p:grpSp>
        <p:sp>
          <p:nvSpPr>
            <p:cNvPr id="175" name="Oval 174">
              <a:extLst>
                <a:ext uri="{FF2B5EF4-FFF2-40B4-BE49-F238E27FC236}">
                  <a16:creationId xmlns:a16="http://schemas.microsoft.com/office/drawing/2014/main" id="{2FC94335-0676-4C8C-83C2-0795CBA2B5B4}"/>
                </a:ext>
              </a:extLst>
            </p:cNvPr>
            <p:cNvSpPr/>
            <p:nvPr/>
          </p:nvSpPr>
          <p:spPr>
            <a:xfrm>
              <a:off x="38202578" y="8238350"/>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76" name="Group 175">
              <a:extLst>
                <a:ext uri="{FF2B5EF4-FFF2-40B4-BE49-F238E27FC236}">
                  <a16:creationId xmlns:a16="http://schemas.microsoft.com/office/drawing/2014/main" id="{A61C9DD2-99A8-4E5F-AE27-803387D446E5}"/>
                </a:ext>
              </a:extLst>
            </p:cNvPr>
            <p:cNvGrpSpPr/>
            <p:nvPr/>
          </p:nvGrpSpPr>
          <p:grpSpPr>
            <a:xfrm>
              <a:off x="25089959" y="9242631"/>
              <a:ext cx="4572000" cy="1661994"/>
              <a:chOff x="1371600" y="13559135"/>
              <a:chExt cx="4572000" cy="1661994"/>
            </a:xfrm>
          </p:grpSpPr>
          <p:sp>
            <p:nvSpPr>
              <p:cNvPr id="177" name="TextBox 176">
                <a:extLst>
                  <a:ext uri="{FF2B5EF4-FFF2-40B4-BE49-F238E27FC236}">
                    <a16:creationId xmlns:a16="http://schemas.microsoft.com/office/drawing/2014/main" id="{4ADAEE9B-9710-40C0-A998-1737477E3223}"/>
                  </a:ext>
                </a:extLst>
              </p:cNvPr>
              <p:cNvSpPr txBox="1"/>
              <p:nvPr/>
            </p:nvSpPr>
            <p:spPr>
              <a:xfrm>
                <a:off x="1371600" y="14020800"/>
                <a:ext cx="4572000" cy="1200329"/>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err="1">
                    <a:latin typeface="Arial" panose="020B0604020202020204" pitchFamily="34" charset="0"/>
                    <a:cs typeface="Arial" panose="020B0604020202020204" pitchFamily="34" charset="0"/>
                  </a:rPr>
                  <a:t>Shakey</a:t>
                </a:r>
                <a:r>
                  <a:rPr lang="en-US" sz="2400" i="1" dirty="0">
                    <a:latin typeface="Arial" panose="020B0604020202020204" pitchFamily="34" charset="0"/>
                    <a:cs typeface="Arial" panose="020B0604020202020204" pitchFamily="34" charset="0"/>
                  </a:rPr>
                  <a:t> the Robot is the first mobile robot capable of making decisions</a:t>
                </a:r>
              </a:p>
            </p:txBody>
          </p:sp>
          <p:sp>
            <p:nvSpPr>
              <p:cNvPr id="178" name="TextBox 177">
                <a:extLst>
                  <a:ext uri="{FF2B5EF4-FFF2-40B4-BE49-F238E27FC236}">
                    <a16:creationId xmlns:a16="http://schemas.microsoft.com/office/drawing/2014/main" id="{BB29BC18-0728-4C39-B971-ECF63DFC30D1}"/>
                  </a:ext>
                </a:extLst>
              </p:cNvPr>
              <p:cNvSpPr txBox="1"/>
              <p:nvPr/>
            </p:nvSpPr>
            <p:spPr>
              <a:xfrm>
                <a:off x="1371600" y="13559135"/>
                <a:ext cx="4572000" cy="461665"/>
              </a:xfrm>
              <a:prstGeom prst="rect">
                <a:avLst/>
              </a:prstGeom>
              <a:solidFill>
                <a:schemeClr val="accent2">
                  <a:lumMod val="20000"/>
                  <a:lumOff val="80000"/>
                </a:schemeClr>
              </a:solid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1969 A.C.</a:t>
                </a:r>
              </a:p>
            </p:txBody>
          </p:sp>
        </p:grpSp>
        <p:grpSp>
          <p:nvGrpSpPr>
            <p:cNvPr id="179" name="Group 178">
              <a:extLst>
                <a:ext uri="{FF2B5EF4-FFF2-40B4-BE49-F238E27FC236}">
                  <a16:creationId xmlns:a16="http://schemas.microsoft.com/office/drawing/2014/main" id="{EBEC3EC3-60C5-427A-8A91-B763C54F95F5}"/>
                </a:ext>
              </a:extLst>
            </p:cNvPr>
            <p:cNvGrpSpPr/>
            <p:nvPr/>
          </p:nvGrpSpPr>
          <p:grpSpPr>
            <a:xfrm>
              <a:off x="26387842" y="6575055"/>
              <a:ext cx="4572000" cy="1292662"/>
              <a:chOff x="1371600" y="13559135"/>
              <a:chExt cx="4572000" cy="1292662"/>
            </a:xfrm>
            <a:solidFill>
              <a:schemeClr val="accent2">
                <a:lumMod val="20000"/>
                <a:lumOff val="80000"/>
              </a:schemeClr>
            </a:solidFill>
          </p:grpSpPr>
          <p:sp>
            <p:nvSpPr>
              <p:cNvPr id="180" name="TextBox 179">
                <a:extLst>
                  <a:ext uri="{FF2B5EF4-FFF2-40B4-BE49-F238E27FC236}">
                    <a16:creationId xmlns:a16="http://schemas.microsoft.com/office/drawing/2014/main" id="{86649AEC-2251-41CE-867F-122C19EB744D}"/>
                  </a:ext>
                </a:extLst>
              </p:cNvPr>
              <p:cNvSpPr txBox="1"/>
              <p:nvPr/>
            </p:nvSpPr>
            <p:spPr>
              <a:xfrm>
                <a:off x="1371600" y="14020800"/>
                <a:ext cx="4572000" cy="830997"/>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The first personal computer</a:t>
                </a:r>
              </a:p>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The first handheld telephone</a:t>
                </a:r>
              </a:p>
            </p:txBody>
          </p:sp>
          <p:sp>
            <p:nvSpPr>
              <p:cNvPr id="181" name="TextBox 180">
                <a:extLst>
                  <a:ext uri="{FF2B5EF4-FFF2-40B4-BE49-F238E27FC236}">
                    <a16:creationId xmlns:a16="http://schemas.microsoft.com/office/drawing/2014/main" id="{47F3B62C-DE6B-4E83-9125-B39AB827D97E}"/>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1973 A.C.</a:t>
                </a:r>
              </a:p>
            </p:txBody>
          </p:sp>
        </p:grpSp>
        <p:grpSp>
          <p:nvGrpSpPr>
            <p:cNvPr id="182" name="Group 181">
              <a:extLst>
                <a:ext uri="{FF2B5EF4-FFF2-40B4-BE49-F238E27FC236}">
                  <a16:creationId xmlns:a16="http://schemas.microsoft.com/office/drawing/2014/main" id="{9BA83B69-0ED4-419B-8DC4-F5CD2BAE5282}"/>
                </a:ext>
              </a:extLst>
            </p:cNvPr>
            <p:cNvGrpSpPr/>
            <p:nvPr/>
          </p:nvGrpSpPr>
          <p:grpSpPr>
            <a:xfrm>
              <a:off x="30550156" y="9252467"/>
              <a:ext cx="4572000" cy="923330"/>
              <a:chOff x="1371600" y="13559135"/>
              <a:chExt cx="4572000" cy="923330"/>
            </a:xfrm>
            <a:solidFill>
              <a:schemeClr val="accent2">
                <a:lumMod val="20000"/>
                <a:lumOff val="80000"/>
              </a:schemeClr>
            </a:solidFill>
          </p:grpSpPr>
          <p:sp>
            <p:nvSpPr>
              <p:cNvPr id="183" name="TextBox 182">
                <a:extLst>
                  <a:ext uri="{FF2B5EF4-FFF2-40B4-BE49-F238E27FC236}">
                    <a16:creationId xmlns:a16="http://schemas.microsoft.com/office/drawing/2014/main" id="{64DC1172-9678-4AF1-B1A8-88CAFE00C9D7}"/>
                  </a:ext>
                </a:extLst>
              </p:cNvPr>
              <p:cNvSpPr txBox="1"/>
              <p:nvPr/>
            </p:nvSpPr>
            <p:spPr>
              <a:xfrm>
                <a:off x="1371600" y="14020800"/>
                <a:ext cx="4572000" cy="461665"/>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The worldwide web</a:t>
                </a:r>
              </a:p>
            </p:txBody>
          </p:sp>
          <p:sp>
            <p:nvSpPr>
              <p:cNvPr id="184" name="TextBox 183">
                <a:extLst>
                  <a:ext uri="{FF2B5EF4-FFF2-40B4-BE49-F238E27FC236}">
                    <a16:creationId xmlns:a16="http://schemas.microsoft.com/office/drawing/2014/main" id="{5EC56275-3C90-4321-92E1-745270C18863}"/>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1990 A.C.</a:t>
                </a:r>
              </a:p>
            </p:txBody>
          </p:sp>
        </p:grpSp>
        <p:grpSp>
          <p:nvGrpSpPr>
            <p:cNvPr id="185" name="Group 184">
              <a:extLst>
                <a:ext uri="{FF2B5EF4-FFF2-40B4-BE49-F238E27FC236}">
                  <a16:creationId xmlns:a16="http://schemas.microsoft.com/office/drawing/2014/main" id="{3BE83CBD-00B1-48A8-ACEC-5DA91D9CBABD}"/>
                </a:ext>
              </a:extLst>
            </p:cNvPr>
            <p:cNvGrpSpPr/>
            <p:nvPr/>
          </p:nvGrpSpPr>
          <p:grpSpPr>
            <a:xfrm>
              <a:off x="31780493" y="6434512"/>
              <a:ext cx="4572000" cy="1292662"/>
              <a:chOff x="1371600" y="13559135"/>
              <a:chExt cx="4572000" cy="1292662"/>
            </a:xfrm>
            <a:solidFill>
              <a:schemeClr val="accent2">
                <a:lumMod val="20000"/>
                <a:lumOff val="80000"/>
              </a:schemeClr>
            </a:solidFill>
          </p:grpSpPr>
          <p:sp>
            <p:nvSpPr>
              <p:cNvPr id="186" name="TextBox 185">
                <a:extLst>
                  <a:ext uri="{FF2B5EF4-FFF2-40B4-BE49-F238E27FC236}">
                    <a16:creationId xmlns:a16="http://schemas.microsoft.com/office/drawing/2014/main" id="{7879D558-30CC-4396-9519-CF13A1183154}"/>
                  </a:ext>
                </a:extLst>
              </p:cNvPr>
              <p:cNvSpPr txBox="1"/>
              <p:nvPr/>
            </p:nvSpPr>
            <p:spPr>
              <a:xfrm>
                <a:off x="1371600" y="14020800"/>
                <a:ext cx="4572000" cy="830997"/>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Humans have impacted 85% of Earth’s surface</a:t>
                </a:r>
              </a:p>
            </p:txBody>
          </p:sp>
          <p:sp>
            <p:nvSpPr>
              <p:cNvPr id="187" name="TextBox 186">
                <a:extLst>
                  <a:ext uri="{FF2B5EF4-FFF2-40B4-BE49-F238E27FC236}">
                    <a16:creationId xmlns:a16="http://schemas.microsoft.com/office/drawing/2014/main" id="{FE3B2181-A50E-4594-BD56-C7DF8F0E5FB1}"/>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1995 A.C.</a:t>
                </a:r>
              </a:p>
            </p:txBody>
          </p:sp>
        </p:grpSp>
        <p:grpSp>
          <p:nvGrpSpPr>
            <p:cNvPr id="188" name="Group 187">
              <a:extLst>
                <a:ext uri="{FF2B5EF4-FFF2-40B4-BE49-F238E27FC236}">
                  <a16:creationId xmlns:a16="http://schemas.microsoft.com/office/drawing/2014/main" id="{EBC2917D-19D8-46A5-9866-A304A99FE6CD}"/>
                </a:ext>
              </a:extLst>
            </p:cNvPr>
            <p:cNvGrpSpPr/>
            <p:nvPr/>
          </p:nvGrpSpPr>
          <p:grpSpPr>
            <a:xfrm>
              <a:off x="32324354" y="10323732"/>
              <a:ext cx="4572000" cy="1661994"/>
              <a:chOff x="1371600" y="13559135"/>
              <a:chExt cx="4572000" cy="1661994"/>
            </a:xfrm>
            <a:solidFill>
              <a:schemeClr val="accent2">
                <a:lumMod val="20000"/>
                <a:lumOff val="80000"/>
              </a:schemeClr>
            </a:solidFill>
          </p:grpSpPr>
          <p:sp>
            <p:nvSpPr>
              <p:cNvPr id="189" name="TextBox 188">
                <a:extLst>
                  <a:ext uri="{FF2B5EF4-FFF2-40B4-BE49-F238E27FC236}">
                    <a16:creationId xmlns:a16="http://schemas.microsoft.com/office/drawing/2014/main" id="{39757527-04D7-41DB-A46C-233D4CB26D5A}"/>
                  </a:ext>
                </a:extLst>
              </p:cNvPr>
              <p:cNvSpPr txBox="1"/>
              <p:nvPr/>
            </p:nvSpPr>
            <p:spPr>
              <a:xfrm>
                <a:off x="1371600" y="14020800"/>
                <a:ext cx="4572000" cy="1200329"/>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Deep Blue computer beats the world champion chess player in a chess game</a:t>
                </a:r>
              </a:p>
            </p:txBody>
          </p:sp>
          <p:sp>
            <p:nvSpPr>
              <p:cNvPr id="190" name="TextBox 189">
                <a:extLst>
                  <a:ext uri="{FF2B5EF4-FFF2-40B4-BE49-F238E27FC236}">
                    <a16:creationId xmlns:a16="http://schemas.microsoft.com/office/drawing/2014/main" id="{7649DC95-E89E-44B8-8DCA-2660DC26B7F5}"/>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1997 A.C.</a:t>
                </a:r>
              </a:p>
            </p:txBody>
          </p:sp>
        </p:grpSp>
        <p:grpSp>
          <p:nvGrpSpPr>
            <p:cNvPr id="194" name="Group 193">
              <a:extLst>
                <a:ext uri="{FF2B5EF4-FFF2-40B4-BE49-F238E27FC236}">
                  <a16:creationId xmlns:a16="http://schemas.microsoft.com/office/drawing/2014/main" id="{477014D0-D141-4344-A347-B9ECF00F7F6D}"/>
                </a:ext>
              </a:extLst>
            </p:cNvPr>
            <p:cNvGrpSpPr/>
            <p:nvPr/>
          </p:nvGrpSpPr>
          <p:grpSpPr>
            <a:xfrm>
              <a:off x="37286973" y="9213671"/>
              <a:ext cx="4572000" cy="1292662"/>
              <a:chOff x="1371600" y="13559135"/>
              <a:chExt cx="4572000" cy="1292662"/>
            </a:xfrm>
          </p:grpSpPr>
          <p:sp>
            <p:nvSpPr>
              <p:cNvPr id="195" name="TextBox 194">
                <a:extLst>
                  <a:ext uri="{FF2B5EF4-FFF2-40B4-BE49-F238E27FC236}">
                    <a16:creationId xmlns:a16="http://schemas.microsoft.com/office/drawing/2014/main" id="{E3712808-579C-4E95-875B-EB8C1B8F68BF}"/>
                  </a:ext>
                </a:extLst>
              </p:cNvPr>
              <p:cNvSpPr txBox="1"/>
              <p:nvPr/>
            </p:nvSpPr>
            <p:spPr>
              <a:xfrm>
                <a:off x="1371600" y="14020800"/>
                <a:ext cx="4572000" cy="830997"/>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err="1">
                    <a:latin typeface="Arial" panose="020B0604020202020204" pitchFamily="34" charset="0"/>
                    <a:cs typeface="Arial" panose="020B0604020202020204" pitchFamily="34" charset="0"/>
                  </a:rPr>
                  <a:t>BigDog</a:t>
                </a:r>
                <a:r>
                  <a:rPr lang="en-US" sz="2400" i="1" dirty="0">
                    <a:latin typeface="Arial" panose="020B0604020202020204" pitchFamily="34" charset="0"/>
                    <a:cs typeface="Arial" panose="020B0604020202020204" pitchFamily="34" charset="0"/>
                  </a:rPr>
                  <a:t>, the first military robot used for transportation</a:t>
                </a:r>
              </a:p>
            </p:txBody>
          </p:sp>
          <p:sp>
            <p:nvSpPr>
              <p:cNvPr id="196" name="TextBox 195">
                <a:extLst>
                  <a:ext uri="{FF2B5EF4-FFF2-40B4-BE49-F238E27FC236}">
                    <a16:creationId xmlns:a16="http://schemas.microsoft.com/office/drawing/2014/main" id="{64DA797A-A8D5-4502-B14E-009009D06B7D}"/>
                  </a:ext>
                </a:extLst>
              </p:cNvPr>
              <p:cNvSpPr txBox="1"/>
              <p:nvPr/>
            </p:nvSpPr>
            <p:spPr>
              <a:xfrm>
                <a:off x="1371600" y="13559135"/>
                <a:ext cx="4572000" cy="461665"/>
              </a:xfrm>
              <a:prstGeom prst="rect">
                <a:avLst/>
              </a:prstGeom>
              <a:solidFill>
                <a:schemeClr val="accent2">
                  <a:lumMod val="20000"/>
                  <a:lumOff val="80000"/>
                </a:schemeClr>
              </a:solid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2005 A.C.</a:t>
                </a:r>
              </a:p>
            </p:txBody>
          </p:sp>
        </p:grpSp>
        <p:grpSp>
          <p:nvGrpSpPr>
            <p:cNvPr id="197" name="Group 196">
              <a:extLst>
                <a:ext uri="{FF2B5EF4-FFF2-40B4-BE49-F238E27FC236}">
                  <a16:creationId xmlns:a16="http://schemas.microsoft.com/office/drawing/2014/main" id="{D8484445-CA28-4BCE-B311-67E414D32685}"/>
                </a:ext>
              </a:extLst>
            </p:cNvPr>
            <p:cNvGrpSpPr/>
            <p:nvPr/>
          </p:nvGrpSpPr>
          <p:grpSpPr>
            <a:xfrm>
              <a:off x="37194832" y="6229722"/>
              <a:ext cx="4572000" cy="1292662"/>
              <a:chOff x="1371600" y="13559135"/>
              <a:chExt cx="4572000" cy="1292662"/>
            </a:xfrm>
            <a:solidFill>
              <a:schemeClr val="accent2">
                <a:lumMod val="20000"/>
                <a:lumOff val="80000"/>
              </a:schemeClr>
            </a:solidFill>
          </p:grpSpPr>
          <p:sp>
            <p:nvSpPr>
              <p:cNvPr id="199" name="TextBox 198">
                <a:extLst>
                  <a:ext uri="{FF2B5EF4-FFF2-40B4-BE49-F238E27FC236}">
                    <a16:creationId xmlns:a16="http://schemas.microsoft.com/office/drawing/2014/main" id="{A2C05DB0-5B2D-4721-8607-546FF177F93D}"/>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2008 A.C.</a:t>
                </a:r>
              </a:p>
            </p:txBody>
          </p:sp>
          <p:sp>
            <p:nvSpPr>
              <p:cNvPr id="198" name="TextBox 197">
                <a:extLst>
                  <a:ext uri="{FF2B5EF4-FFF2-40B4-BE49-F238E27FC236}">
                    <a16:creationId xmlns:a16="http://schemas.microsoft.com/office/drawing/2014/main" id="{3A91E148-ACEE-4C54-A348-E37B28AA4F1E}"/>
                  </a:ext>
                </a:extLst>
              </p:cNvPr>
              <p:cNvSpPr txBox="1"/>
              <p:nvPr/>
            </p:nvSpPr>
            <p:spPr>
              <a:xfrm>
                <a:off x="1371600" y="14020800"/>
                <a:ext cx="4572000" cy="830997"/>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Voice recognition developed for mobile devices</a:t>
                </a:r>
              </a:p>
            </p:txBody>
          </p:sp>
        </p:grpSp>
        <p:grpSp>
          <p:nvGrpSpPr>
            <p:cNvPr id="203" name="Group 202">
              <a:extLst>
                <a:ext uri="{FF2B5EF4-FFF2-40B4-BE49-F238E27FC236}">
                  <a16:creationId xmlns:a16="http://schemas.microsoft.com/office/drawing/2014/main" id="{D87F0367-1FB0-4E43-ADF0-6B352DAE56FC}"/>
                </a:ext>
              </a:extLst>
            </p:cNvPr>
            <p:cNvGrpSpPr/>
            <p:nvPr/>
          </p:nvGrpSpPr>
          <p:grpSpPr>
            <a:xfrm>
              <a:off x="37455630" y="4583894"/>
              <a:ext cx="4572000" cy="1293650"/>
              <a:chOff x="1367426" y="13817000"/>
              <a:chExt cx="4572000" cy="1293650"/>
            </a:xfrm>
          </p:grpSpPr>
          <p:sp>
            <p:nvSpPr>
              <p:cNvPr id="205" name="TextBox 204">
                <a:extLst>
                  <a:ext uri="{FF2B5EF4-FFF2-40B4-BE49-F238E27FC236}">
                    <a16:creationId xmlns:a16="http://schemas.microsoft.com/office/drawing/2014/main" id="{F61A5058-96B9-4BED-968C-0A4EE7CDA10B}"/>
                  </a:ext>
                </a:extLst>
              </p:cNvPr>
              <p:cNvSpPr txBox="1"/>
              <p:nvPr/>
            </p:nvSpPr>
            <p:spPr>
              <a:xfrm>
                <a:off x="1367426" y="13817000"/>
                <a:ext cx="4572000" cy="461665"/>
              </a:xfrm>
              <a:prstGeom prst="rect">
                <a:avLst/>
              </a:prstGeom>
              <a:solidFill>
                <a:schemeClr val="accent2">
                  <a:lumMod val="20000"/>
                  <a:lumOff val="80000"/>
                </a:schemeClr>
              </a:solid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2015 A.C.</a:t>
                </a:r>
              </a:p>
            </p:txBody>
          </p:sp>
          <p:sp>
            <p:nvSpPr>
              <p:cNvPr id="204" name="TextBox 203">
                <a:extLst>
                  <a:ext uri="{FF2B5EF4-FFF2-40B4-BE49-F238E27FC236}">
                    <a16:creationId xmlns:a16="http://schemas.microsoft.com/office/drawing/2014/main" id="{9260BFB2-0FB1-440C-AEBC-81DD298963F5}"/>
                  </a:ext>
                </a:extLst>
              </p:cNvPr>
              <p:cNvSpPr txBox="1"/>
              <p:nvPr/>
            </p:nvSpPr>
            <p:spPr>
              <a:xfrm>
                <a:off x="1367426" y="14279653"/>
                <a:ext cx="4572000" cy="830997"/>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Self driving cars are first developed</a:t>
                </a:r>
              </a:p>
            </p:txBody>
          </p:sp>
        </p:grpSp>
        <p:sp>
          <p:nvSpPr>
            <p:cNvPr id="206" name="Oval 205">
              <a:extLst>
                <a:ext uri="{FF2B5EF4-FFF2-40B4-BE49-F238E27FC236}">
                  <a16:creationId xmlns:a16="http://schemas.microsoft.com/office/drawing/2014/main" id="{90D8AD50-411E-43F7-A43A-33F5F96C1D8B}"/>
                </a:ext>
              </a:extLst>
            </p:cNvPr>
            <p:cNvSpPr/>
            <p:nvPr/>
          </p:nvSpPr>
          <p:spPr>
            <a:xfrm>
              <a:off x="41070628" y="8242369"/>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2" name="Oval 211">
              <a:extLst>
                <a:ext uri="{FF2B5EF4-FFF2-40B4-BE49-F238E27FC236}">
                  <a16:creationId xmlns:a16="http://schemas.microsoft.com/office/drawing/2014/main" id="{532396CF-755C-4B3C-B188-C0C109926F08}"/>
                </a:ext>
              </a:extLst>
            </p:cNvPr>
            <p:cNvSpPr/>
            <p:nvPr/>
          </p:nvSpPr>
          <p:spPr>
            <a:xfrm>
              <a:off x="40685038" y="8234616"/>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00" name="Group 199">
              <a:extLst>
                <a:ext uri="{FF2B5EF4-FFF2-40B4-BE49-F238E27FC236}">
                  <a16:creationId xmlns:a16="http://schemas.microsoft.com/office/drawing/2014/main" id="{748F5C3E-1439-4EB5-91C5-5DDF8A60B8A8}"/>
                </a:ext>
              </a:extLst>
            </p:cNvPr>
            <p:cNvGrpSpPr/>
            <p:nvPr/>
          </p:nvGrpSpPr>
          <p:grpSpPr>
            <a:xfrm>
              <a:off x="37036305" y="10674020"/>
              <a:ext cx="4572000" cy="1661994"/>
              <a:chOff x="1371600" y="13559135"/>
              <a:chExt cx="4572000" cy="1661994"/>
            </a:xfrm>
            <a:solidFill>
              <a:schemeClr val="accent2">
                <a:lumMod val="20000"/>
                <a:lumOff val="80000"/>
              </a:schemeClr>
            </a:solidFill>
          </p:grpSpPr>
          <p:sp>
            <p:nvSpPr>
              <p:cNvPr id="201" name="TextBox 200">
                <a:extLst>
                  <a:ext uri="{FF2B5EF4-FFF2-40B4-BE49-F238E27FC236}">
                    <a16:creationId xmlns:a16="http://schemas.microsoft.com/office/drawing/2014/main" id="{1B83E4C0-9CDB-4A73-9BFF-FD3B53DA52B6}"/>
                  </a:ext>
                </a:extLst>
              </p:cNvPr>
              <p:cNvSpPr txBox="1"/>
              <p:nvPr/>
            </p:nvSpPr>
            <p:spPr>
              <a:xfrm>
                <a:off x="1371600" y="14020800"/>
                <a:ext cx="4572000" cy="1200329"/>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IBM Watson defeats the two most successful </a:t>
                </a:r>
                <a:r>
                  <a:rPr lang="en-US" sz="2400" i="1" dirty="0" err="1">
                    <a:latin typeface="Arial" panose="020B0604020202020204" pitchFamily="34" charset="0"/>
                    <a:cs typeface="Arial" panose="020B0604020202020204" pitchFamily="34" charset="0"/>
                  </a:rPr>
                  <a:t>Jeapordy</a:t>
                </a:r>
                <a:r>
                  <a:rPr lang="en-US" sz="2400" i="1" dirty="0">
                    <a:latin typeface="Arial" panose="020B0604020202020204" pitchFamily="34" charset="0"/>
                    <a:cs typeface="Arial" panose="020B0604020202020204" pitchFamily="34" charset="0"/>
                  </a:rPr>
                  <a:t> players</a:t>
                </a:r>
              </a:p>
            </p:txBody>
          </p:sp>
          <p:sp>
            <p:nvSpPr>
              <p:cNvPr id="202" name="TextBox 201">
                <a:extLst>
                  <a:ext uri="{FF2B5EF4-FFF2-40B4-BE49-F238E27FC236}">
                    <a16:creationId xmlns:a16="http://schemas.microsoft.com/office/drawing/2014/main" id="{9F359354-664C-4B99-9466-4946824D8574}"/>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2011 A.C.</a:t>
                </a:r>
              </a:p>
            </p:txBody>
          </p:sp>
        </p:grpSp>
        <p:sp>
          <p:nvSpPr>
            <p:cNvPr id="216" name="Oval 215">
              <a:extLst>
                <a:ext uri="{FF2B5EF4-FFF2-40B4-BE49-F238E27FC236}">
                  <a16:creationId xmlns:a16="http://schemas.microsoft.com/office/drawing/2014/main" id="{36D3B271-EBA3-417E-BF06-1F5BA802496B}"/>
                </a:ext>
              </a:extLst>
            </p:cNvPr>
            <p:cNvSpPr/>
            <p:nvPr/>
          </p:nvSpPr>
          <p:spPr>
            <a:xfrm>
              <a:off x="40299448" y="8240864"/>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cxnSp>
          <p:nvCxnSpPr>
            <p:cNvPr id="217" name="Straight Connector 216">
              <a:extLst>
                <a:ext uri="{FF2B5EF4-FFF2-40B4-BE49-F238E27FC236}">
                  <a16:creationId xmlns:a16="http://schemas.microsoft.com/office/drawing/2014/main" id="{924D1DD7-9545-45E9-B282-C473FBF068AE}"/>
                </a:ext>
              </a:extLst>
            </p:cNvPr>
            <p:cNvCxnSpPr>
              <a:cxnSpLocks/>
              <a:stCxn id="198" idx="2"/>
              <a:endCxn id="216" idx="0"/>
            </p:cNvCxnSpPr>
            <p:nvPr/>
          </p:nvCxnSpPr>
          <p:spPr>
            <a:xfrm>
              <a:off x="39480832" y="7522384"/>
              <a:ext cx="1001496" cy="7184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8" name="Oval 227">
              <a:extLst>
                <a:ext uri="{FF2B5EF4-FFF2-40B4-BE49-F238E27FC236}">
                  <a16:creationId xmlns:a16="http://schemas.microsoft.com/office/drawing/2014/main" id="{CB4F2678-498A-444C-B4AF-775369476034}"/>
                </a:ext>
              </a:extLst>
            </p:cNvPr>
            <p:cNvSpPr/>
            <p:nvPr/>
          </p:nvSpPr>
          <p:spPr>
            <a:xfrm>
              <a:off x="39905165" y="8240392"/>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cxnSp>
          <p:nvCxnSpPr>
            <p:cNvPr id="229" name="Straight Connector 228">
              <a:extLst>
                <a:ext uri="{FF2B5EF4-FFF2-40B4-BE49-F238E27FC236}">
                  <a16:creationId xmlns:a16="http://schemas.microsoft.com/office/drawing/2014/main" id="{54EDE63D-5B40-4568-9CC1-4E411625B74D}"/>
                </a:ext>
              </a:extLst>
            </p:cNvPr>
            <p:cNvCxnSpPr>
              <a:cxnSpLocks/>
              <a:stCxn id="228" idx="4"/>
              <a:endCxn id="196" idx="0"/>
            </p:cNvCxnSpPr>
            <p:nvPr/>
          </p:nvCxnSpPr>
          <p:spPr>
            <a:xfrm flipH="1">
              <a:off x="39572973" y="8606152"/>
              <a:ext cx="515072" cy="6075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3" name="Oval 232">
              <a:extLst>
                <a:ext uri="{FF2B5EF4-FFF2-40B4-BE49-F238E27FC236}">
                  <a16:creationId xmlns:a16="http://schemas.microsoft.com/office/drawing/2014/main" id="{BB321A1F-5C0A-4973-B69D-B1F2DEAE1FFA}"/>
                </a:ext>
              </a:extLst>
            </p:cNvPr>
            <p:cNvSpPr/>
            <p:nvPr/>
          </p:nvSpPr>
          <p:spPr>
            <a:xfrm>
              <a:off x="39519409" y="8245006"/>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2" name="Oval 241">
              <a:extLst>
                <a:ext uri="{FF2B5EF4-FFF2-40B4-BE49-F238E27FC236}">
                  <a16:creationId xmlns:a16="http://schemas.microsoft.com/office/drawing/2014/main" id="{5434831D-243D-40C8-9683-7F4B5209FCE5}"/>
                </a:ext>
              </a:extLst>
            </p:cNvPr>
            <p:cNvSpPr/>
            <p:nvPr/>
          </p:nvSpPr>
          <p:spPr>
            <a:xfrm>
              <a:off x="39139425" y="8246063"/>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6" name="Oval 245">
              <a:extLst>
                <a:ext uri="{FF2B5EF4-FFF2-40B4-BE49-F238E27FC236}">
                  <a16:creationId xmlns:a16="http://schemas.microsoft.com/office/drawing/2014/main" id="{ACF82934-3EDF-4046-B5F0-77DA920A698E}"/>
                </a:ext>
              </a:extLst>
            </p:cNvPr>
            <p:cNvSpPr/>
            <p:nvPr/>
          </p:nvSpPr>
          <p:spPr>
            <a:xfrm>
              <a:off x="38751218" y="8245285"/>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cxnSp>
          <p:nvCxnSpPr>
            <p:cNvPr id="249" name="Straight Connector 248">
              <a:extLst>
                <a:ext uri="{FF2B5EF4-FFF2-40B4-BE49-F238E27FC236}">
                  <a16:creationId xmlns:a16="http://schemas.microsoft.com/office/drawing/2014/main" id="{C489E24A-84D8-476F-B254-09F5750F7A60}"/>
                </a:ext>
              </a:extLst>
            </p:cNvPr>
            <p:cNvCxnSpPr>
              <a:cxnSpLocks/>
              <a:stCxn id="186" idx="3"/>
              <a:endCxn id="246" idx="1"/>
            </p:cNvCxnSpPr>
            <p:nvPr/>
          </p:nvCxnSpPr>
          <p:spPr>
            <a:xfrm>
              <a:off x="36352493" y="7311676"/>
              <a:ext cx="2452289" cy="987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1" name="Group 190">
              <a:extLst>
                <a:ext uri="{FF2B5EF4-FFF2-40B4-BE49-F238E27FC236}">
                  <a16:creationId xmlns:a16="http://schemas.microsoft.com/office/drawing/2014/main" id="{B587A58E-462B-4987-9613-8A14E14763CF}"/>
                </a:ext>
              </a:extLst>
            </p:cNvPr>
            <p:cNvGrpSpPr/>
            <p:nvPr/>
          </p:nvGrpSpPr>
          <p:grpSpPr>
            <a:xfrm>
              <a:off x="32483356" y="4501751"/>
              <a:ext cx="4572000" cy="1661994"/>
              <a:chOff x="1371600" y="13559135"/>
              <a:chExt cx="4572000" cy="1661994"/>
            </a:xfrm>
            <a:solidFill>
              <a:schemeClr val="accent2">
                <a:lumMod val="20000"/>
                <a:lumOff val="80000"/>
              </a:schemeClr>
            </a:solidFill>
          </p:grpSpPr>
          <p:sp>
            <p:nvSpPr>
              <p:cNvPr id="192" name="TextBox 191">
                <a:extLst>
                  <a:ext uri="{FF2B5EF4-FFF2-40B4-BE49-F238E27FC236}">
                    <a16:creationId xmlns:a16="http://schemas.microsoft.com/office/drawing/2014/main" id="{33A482BE-2879-431C-8F3D-EEF434654541}"/>
                  </a:ext>
                </a:extLst>
              </p:cNvPr>
              <p:cNvSpPr txBox="1"/>
              <p:nvPr/>
            </p:nvSpPr>
            <p:spPr>
              <a:xfrm>
                <a:off x="1371600" y="14020800"/>
                <a:ext cx="4572000" cy="1200329"/>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The Roomba Vacuum becomes the first autonomous robot</a:t>
                </a:r>
              </a:p>
            </p:txBody>
          </p:sp>
          <p:sp>
            <p:nvSpPr>
              <p:cNvPr id="193" name="TextBox 192">
                <a:extLst>
                  <a:ext uri="{FF2B5EF4-FFF2-40B4-BE49-F238E27FC236}">
                    <a16:creationId xmlns:a16="http://schemas.microsoft.com/office/drawing/2014/main" id="{9437D2CD-D2C1-4463-903C-6DE0D827AF60}"/>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2002 A.C.</a:t>
                </a:r>
              </a:p>
            </p:txBody>
          </p:sp>
        </p:grpSp>
        <p:sp>
          <p:nvSpPr>
            <p:cNvPr id="259" name="Oval 258">
              <a:extLst>
                <a:ext uri="{FF2B5EF4-FFF2-40B4-BE49-F238E27FC236}">
                  <a16:creationId xmlns:a16="http://schemas.microsoft.com/office/drawing/2014/main" id="{C3F673CF-9B79-4653-A2E0-29DB62C8B642}"/>
                </a:ext>
              </a:extLst>
            </p:cNvPr>
            <p:cNvSpPr/>
            <p:nvPr/>
          </p:nvSpPr>
          <p:spPr>
            <a:xfrm>
              <a:off x="37546590" y="8245006"/>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cxnSp>
          <p:nvCxnSpPr>
            <p:cNvPr id="260" name="Straight Connector 259">
              <a:extLst>
                <a:ext uri="{FF2B5EF4-FFF2-40B4-BE49-F238E27FC236}">
                  <a16:creationId xmlns:a16="http://schemas.microsoft.com/office/drawing/2014/main" id="{57BE8B8D-6E92-42BC-B379-87F70744131E}"/>
                </a:ext>
              </a:extLst>
            </p:cNvPr>
            <p:cNvCxnSpPr>
              <a:cxnSpLocks/>
              <a:stCxn id="180" idx="2"/>
              <a:endCxn id="259" idx="1"/>
            </p:cNvCxnSpPr>
            <p:nvPr/>
          </p:nvCxnSpPr>
          <p:spPr>
            <a:xfrm>
              <a:off x="28673842" y="7867717"/>
              <a:ext cx="8926312" cy="43085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63" name="Oval 262">
              <a:extLst>
                <a:ext uri="{FF2B5EF4-FFF2-40B4-BE49-F238E27FC236}">
                  <a16:creationId xmlns:a16="http://schemas.microsoft.com/office/drawing/2014/main" id="{E89FE8EE-C79C-45B9-B126-237E86CBC413}"/>
                </a:ext>
              </a:extLst>
            </p:cNvPr>
            <p:cNvSpPr/>
            <p:nvPr/>
          </p:nvSpPr>
          <p:spPr>
            <a:xfrm>
              <a:off x="37089870" y="8234616"/>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cxnSp>
          <p:nvCxnSpPr>
            <p:cNvPr id="264" name="Straight Connector 263">
              <a:extLst>
                <a:ext uri="{FF2B5EF4-FFF2-40B4-BE49-F238E27FC236}">
                  <a16:creationId xmlns:a16="http://schemas.microsoft.com/office/drawing/2014/main" id="{F3C58DFC-E336-4FAD-A382-9E72F9046FF4}"/>
                </a:ext>
              </a:extLst>
            </p:cNvPr>
            <p:cNvCxnSpPr>
              <a:cxnSpLocks/>
              <a:stCxn id="263" idx="4"/>
              <a:endCxn id="178" idx="0"/>
            </p:cNvCxnSpPr>
            <p:nvPr/>
          </p:nvCxnSpPr>
          <p:spPr>
            <a:xfrm flipH="1">
              <a:off x="27375959" y="8600376"/>
              <a:ext cx="9896791" cy="64225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67" name="Oval 266">
              <a:extLst>
                <a:ext uri="{FF2B5EF4-FFF2-40B4-BE49-F238E27FC236}">
                  <a16:creationId xmlns:a16="http://schemas.microsoft.com/office/drawing/2014/main" id="{972F5234-1498-4BF6-8235-4CBDBE021EE0}"/>
                </a:ext>
              </a:extLst>
            </p:cNvPr>
            <p:cNvSpPr/>
            <p:nvPr/>
          </p:nvSpPr>
          <p:spPr>
            <a:xfrm>
              <a:off x="36402122" y="8245955"/>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4" name="Oval 273">
              <a:extLst>
                <a:ext uri="{FF2B5EF4-FFF2-40B4-BE49-F238E27FC236}">
                  <a16:creationId xmlns:a16="http://schemas.microsoft.com/office/drawing/2014/main" id="{AC49B91F-BA19-4FFE-9881-8DC64D5AF25C}"/>
                </a:ext>
              </a:extLst>
            </p:cNvPr>
            <p:cNvSpPr/>
            <p:nvPr/>
          </p:nvSpPr>
          <p:spPr>
            <a:xfrm>
              <a:off x="35665109" y="8235882"/>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cxnSp>
          <p:nvCxnSpPr>
            <p:cNvPr id="275" name="Straight Connector 274">
              <a:extLst>
                <a:ext uri="{FF2B5EF4-FFF2-40B4-BE49-F238E27FC236}">
                  <a16:creationId xmlns:a16="http://schemas.microsoft.com/office/drawing/2014/main" id="{3331893B-2B49-4E92-8468-5E7351217DBB}"/>
                </a:ext>
              </a:extLst>
            </p:cNvPr>
            <p:cNvCxnSpPr>
              <a:cxnSpLocks/>
              <a:stCxn id="170" idx="0"/>
              <a:endCxn id="274" idx="4"/>
            </p:cNvCxnSpPr>
            <p:nvPr/>
          </p:nvCxnSpPr>
          <p:spPr>
            <a:xfrm flipV="1">
              <a:off x="22243453" y="8601642"/>
              <a:ext cx="13604536" cy="6508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Group 153">
              <a:extLst>
                <a:ext uri="{FF2B5EF4-FFF2-40B4-BE49-F238E27FC236}">
                  <a16:creationId xmlns:a16="http://schemas.microsoft.com/office/drawing/2014/main" id="{86A17248-FEDC-444F-ACA5-39BA7C018A73}"/>
                </a:ext>
              </a:extLst>
            </p:cNvPr>
            <p:cNvGrpSpPr/>
            <p:nvPr/>
          </p:nvGrpSpPr>
          <p:grpSpPr>
            <a:xfrm>
              <a:off x="12538660" y="6267839"/>
              <a:ext cx="4572000" cy="1292662"/>
              <a:chOff x="1371600" y="13559135"/>
              <a:chExt cx="4572000" cy="1292662"/>
            </a:xfrm>
            <a:solidFill>
              <a:schemeClr val="accent2">
                <a:lumMod val="20000"/>
                <a:lumOff val="80000"/>
              </a:schemeClr>
            </a:solidFill>
          </p:grpSpPr>
          <p:sp>
            <p:nvSpPr>
              <p:cNvPr id="155" name="TextBox 154">
                <a:extLst>
                  <a:ext uri="{FF2B5EF4-FFF2-40B4-BE49-F238E27FC236}">
                    <a16:creationId xmlns:a16="http://schemas.microsoft.com/office/drawing/2014/main" id="{A9494F1B-1455-406E-886E-A8E7570C6F38}"/>
                  </a:ext>
                </a:extLst>
              </p:cNvPr>
              <p:cNvSpPr txBox="1"/>
              <p:nvPr/>
            </p:nvSpPr>
            <p:spPr>
              <a:xfrm>
                <a:off x="1371600" y="14020800"/>
                <a:ext cx="4572000" cy="830997"/>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The wheel is first used on a chariot</a:t>
                </a:r>
              </a:p>
            </p:txBody>
          </p:sp>
          <p:sp>
            <p:nvSpPr>
              <p:cNvPr id="156" name="TextBox 155">
                <a:extLst>
                  <a:ext uri="{FF2B5EF4-FFF2-40B4-BE49-F238E27FC236}">
                    <a16:creationId xmlns:a16="http://schemas.microsoft.com/office/drawing/2014/main" id="{42107371-96F5-4DB7-AABA-F6A04A6AB395}"/>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3,800 B.C.</a:t>
                </a:r>
              </a:p>
            </p:txBody>
          </p:sp>
        </p:grpSp>
        <p:cxnSp>
          <p:nvCxnSpPr>
            <p:cNvPr id="278" name="Straight Connector 277">
              <a:extLst>
                <a:ext uri="{FF2B5EF4-FFF2-40B4-BE49-F238E27FC236}">
                  <a16:creationId xmlns:a16="http://schemas.microsoft.com/office/drawing/2014/main" id="{C59327CF-9A2A-4B19-B53B-29534E5FBBD1}"/>
                </a:ext>
              </a:extLst>
            </p:cNvPr>
            <p:cNvCxnSpPr>
              <a:cxnSpLocks/>
              <a:stCxn id="157" idx="1"/>
              <a:endCxn id="155" idx="2"/>
            </p:cNvCxnSpPr>
            <p:nvPr/>
          </p:nvCxnSpPr>
          <p:spPr>
            <a:xfrm flipH="1" flipV="1">
              <a:off x="14824660" y="7560501"/>
              <a:ext cx="2296246" cy="724626"/>
            </a:xfrm>
            <a:prstGeom prst="line">
              <a:avLst/>
            </a:prstGeom>
            <a:ln w="25400"/>
          </p:spPr>
          <p:style>
            <a:lnRef idx="1">
              <a:schemeClr val="dk1"/>
            </a:lnRef>
            <a:fillRef idx="0">
              <a:schemeClr val="dk1"/>
            </a:fillRef>
            <a:effectRef idx="0">
              <a:schemeClr val="dk1"/>
            </a:effectRef>
            <a:fontRef idx="minor">
              <a:schemeClr val="tx1"/>
            </a:fontRef>
          </p:style>
        </p:cxnSp>
        <p:cxnSp>
          <p:nvCxnSpPr>
            <p:cNvPr id="281" name="Straight Connector 280">
              <a:extLst>
                <a:ext uri="{FF2B5EF4-FFF2-40B4-BE49-F238E27FC236}">
                  <a16:creationId xmlns:a16="http://schemas.microsoft.com/office/drawing/2014/main" id="{64F6152D-81B5-4A75-99DB-46F04547FC39}"/>
                </a:ext>
              </a:extLst>
            </p:cNvPr>
            <p:cNvCxnSpPr>
              <a:cxnSpLocks/>
              <a:stCxn id="163" idx="0"/>
              <a:endCxn id="160" idx="4"/>
            </p:cNvCxnSpPr>
            <p:nvPr/>
          </p:nvCxnSpPr>
          <p:spPr>
            <a:xfrm flipV="1">
              <a:off x="17026890" y="8611715"/>
              <a:ext cx="1205385" cy="573875"/>
            </a:xfrm>
            <a:prstGeom prst="line">
              <a:avLst/>
            </a:prstGeom>
            <a:ln w="25400"/>
          </p:spPr>
          <p:style>
            <a:lnRef idx="1">
              <a:schemeClr val="dk1"/>
            </a:lnRef>
            <a:fillRef idx="0">
              <a:schemeClr val="dk1"/>
            </a:fillRef>
            <a:effectRef idx="0">
              <a:schemeClr val="dk1"/>
            </a:effectRef>
            <a:fontRef idx="minor">
              <a:schemeClr val="tx1"/>
            </a:fontRef>
          </p:style>
        </p:cxnSp>
        <p:grpSp>
          <p:nvGrpSpPr>
            <p:cNvPr id="164" name="Group 163">
              <a:extLst>
                <a:ext uri="{FF2B5EF4-FFF2-40B4-BE49-F238E27FC236}">
                  <a16:creationId xmlns:a16="http://schemas.microsoft.com/office/drawing/2014/main" id="{DDEF560D-2F5A-4226-B2D1-B5C5D131B919}"/>
                </a:ext>
              </a:extLst>
            </p:cNvPr>
            <p:cNvGrpSpPr/>
            <p:nvPr/>
          </p:nvGrpSpPr>
          <p:grpSpPr>
            <a:xfrm>
              <a:off x="17687850" y="6265270"/>
              <a:ext cx="4572000" cy="1292662"/>
              <a:chOff x="1371600" y="13559135"/>
              <a:chExt cx="4572000" cy="1292662"/>
            </a:xfrm>
            <a:solidFill>
              <a:schemeClr val="accent2">
                <a:lumMod val="20000"/>
                <a:lumOff val="80000"/>
              </a:schemeClr>
            </a:solidFill>
          </p:grpSpPr>
          <p:sp>
            <p:nvSpPr>
              <p:cNvPr id="165" name="TextBox 164">
                <a:extLst>
                  <a:ext uri="{FF2B5EF4-FFF2-40B4-BE49-F238E27FC236}">
                    <a16:creationId xmlns:a16="http://schemas.microsoft.com/office/drawing/2014/main" id="{6C9A9C49-7F39-4B12-A871-113418180C87}"/>
                  </a:ext>
                </a:extLst>
              </p:cNvPr>
              <p:cNvSpPr txBox="1"/>
              <p:nvPr/>
            </p:nvSpPr>
            <p:spPr>
              <a:xfrm>
                <a:off x="1371600" y="14020800"/>
                <a:ext cx="4572000" cy="830997"/>
              </a:xfrm>
              <a:prstGeom prst="rect">
                <a:avLst/>
              </a:prstGeom>
              <a:solidFill>
                <a:schemeClr val="bg1"/>
              </a:solidFill>
              <a:ln w="25400">
                <a:solidFill>
                  <a:schemeClr val="tx1"/>
                </a:solidFill>
              </a:ln>
            </p:spPr>
            <p:txBody>
              <a:bodyPr wrap="square" rtlCol="0">
                <a:spAutoFit/>
              </a:bodyPr>
              <a:lstStyle/>
              <a:p>
                <a:pPr marL="342900" indent="-342900">
                  <a:buFont typeface="Arial" panose="020B0604020202020204" pitchFamily="34" charset="0"/>
                  <a:buChar char="•"/>
                </a:pPr>
                <a:r>
                  <a:rPr lang="en-US" sz="2400" i="1" dirty="0">
                    <a:latin typeface="Arial" panose="020B0604020202020204" pitchFamily="34" charset="0"/>
                    <a:cs typeface="Arial" panose="020B0604020202020204" pitchFamily="34" charset="0"/>
                  </a:rPr>
                  <a:t>Earliest development of the printing press</a:t>
                </a:r>
              </a:p>
            </p:txBody>
          </p:sp>
          <p:sp>
            <p:nvSpPr>
              <p:cNvPr id="166" name="TextBox 165">
                <a:extLst>
                  <a:ext uri="{FF2B5EF4-FFF2-40B4-BE49-F238E27FC236}">
                    <a16:creationId xmlns:a16="http://schemas.microsoft.com/office/drawing/2014/main" id="{3298DA78-0BC7-40EC-9075-E74A789D2AFF}"/>
                  </a:ext>
                </a:extLst>
              </p:cNvPr>
              <p:cNvSpPr txBox="1"/>
              <p:nvPr/>
            </p:nvSpPr>
            <p:spPr>
              <a:xfrm>
                <a:off x="1371600" y="13559135"/>
                <a:ext cx="4572000" cy="461665"/>
              </a:xfrm>
              <a:prstGeom prst="rect">
                <a:avLst/>
              </a:prstGeom>
              <a:grpFill/>
              <a:ln w="25400">
                <a:solidFill>
                  <a:schemeClr val="tx1"/>
                </a:solidFill>
              </a:ln>
            </p:spPr>
            <p:txBody>
              <a:bodyPr wrap="square" rtlCol="0">
                <a:spAutoFit/>
              </a:bodyPr>
              <a:lstStyle/>
              <a:p>
                <a:r>
                  <a:rPr lang="en-US" sz="2400" b="1" u="sng" dirty="0">
                    <a:latin typeface="Arial" panose="020B0604020202020204" pitchFamily="34" charset="0"/>
                    <a:cs typeface="Arial" panose="020B0604020202020204" pitchFamily="34" charset="0"/>
                  </a:rPr>
                  <a:t>1,041 A.C.</a:t>
                </a:r>
              </a:p>
            </p:txBody>
          </p:sp>
        </p:grpSp>
        <p:sp>
          <p:nvSpPr>
            <p:cNvPr id="167" name="Oval 166">
              <a:extLst>
                <a:ext uri="{FF2B5EF4-FFF2-40B4-BE49-F238E27FC236}">
                  <a16:creationId xmlns:a16="http://schemas.microsoft.com/office/drawing/2014/main" id="{7B8AB4D5-C712-43D5-994E-77503761AACA}"/>
                </a:ext>
              </a:extLst>
            </p:cNvPr>
            <p:cNvSpPr/>
            <p:nvPr/>
          </p:nvSpPr>
          <p:spPr>
            <a:xfrm>
              <a:off x="19461692" y="8243605"/>
              <a:ext cx="365760" cy="365760"/>
            </a:xfrm>
            <a:prstGeom prst="ellipse">
              <a:avLst/>
            </a:prstGeom>
            <a:solidFill>
              <a:srgbClr val="9F0927"/>
            </a:solidFill>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cxnSp>
          <p:nvCxnSpPr>
            <p:cNvPr id="284" name="Straight Connector 283">
              <a:extLst>
                <a:ext uri="{FF2B5EF4-FFF2-40B4-BE49-F238E27FC236}">
                  <a16:creationId xmlns:a16="http://schemas.microsoft.com/office/drawing/2014/main" id="{0DB0A806-68B5-49D9-96CC-A08C7D838279}"/>
                </a:ext>
              </a:extLst>
            </p:cNvPr>
            <p:cNvCxnSpPr>
              <a:cxnSpLocks/>
              <a:stCxn id="167" idx="0"/>
              <a:endCxn id="165" idx="2"/>
            </p:cNvCxnSpPr>
            <p:nvPr/>
          </p:nvCxnSpPr>
          <p:spPr>
            <a:xfrm flipV="1">
              <a:off x="19644572" y="7557932"/>
              <a:ext cx="329278" cy="685673"/>
            </a:xfrm>
            <a:prstGeom prst="line">
              <a:avLst/>
            </a:prstGeom>
            <a:ln w="25400"/>
          </p:spPr>
          <p:style>
            <a:lnRef idx="1">
              <a:schemeClr val="dk1"/>
            </a:lnRef>
            <a:fillRef idx="0">
              <a:schemeClr val="dk1"/>
            </a:fillRef>
            <a:effectRef idx="0">
              <a:schemeClr val="dk1"/>
            </a:effectRef>
            <a:fontRef idx="minor">
              <a:schemeClr val="tx1"/>
            </a:fontRef>
          </p:style>
        </p:cxnSp>
        <p:cxnSp>
          <p:nvCxnSpPr>
            <p:cNvPr id="256" name="Straight Connector 255">
              <a:extLst>
                <a:ext uri="{FF2B5EF4-FFF2-40B4-BE49-F238E27FC236}">
                  <a16:creationId xmlns:a16="http://schemas.microsoft.com/office/drawing/2014/main" id="{4DA64830-6385-4567-B11B-764973A5C5BF}"/>
                </a:ext>
              </a:extLst>
            </p:cNvPr>
            <p:cNvCxnSpPr>
              <a:cxnSpLocks/>
              <a:stCxn id="175" idx="4"/>
              <a:endCxn id="184" idx="0"/>
            </p:cNvCxnSpPr>
            <p:nvPr/>
          </p:nvCxnSpPr>
          <p:spPr>
            <a:xfrm flipH="1">
              <a:off x="32836156" y="8604110"/>
              <a:ext cx="5549302" cy="64835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3" name="TextBox 322">
            <a:extLst>
              <a:ext uri="{FF2B5EF4-FFF2-40B4-BE49-F238E27FC236}">
                <a16:creationId xmlns:a16="http://schemas.microsoft.com/office/drawing/2014/main" id="{F0137492-B580-45D7-8BF6-E7E4AB2C38A9}"/>
              </a:ext>
            </a:extLst>
          </p:cNvPr>
          <p:cNvSpPr txBox="1"/>
          <p:nvPr/>
        </p:nvSpPr>
        <p:spPr>
          <a:xfrm>
            <a:off x="941819" y="13277752"/>
            <a:ext cx="13664482" cy="5078313"/>
          </a:xfrm>
          <a:prstGeom prst="rect">
            <a:avLst/>
          </a:prstGeom>
          <a:noFill/>
          <a:ln w="25400">
            <a:noFill/>
          </a:ln>
        </p:spPr>
        <p:txBody>
          <a:bodyPr wrap="square" rtlCol="0">
            <a:spAutoFit/>
          </a:bodyPr>
          <a:lstStyle/>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Artificial intelligence </a:t>
            </a:r>
            <a:r>
              <a:rPr lang="en-US" sz="3600" dirty="0">
                <a:latin typeface="Arial" panose="020B0604020202020204" pitchFamily="34" charset="0"/>
                <a:cs typeface="Arial" panose="020B0604020202020204" pitchFamily="34" charset="0"/>
              </a:rPr>
              <a:t>(AI) is technology that has the power to think for itself, without human manipulation.</a:t>
            </a:r>
          </a:p>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Singularity</a:t>
            </a:r>
            <a:r>
              <a:rPr lang="en-US" sz="3600" dirty="0">
                <a:latin typeface="Arial" panose="020B0604020202020204" pitchFamily="34" charset="0"/>
                <a:cs typeface="Arial" panose="020B0604020202020204" pitchFamily="34" charset="0"/>
              </a:rPr>
              <a:t> is the moment when technology becomes smarter than humans, maybe even out of the control of the humans who utilize and design it.</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This poster is an examination of the threat to humankind of singularity becoming a reality.</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The primary voice in the argument is a millennial, a voice from an underrepresented group in the growing discussion of AI.</a:t>
            </a:r>
          </a:p>
        </p:txBody>
      </p:sp>
      <p:sp>
        <p:nvSpPr>
          <p:cNvPr id="324" name="TextBox 323">
            <a:extLst>
              <a:ext uri="{FF2B5EF4-FFF2-40B4-BE49-F238E27FC236}">
                <a16:creationId xmlns:a16="http://schemas.microsoft.com/office/drawing/2014/main" id="{5F27A6C0-D25A-411A-840D-8F0602181E3B}"/>
              </a:ext>
            </a:extLst>
          </p:cNvPr>
          <p:cNvSpPr txBox="1"/>
          <p:nvPr/>
        </p:nvSpPr>
        <p:spPr>
          <a:xfrm>
            <a:off x="890301" y="19641766"/>
            <a:ext cx="13638213" cy="3970318"/>
          </a:xfrm>
          <a:prstGeom prst="rect">
            <a:avLst/>
          </a:prstGeom>
          <a:noFill/>
          <a:ln w="25400">
            <a:noFill/>
          </a:ln>
        </p:spPr>
        <p:txBody>
          <a:bodyPr wrap="square" rtlCol="0">
            <a:spAutoFit/>
          </a:bodyPr>
          <a:lstStyle/>
          <a:p>
            <a:pPr marL="571500" indent="-571500">
              <a:buFont typeface="Arial" panose="020B0604020202020204" pitchFamily="34" charset="0"/>
              <a:buChar char="•"/>
            </a:pPr>
            <a:r>
              <a:rPr lang="en-US" sz="3600" b="1" dirty="0" err="1">
                <a:solidFill>
                  <a:srgbClr val="9F0927"/>
                </a:solidFill>
                <a:latin typeface="Arial" panose="020B0604020202020204" pitchFamily="34" charset="0"/>
                <a:cs typeface="Arial" panose="020B0604020202020204" pitchFamily="34" charset="0"/>
              </a:rPr>
              <a:t>Ginni</a:t>
            </a:r>
            <a:r>
              <a:rPr lang="en-US" sz="3600" b="1" dirty="0">
                <a:solidFill>
                  <a:srgbClr val="9F0927"/>
                </a:solidFill>
                <a:latin typeface="Arial" panose="020B0604020202020204" pitchFamily="34" charset="0"/>
                <a:cs typeface="Arial" panose="020B0604020202020204" pitchFamily="34" charset="0"/>
              </a:rPr>
              <a:t> Rometty: </a:t>
            </a:r>
            <a:r>
              <a:rPr lang="en-US" sz="3600" dirty="0">
                <a:latin typeface="Arial" panose="020B0604020202020204" pitchFamily="34" charset="0"/>
                <a:cs typeface="Arial" panose="020B0604020202020204" pitchFamily="34" charset="0"/>
              </a:rPr>
              <a:t>CEO of IBM</a:t>
            </a:r>
          </a:p>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Yann </a:t>
            </a:r>
            <a:r>
              <a:rPr lang="en-US" sz="3600" b="1" dirty="0" err="1">
                <a:solidFill>
                  <a:srgbClr val="9F0927"/>
                </a:solidFill>
                <a:latin typeface="Arial" panose="020B0604020202020204" pitchFamily="34" charset="0"/>
                <a:cs typeface="Arial" panose="020B0604020202020204" pitchFamily="34" charset="0"/>
              </a:rPr>
              <a:t>Lecun</a:t>
            </a:r>
            <a:r>
              <a:rPr lang="en-US" sz="3600" b="1" dirty="0">
                <a:solidFill>
                  <a:srgbClr val="9F0927"/>
                </a:solidFill>
                <a:latin typeface="Arial" panose="020B0604020202020204" pitchFamily="34" charset="0"/>
                <a:cs typeface="Arial" panose="020B0604020202020204" pitchFamily="34" charset="0"/>
              </a:rPr>
              <a:t>: </a:t>
            </a:r>
            <a:r>
              <a:rPr lang="en-US" sz="3600" dirty="0">
                <a:latin typeface="Arial" panose="020B0604020202020204" pitchFamily="34" charset="0"/>
                <a:cs typeface="Arial" panose="020B0604020202020204" pitchFamily="34" charset="0"/>
              </a:rPr>
              <a:t>Chief AI scientist for Facebook</a:t>
            </a:r>
          </a:p>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Stephen Hawking: </a:t>
            </a:r>
            <a:r>
              <a:rPr lang="en-US" sz="3600" dirty="0">
                <a:latin typeface="Arial" panose="020B0604020202020204" pitchFamily="34" charset="0"/>
                <a:cs typeface="Arial" panose="020B0604020202020204" pitchFamily="34" charset="0"/>
              </a:rPr>
              <a:t>Theoretical Physicist</a:t>
            </a:r>
          </a:p>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Elon Musk: </a:t>
            </a:r>
            <a:r>
              <a:rPr lang="en-US" sz="3600" dirty="0">
                <a:latin typeface="Arial" panose="020B0604020202020204" pitchFamily="34" charset="0"/>
                <a:cs typeface="Arial" panose="020B0604020202020204" pitchFamily="34" charset="0"/>
              </a:rPr>
              <a:t>CEO of Space X and Tesla</a:t>
            </a:r>
          </a:p>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Greg Brockman: </a:t>
            </a:r>
            <a:r>
              <a:rPr lang="en-US" sz="3600" dirty="0">
                <a:latin typeface="Arial" panose="020B0604020202020204" pitchFamily="34" charset="0"/>
                <a:cs typeface="Arial" panose="020B0604020202020204" pitchFamily="34" charset="0"/>
              </a:rPr>
              <a:t>Cofounder of Open AI</a:t>
            </a:r>
          </a:p>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Jeff Dean: </a:t>
            </a:r>
            <a:r>
              <a:rPr lang="en-US" sz="3600" dirty="0">
                <a:latin typeface="Arial" panose="020B0604020202020204" pitchFamily="34" charset="0"/>
                <a:cs typeface="Arial" panose="020B0604020202020204" pitchFamily="34" charset="0"/>
              </a:rPr>
              <a:t>Head of AI at Google</a:t>
            </a:r>
          </a:p>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Martin Ford: </a:t>
            </a:r>
            <a:r>
              <a:rPr lang="en-US" sz="3600" dirty="0">
                <a:latin typeface="Arial" panose="020B0604020202020204" pitchFamily="34" charset="0"/>
                <a:cs typeface="Arial" panose="020B0604020202020204" pitchFamily="34" charset="0"/>
              </a:rPr>
              <a:t>Author of </a:t>
            </a:r>
            <a:r>
              <a:rPr lang="en-US" sz="3600" i="1" dirty="0">
                <a:latin typeface="Arial" panose="020B0604020202020204" pitchFamily="34" charset="0"/>
                <a:cs typeface="Arial" panose="020B0604020202020204" pitchFamily="34" charset="0"/>
              </a:rPr>
              <a:t>Rise of Robots</a:t>
            </a:r>
          </a:p>
        </p:txBody>
      </p:sp>
      <p:sp>
        <p:nvSpPr>
          <p:cNvPr id="325" name="TextBox 324">
            <a:extLst>
              <a:ext uri="{FF2B5EF4-FFF2-40B4-BE49-F238E27FC236}">
                <a16:creationId xmlns:a16="http://schemas.microsoft.com/office/drawing/2014/main" id="{528BFF83-D6AA-4EDA-A51F-A989945AD6DB}"/>
              </a:ext>
            </a:extLst>
          </p:cNvPr>
          <p:cNvSpPr txBox="1"/>
          <p:nvPr/>
        </p:nvSpPr>
        <p:spPr>
          <a:xfrm>
            <a:off x="903269" y="25242528"/>
            <a:ext cx="13638213" cy="4524315"/>
          </a:xfrm>
          <a:prstGeom prst="rect">
            <a:avLst/>
          </a:prstGeom>
          <a:noFill/>
          <a:ln w="25400">
            <a:noFill/>
          </a:ln>
        </p:spPr>
        <p:txBody>
          <a:bodyPr wrap="square" rtlCol="0">
            <a:spAutoFit/>
          </a:bodyPr>
          <a:lstStyle/>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Millennials include anyone who is 22 - 37 years old.</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They were born during the </a:t>
            </a:r>
            <a:r>
              <a:rPr lang="en-US" sz="3600" b="1" dirty="0">
                <a:solidFill>
                  <a:srgbClr val="9F0927"/>
                </a:solidFill>
                <a:latin typeface="Arial" panose="020B0604020202020204" pitchFamily="34" charset="0"/>
                <a:cs typeface="Arial" panose="020B0604020202020204" pitchFamily="34" charset="0"/>
              </a:rPr>
              <a:t>Information Age</a:t>
            </a:r>
            <a:r>
              <a:rPr lang="en-US" sz="3600" dirty="0">
                <a:latin typeface="Arial" panose="020B0604020202020204" pitchFamily="34" charset="0"/>
                <a:cs typeface="Arial" panose="020B0604020202020204" pitchFamily="34" charset="0"/>
              </a:rPr>
              <a:t>, the current technological time period.</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Millennials have become accustomed to living with technology.</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This group has become an example of how humans have become dependent on technology.</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Millennials are an </a:t>
            </a:r>
            <a:r>
              <a:rPr lang="en-US" sz="3600" b="1" dirty="0">
                <a:solidFill>
                  <a:srgbClr val="9F0927"/>
                </a:solidFill>
                <a:latin typeface="Arial" panose="020B0604020202020204" pitchFamily="34" charset="0"/>
                <a:cs typeface="Arial" panose="020B0604020202020204" pitchFamily="34" charset="0"/>
              </a:rPr>
              <a:t>underrepresented voice </a:t>
            </a:r>
            <a:r>
              <a:rPr lang="en-US" sz="3600" dirty="0">
                <a:latin typeface="Arial" panose="020B0604020202020204" pitchFamily="34" charset="0"/>
                <a:cs typeface="Arial" panose="020B0604020202020204" pitchFamily="34" charset="0"/>
              </a:rPr>
              <a:t>in the discussion of AI, singularity, and the implications for the future.</a:t>
            </a:r>
          </a:p>
        </p:txBody>
      </p:sp>
      <p:sp>
        <p:nvSpPr>
          <p:cNvPr id="326" name="TextBox 325">
            <a:extLst>
              <a:ext uri="{FF2B5EF4-FFF2-40B4-BE49-F238E27FC236}">
                <a16:creationId xmlns:a16="http://schemas.microsoft.com/office/drawing/2014/main" id="{9641D3DE-767D-46E3-AB36-5EA9CE74F5CD}"/>
              </a:ext>
            </a:extLst>
          </p:cNvPr>
          <p:cNvSpPr txBox="1"/>
          <p:nvPr/>
        </p:nvSpPr>
        <p:spPr>
          <a:xfrm>
            <a:off x="906330" y="12396093"/>
            <a:ext cx="13716000" cy="914400"/>
          </a:xfrm>
          <a:prstGeom prst="rect">
            <a:avLst/>
          </a:prstGeom>
          <a:solidFill>
            <a:srgbClr val="9F0927"/>
          </a:solidFill>
          <a:ln w="25400">
            <a:noFill/>
          </a:ln>
        </p:spPr>
        <p:txBody>
          <a:bodyPr wrap="square" rtlCol="0">
            <a:spAutoFit/>
          </a:bodyPr>
          <a:lstStyle/>
          <a:p>
            <a:r>
              <a:rPr lang="en-US" sz="5400" b="1" dirty="0">
                <a:solidFill>
                  <a:schemeClr val="bg1"/>
                </a:solidFill>
                <a:latin typeface="Arial" panose="020B0604020202020204" pitchFamily="34" charset="0"/>
                <a:cs typeface="Arial" panose="020B0604020202020204" pitchFamily="34" charset="0"/>
              </a:rPr>
              <a:t>INTRODUCTION</a:t>
            </a:r>
          </a:p>
        </p:txBody>
      </p:sp>
      <p:sp>
        <p:nvSpPr>
          <p:cNvPr id="328" name="TextBox 327">
            <a:extLst>
              <a:ext uri="{FF2B5EF4-FFF2-40B4-BE49-F238E27FC236}">
                <a16:creationId xmlns:a16="http://schemas.microsoft.com/office/drawing/2014/main" id="{A103C76C-D380-4A09-9B30-55A57FF5FBB0}"/>
              </a:ext>
            </a:extLst>
          </p:cNvPr>
          <p:cNvSpPr txBox="1"/>
          <p:nvPr/>
        </p:nvSpPr>
        <p:spPr>
          <a:xfrm>
            <a:off x="890301" y="18749501"/>
            <a:ext cx="13716000" cy="914400"/>
          </a:xfrm>
          <a:prstGeom prst="rect">
            <a:avLst/>
          </a:prstGeom>
          <a:solidFill>
            <a:srgbClr val="9F0927"/>
          </a:solidFill>
        </p:spPr>
        <p:txBody>
          <a:bodyPr wrap="square" rtlCol="0">
            <a:spAutoFit/>
          </a:bodyPr>
          <a:lstStyle/>
          <a:p>
            <a:r>
              <a:rPr lang="en-US" sz="5400" b="1" dirty="0">
                <a:solidFill>
                  <a:schemeClr val="bg1"/>
                </a:solidFill>
                <a:latin typeface="Arial" panose="020B0604020202020204" pitchFamily="34" charset="0"/>
                <a:cs typeface="Arial" panose="020B0604020202020204" pitchFamily="34" charset="0"/>
              </a:rPr>
              <a:t>NOTABLE VOICES</a:t>
            </a:r>
          </a:p>
        </p:txBody>
      </p:sp>
      <p:sp>
        <p:nvSpPr>
          <p:cNvPr id="329" name="TextBox 328">
            <a:extLst>
              <a:ext uri="{FF2B5EF4-FFF2-40B4-BE49-F238E27FC236}">
                <a16:creationId xmlns:a16="http://schemas.microsoft.com/office/drawing/2014/main" id="{2989B317-733C-4C16-B6ED-56968DEE96EF}"/>
              </a:ext>
            </a:extLst>
          </p:cNvPr>
          <p:cNvSpPr txBox="1"/>
          <p:nvPr/>
        </p:nvSpPr>
        <p:spPr>
          <a:xfrm>
            <a:off x="906330" y="24328128"/>
            <a:ext cx="13716000" cy="914400"/>
          </a:xfrm>
          <a:prstGeom prst="rect">
            <a:avLst/>
          </a:prstGeom>
          <a:solidFill>
            <a:srgbClr val="9F0927"/>
          </a:solidFill>
        </p:spPr>
        <p:txBody>
          <a:bodyPr wrap="square" rtlCol="0">
            <a:spAutoFit/>
          </a:bodyPr>
          <a:lstStyle/>
          <a:p>
            <a:r>
              <a:rPr lang="en-US" sz="5400" b="1" dirty="0">
                <a:solidFill>
                  <a:schemeClr val="bg1"/>
                </a:solidFill>
                <a:latin typeface="Arial" panose="020B0604020202020204" pitchFamily="34" charset="0"/>
                <a:cs typeface="Arial" panose="020B0604020202020204" pitchFamily="34" charset="0"/>
              </a:rPr>
              <a:t>MILLENIALS</a:t>
            </a:r>
          </a:p>
        </p:txBody>
      </p:sp>
      <p:sp>
        <p:nvSpPr>
          <p:cNvPr id="330" name="TextBox 329">
            <a:extLst>
              <a:ext uri="{FF2B5EF4-FFF2-40B4-BE49-F238E27FC236}">
                <a16:creationId xmlns:a16="http://schemas.microsoft.com/office/drawing/2014/main" id="{E1437A7F-66B3-48D2-BD13-28FE545B50E2}"/>
              </a:ext>
            </a:extLst>
          </p:cNvPr>
          <p:cNvSpPr txBox="1"/>
          <p:nvPr/>
        </p:nvSpPr>
        <p:spPr>
          <a:xfrm>
            <a:off x="15564807" y="12251962"/>
            <a:ext cx="12770420" cy="3970318"/>
          </a:xfrm>
          <a:prstGeom prst="rect">
            <a:avLst/>
          </a:prstGeom>
          <a:noFill/>
          <a:ln w="25400">
            <a:noFill/>
          </a:ln>
        </p:spPr>
        <p:txBody>
          <a:bodyPr wrap="square" rtlCol="0">
            <a:spAutoFit/>
          </a:bodyPr>
          <a:lstStyle/>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Main Idea: </a:t>
            </a:r>
            <a:r>
              <a:rPr lang="en-US" sz="3600" dirty="0">
                <a:latin typeface="Arial" panose="020B0604020202020204" pitchFamily="34" charset="0"/>
                <a:cs typeface="Arial" panose="020B0604020202020204" pitchFamily="34" charset="0"/>
              </a:rPr>
              <a:t>AI surpasses human ability to analyze large amounts of data.</a:t>
            </a:r>
          </a:p>
          <a:p>
            <a:pPr marL="625475" lvl="1" indent="411163">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Farming: </a:t>
            </a:r>
            <a:r>
              <a:rPr lang="en-US" sz="3600" dirty="0">
                <a:latin typeface="Arial" panose="020B0604020202020204" pitchFamily="34" charset="0"/>
                <a:cs typeface="Arial" panose="020B0604020202020204" pitchFamily="34" charset="0"/>
              </a:rPr>
              <a:t>Prediction of crops, irrigation, and weather.</a:t>
            </a:r>
          </a:p>
          <a:p>
            <a:pPr marL="625475" lvl="1" indent="411163">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Healthcare: </a:t>
            </a:r>
            <a:r>
              <a:rPr lang="en-US" sz="3600" dirty="0">
                <a:latin typeface="Arial" panose="020B0604020202020204" pitchFamily="34" charset="0"/>
                <a:cs typeface="Arial" panose="020B0604020202020204" pitchFamily="34" charset="0"/>
              </a:rPr>
              <a:t>Metanalysis of disease populations and samples, diagnosis and collaboration of care.</a:t>
            </a:r>
          </a:p>
          <a:p>
            <a:pPr marL="625475" lvl="1" indent="411163">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Transportation: </a:t>
            </a:r>
            <a:r>
              <a:rPr lang="en-US" sz="3600" dirty="0">
                <a:latin typeface="Arial" panose="020B0604020202020204" pitchFamily="34" charset="0"/>
                <a:cs typeface="Arial" panose="020B0604020202020204" pitchFamily="34" charset="0"/>
              </a:rPr>
              <a:t>AI can be used in fully autonomous vehicles and predictions of traffic patterns.</a:t>
            </a:r>
          </a:p>
        </p:txBody>
      </p:sp>
      <p:sp>
        <p:nvSpPr>
          <p:cNvPr id="331" name="TextBox 330">
            <a:extLst>
              <a:ext uri="{FF2B5EF4-FFF2-40B4-BE49-F238E27FC236}">
                <a16:creationId xmlns:a16="http://schemas.microsoft.com/office/drawing/2014/main" id="{38EA8870-9EAF-4084-ABDC-891BF79FD62F}"/>
              </a:ext>
            </a:extLst>
          </p:cNvPr>
          <p:cNvSpPr txBox="1"/>
          <p:nvPr/>
        </p:nvSpPr>
        <p:spPr>
          <a:xfrm>
            <a:off x="15533627" y="11409937"/>
            <a:ext cx="12801600" cy="822960"/>
          </a:xfrm>
          <a:prstGeom prst="rect">
            <a:avLst/>
          </a:prstGeom>
          <a:solidFill>
            <a:srgbClr val="9F0927"/>
          </a:solidFill>
          <a:ln w="25400">
            <a:noFill/>
          </a:ln>
        </p:spPr>
        <p:txBody>
          <a:bodyPr wrap="square" rtlCol="0">
            <a:spAutoFit/>
          </a:bodyPr>
          <a:lstStyle/>
          <a:p>
            <a:r>
              <a:rPr lang="en-US" sz="5400" b="1" dirty="0">
                <a:solidFill>
                  <a:schemeClr val="bg1"/>
                </a:solidFill>
                <a:latin typeface="Arial" panose="020B0604020202020204" pitchFamily="34" charset="0"/>
                <a:cs typeface="Arial" panose="020B0604020202020204" pitchFamily="34" charset="0"/>
              </a:rPr>
              <a:t>BENEFITS</a:t>
            </a:r>
          </a:p>
        </p:txBody>
      </p:sp>
      <p:sp>
        <p:nvSpPr>
          <p:cNvPr id="333" name="TextBox 332">
            <a:extLst>
              <a:ext uri="{FF2B5EF4-FFF2-40B4-BE49-F238E27FC236}">
                <a16:creationId xmlns:a16="http://schemas.microsoft.com/office/drawing/2014/main" id="{DECAA26B-E74C-45E4-A5E6-71C7146C2C3D}"/>
              </a:ext>
            </a:extLst>
          </p:cNvPr>
          <p:cNvSpPr txBox="1"/>
          <p:nvPr/>
        </p:nvSpPr>
        <p:spPr>
          <a:xfrm>
            <a:off x="15564107" y="20319423"/>
            <a:ext cx="12770420" cy="5632311"/>
          </a:xfrm>
          <a:prstGeom prst="rect">
            <a:avLst/>
          </a:prstGeom>
          <a:noFill/>
          <a:ln w="25400">
            <a:noFill/>
          </a:ln>
        </p:spPr>
        <p:txBody>
          <a:bodyPr wrap="square" rtlCol="0">
            <a:spAutoFit/>
          </a:bodyPr>
          <a:lstStyle/>
          <a:p>
            <a:pPr marL="571500" indent="-57150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Main Idea: </a:t>
            </a:r>
            <a:r>
              <a:rPr lang="en-US" sz="3600" dirty="0">
                <a:latin typeface="Arial" panose="020B0604020202020204" pitchFamily="34" charset="0"/>
                <a:cs typeface="Arial" panose="020B0604020202020204" pitchFamily="34" charset="0"/>
              </a:rPr>
              <a:t>Becoming too dependent on technology.</a:t>
            </a:r>
          </a:p>
          <a:p>
            <a:pPr marL="625475" lvl="1" indent="34925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Loss of Creativity: </a:t>
            </a:r>
            <a:r>
              <a:rPr lang="en-US" sz="3600" dirty="0">
                <a:latin typeface="Arial" panose="020B0604020202020204" pitchFamily="34" charset="0"/>
                <a:cs typeface="Arial" panose="020B0604020202020204" pitchFamily="34" charset="0"/>
              </a:rPr>
              <a:t>AI will replace the human need for design, creativity, and autonomous thought.</a:t>
            </a:r>
          </a:p>
          <a:p>
            <a:pPr marL="625475" lvl="1" indent="34925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Bias: </a:t>
            </a:r>
            <a:r>
              <a:rPr lang="en-US" sz="3600" dirty="0">
                <a:latin typeface="Arial" panose="020B0604020202020204" pitchFamily="34" charset="0"/>
                <a:cs typeface="Arial" panose="020B0604020202020204" pitchFamily="34" charset="0"/>
              </a:rPr>
              <a:t>AI is restricted to the programmer and the program that is created.  It does not consider ethics.</a:t>
            </a:r>
          </a:p>
          <a:p>
            <a:pPr marL="625475" lvl="1" indent="34925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Loss of unskilled jobs: </a:t>
            </a:r>
            <a:r>
              <a:rPr lang="en-US" sz="3600" dirty="0">
                <a:latin typeface="Arial" panose="020B0604020202020204" pitchFamily="34" charset="0"/>
                <a:cs typeface="Arial" panose="020B0604020202020204" pitchFamily="34" charset="0"/>
              </a:rPr>
              <a:t>AI replaces laborers in the unskilled workforce.</a:t>
            </a:r>
          </a:p>
          <a:p>
            <a:pPr marL="625475" lvl="1" indent="34925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Singularity: </a:t>
            </a:r>
            <a:r>
              <a:rPr lang="en-US" sz="3600" dirty="0">
                <a:latin typeface="Arial" panose="020B0604020202020204" pitchFamily="34" charset="0"/>
                <a:cs typeface="Arial" panose="020B0604020202020204" pitchFamily="34" charset="0"/>
              </a:rPr>
              <a:t>AI has potential to overpower humans.</a:t>
            </a:r>
          </a:p>
          <a:p>
            <a:pPr marL="625475" lvl="1" indent="349250">
              <a:buFont typeface="Arial" panose="020B0604020202020204" pitchFamily="34" charset="0"/>
              <a:buChar char="•"/>
            </a:pPr>
            <a:r>
              <a:rPr lang="en-US" sz="3600" b="1" dirty="0">
                <a:solidFill>
                  <a:srgbClr val="9F0927"/>
                </a:solidFill>
                <a:latin typeface="Arial" panose="020B0604020202020204" pitchFamily="34" charset="0"/>
                <a:cs typeface="Arial" panose="020B0604020202020204" pitchFamily="34" charset="0"/>
              </a:rPr>
              <a:t>De-evolution:</a:t>
            </a:r>
            <a:r>
              <a:rPr lang="en-US" sz="3600" dirty="0">
                <a:latin typeface="Arial" panose="020B0604020202020204" pitchFamily="34" charset="0"/>
                <a:cs typeface="Arial" panose="020B0604020202020204" pitchFamily="34" charset="0"/>
              </a:rPr>
              <a:t> Eventually, humans will dependent on technology and lose intelligence.</a:t>
            </a:r>
          </a:p>
        </p:txBody>
      </p:sp>
      <p:sp>
        <p:nvSpPr>
          <p:cNvPr id="332" name="TextBox 331">
            <a:extLst>
              <a:ext uri="{FF2B5EF4-FFF2-40B4-BE49-F238E27FC236}">
                <a16:creationId xmlns:a16="http://schemas.microsoft.com/office/drawing/2014/main" id="{EEF422D2-95AB-46DE-A29C-5B8FAB672041}"/>
              </a:ext>
            </a:extLst>
          </p:cNvPr>
          <p:cNvSpPr txBox="1"/>
          <p:nvPr/>
        </p:nvSpPr>
        <p:spPr>
          <a:xfrm>
            <a:off x="15544800" y="19387916"/>
            <a:ext cx="12801600" cy="914400"/>
          </a:xfrm>
          <a:prstGeom prst="rect">
            <a:avLst/>
          </a:prstGeom>
          <a:solidFill>
            <a:srgbClr val="9F0927"/>
          </a:solidFill>
          <a:ln w="25400">
            <a:noFill/>
          </a:ln>
        </p:spPr>
        <p:txBody>
          <a:bodyPr wrap="square" rtlCol="0">
            <a:spAutoFit/>
          </a:bodyPr>
          <a:lstStyle/>
          <a:p>
            <a:r>
              <a:rPr lang="en-US" sz="5400" b="1" dirty="0">
                <a:solidFill>
                  <a:schemeClr val="bg1"/>
                </a:solidFill>
                <a:latin typeface="Arial" panose="020B0604020202020204" pitchFamily="34" charset="0"/>
                <a:cs typeface="Arial" panose="020B0604020202020204" pitchFamily="34" charset="0"/>
              </a:rPr>
              <a:t>CONCERNS</a:t>
            </a:r>
          </a:p>
        </p:txBody>
      </p:sp>
      <p:sp>
        <p:nvSpPr>
          <p:cNvPr id="335" name="TextBox 334">
            <a:extLst>
              <a:ext uri="{FF2B5EF4-FFF2-40B4-BE49-F238E27FC236}">
                <a16:creationId xmlns:a16="http://schemas.microsoft.com/office/drawing/2014/main" id="{4B491E76-EBFB-43C2-A8E1-A6E6B5A4218F}"/>
              </a:ext>
            </a:extLst>
          </p:cNvPr>
          <p:cNvSpPr txBox="1"/>
          <p:nvPr/>
        </p:nvSpPr>
        <p:spPr>
          <a:xfrm>
            <a:off x="29360563" y="13284453"/>
            <a:ext cx="13664482" cy="3416320"/>
          </a:xfrm>
          <a:prstGeom prst="rect">
            <a:avLst/>
          </a:prstGeom>
          <a:noFill/>
          <a:ln w="25400">
            <a:noFill/>
          </a:ln>
        </p:spPr>
        <p:txBody>
          <a:bodyPr wrap="square" rtlCol="0">
            <a:spAutoFit/>
          </a:bodyPr>
          <a:lstStyle/>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Create a group of individuals focused on AI research.</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Monitor the usage of AI.</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Make AI democratically available to everyone.</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Prevent the abuse of power.</a:t>
            </a:r>
          </a:p>
          <a:p>
            <a:pPr marL="571500" indent="-571500">
              <a:buFont typeface="Arial" panose="020B0604020202020204" pitchFamily="34" charset="0"/>
              <a:buChar char="•"/>
            </a:pPr>
            <a:r>
              <a:rPr lang="en-US" sz="3600" b="1" dirty="0" err="1">
                <a:solidFill>
                  <a:srgbClr val="C00000"/>
                </a:solidFill>
                <a:latin typeface="Arial" panose="020B0604020202020204" pitchFamily="34" charset="0"/>
                <a:cs typeface="Arial" panose="020B0604020202020204" pitchFamily="34" charset="0"/>
              </a:rPr>
              <a:t>Neuralink</a:t>
            </a:r>
            <a:r>
              <a:rPr lang="en-US" sz="3600" b="1" dirty="0">
                <a:solidFill>
                  <a:srgbClr val="C00000"/>
                </a:solidFill>
                <a:latin typeface="Arial" panose="020B0604020202020204" pitchFamily="34" charset="0"/>
                <a:cs typeface="Arial" panose="020B0604020202020204" pitchFamily="34" charset="0"/>
              </a:rPr>
              <a:t>: </a:t>
            </a:r>
            <a:r>
              <a:rPr lang="en-US" sz="3600" dirty="0">
                <a:latin typeface="Arial" panose="020B0604020202020204" pitchFamily="34" charset="0"/>
                <a:cs typeface="Arial" panose="020B0604020202020204" pitchFamily="34" charset="0"/>
              </a:rPr>
              <a:t>A new company founded by Elon Musk that is creating a device that will help humans to merge with AI.</a:t>
            </a:r>
          </a:p>
        </p:txBody>
      </p:sp>
      <p:sp>
        <p:nvSpPr>
          <p:cNvPr id="334" name="TextBox 333">
            <a:extLst>
              <a:ext uri="{FF2B5EF4-FFF2-40B4-BE49-F238E27FC236}">
                <a16:creationId xmlns:a16="http://schemas.microsoft.com/office/drawing/2014/main" id="{463323A9-82FF-4BEB-8081-139975242198}"/>
              </a:ext>
            </a:extLst>
          </p:cNvPr>
          <p:cNvSpPr txBox="1"/>
          <p:nvPr/>
        </p:nvSpPr>
        <p:spPr>
          <a:xfrm>
            <a:off x="29344313" y="12354422"/>
            <a:ext cx="13716000" cy="923330"/>
          </a:xfrm>
          <a:prstGeom prst="rect">
            <a:avLst/>
          </a:prstGeom>
          <a:solidFill>
            <a:srgbClr val="9F0927"/>
          </a:solidFill>
          <a:ln w="25400">
            <a:noFill/>
          </a:ln>
        </p:spPr>
        <p:txBody>
          <a:bodyPr wrap="square" rtlCol="0">
            <a:spAutoFit/>
          </a:bodyPr>
          <a:lstStyle/>
          <a:p>
            <a:r>
              <a:rPr lang="en-US" sz="5400" b="1" dirty="0">
                <a:solidFill>
                  <a:schemeClr val="bg1"/>
                </a:solidFill>
                <a:latin typeface="Arial" panose="020B0604020202020204" pitchFamily="34" charset="0"/>
                <a:cs typeface="Arial" panose="020B0604020202020204" pitchFamily="34" charset="0"/>
              </a:rPr>
              <a:t>SOLUTIONS</a:t>
            </a:r>
          </a:p>
        </p:txBody>
      </p:sp>
      <p:sp>
        <p:nvSpPr>
          <p:cNvPr id="336" name="TextBox 335">
            <a:extLst>
              <a:ext uri="{FF2B5EF4-FFF2-40B4-BE49-F238E27FC236}">
                <a16:creationId xmlns:a16="http://schemas.microsoft.com/office/drawing/2014/main" id="{DC0C7DCA-28B0-4FDB-9E93-D56D9D860F67}"/>
              </a:ext>
            </a:extLst>
          </p:cNvPr>
          <p:cNvSpPr txBox="1"/>
          <p:nvPr/>
        </p:nvSpPr>
        <p:spPr>
          <a:xfrm>
            <a:off x="29414748" y="18176696"/>
            <a:ext cx="13645565" cy="5078313"/>
          </a:xfrm>
          <a:prstGeom prst="rect">
            <a:avLst/>
          </a:prstGeom>
          <a:noFill/>
          <a:ln w="25400">
            <a:noFill/>
          </a:ln>
        </p:spPr>
        <p:txBody>
          <a:bodyPr wrap="square" rtlCol="0">
            <a:spAutoFit/>
          </a:bodyPr>
          <a:lstStyle/>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A committee of leading experts must be created to focus solely on AI research and its implications for humanity.</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Limitations as a global society must be created for developing AI.</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Society must be educated on AI and its implications.  In addition, consumers should be taught on how to recognize the dangers of AI.</a:t>
            </a:r>
          </a:p>
          <a:p>
            <a:pPr marL="571500" indent="-571500">
              <a:buFont typeface="Arial" panose="020B0604020202020204" pitchFamily="34" charset="0"/>
              <a:buChar char="•"/>
            </a:pPr>
            <a:r>
              <a:rPr lang="en-US" sz="3600" dirty="0">
                <a:latin typeface="Arial" panose="020B0604020202020204" pitchFamily="34" charset="0"/>
                <a:cs typeface="Arial" panose="020B0604020202020204" pitchFamily="34" charset="0"/>
              </a:rPr>
              <a:t>Individuals should make an effort to stay informed on technology consumption and technological advancements.</a:t>
            </a:r>
          </a:p>
        </p:txBody>
      </p:sp>
      <p:sp>
        <p:nvSpPr>
          <p:cNvPr id="337" name="TextBox 336">
            <a:extLst>
              <a:ext uri="{FF2B5EF4-FFF2-40B4-BE49-F238E27FC236}">
                <a16:creationId xmlns:a16="http://schemas.microsoft.com/office/drawing/2014/main" id="{217A9C45-E0DD-4375-B4CC-802B041B7434}"/>
              </a:ext>
            </a:extLst>
          </p:cNvPr>
          <p:cNvSpPr txBox="1"/>
          <p:nvPr/>
        </p:nvSpPr>
        <p:spPr>
          <a:xfrm>
            <a:off x="29344313" y="17229242"/>
            <a:ext cx="13716000" cy="914400"/>
          </a:xfrm>
          <a:prstGeom prst="rect">
            <a:avLst/>
          </a:prstGeom>
          <a:solidFill>
            <a:srgbClr val="9F0927"/>
          </a:solidFill>
          <a:ln w="25400">
            <a:noFill/>
          </a:ln>
        </p:spPr>
        <p:txBody>
          <a:bodyPr wrap="square" rtlCol="0">
            <a:spAutoFit/>
          </a:bodyPr>
          <a:lstStyle/>
          <a:p>
            <a:r>
              <a:rPr lang="en-US" sz="5400" b="1" dirty="0">
                <a:solidFill>
                  <a:schemeClr val="bg1"/>
                </a:solidFill>
                <a:latin typeface="Arial" panose="020B0604020202020204" pitchFamily="34" charset="0"/>
                <a:cs typeface="Arial" panose="020B0604020202020204" pitchFamily="34" charset="0"/>
              </a:rPr>
              <a:t>A MILLENIAL’S PROPOSAL</a:t>
            </a:r>
          </a:p>
        </p:txBody>
      </p:sp>
      <p:sp>
        <p:nvSpPr>
          <p:cNvPr id="338" name="TextBox 337">
            <a:extLst>
              <a:ext uri="{FF2B5EF4-FFF2-40B4-BE49-F238E27FC236}">
                <a16:creationId xmlns:a16="http://schemas.microsoft.com/office/drawing/2014/main" id="{F010D175-5427-4B9E-A375-1BFA5C3BE1AE}"/>
              </a:ext>
            </a:extLst>
          </p:cNvPr>
          <p:cNvSpPr txBox="1"/>
          <p:nvPr/>
        </p:nvSpPr>
        <p:spPr>
          <a:xfrm>
            <a:off x="29494493" y="24419568"/>
            <a:ext cx="13716000" cy="822960"/>
          </a:xfrm>
          <a:prstGeom prst="rect">
            <a:avLst/>
          </a:prstGeom>
          <a:solidFill>
            <a:srgbClr val="9F0927"/>
          </a:solidFill>
          <a:ln w="25400">
            <a:noFill/>
          </a:ln>
        </p:spPr>
        <p:txBody>
          <a:bodyPr wrap="square" rtlCol="0">
            <a:spAutoFit/>
          </a:bodyPr>
          <a:lstStyle/>
          <a:p>
            <a:r>
              <a:rPr lang="en-US" sz="5400" b="1" dirty="0">
                <a:solidFill>
                  <a:schemeClr val="bg1"/>
                </a:solidFill>
                <a:latin typeface="Arial" panose="020B0604020202020204" pitchFamily="34" charset="0"/>
                <a:cs typeface="Arial" panose="020B0604020202020204" pitchFamily="34" charset="0"/>
              </a:rPr>
              <a:t>REFERENCES</a:t>
            </a:r>
          </a:p>
        </p:txBody>
      </p:sp>
      <p:sp>
        <p:nvSpPr>
          <p:cNvPr id="339" name="TextBox 338">
            <a:extLst>
              <a:ext uri="{FF2B5EF4-FFF2-40B4-BE49-F238E27FC236}">
                <a16:creationId xmlns:a16="http://schemas.microsoft.com/office/drawing/2014/main" id="{14397BBA-E057-4A38-9982-633FC3F631F7}"/>
              </a:ext>
            </a:extLst>
          </p:cNvPr>
          <p:cNvSpPr txBox="1"/>
          <p:nvPr/>
        </p:nvSpPr>
        <p:spPr>
          <a:xfrm>
            <a:off x="29454087" y="25242528"/>
            <a:ext cx="13694512" cy="4855175"/>
          </a:xfrm>
          <a:prstGeom prst="rect">
            <a:avLst/>
          </a:prstGeom>
          <a:noFill/>
          <a:ln w="25400">
            <a:noFill/>
          </a:ln>
        </p:spPr>
        <p:txBody>
          <a:bodyPr wrap="square" rtlCol="0">
            <a:spAutoFit/>
          </a:bodyPr>
          <a:lstStyle/>
          <a:p>
            <a:endParaRPr lang="en-US" sz="1100" dirty="0">
              <a:latin typeface="Arial" panose="020B0604020202020204" pitchFamily="34" charset="0"/>
              <a:cs typeface="Arial" panose="020B0604020202020204" pitchFamily="34" charset="0"/>
            </a:endParaRPr>
          </a:p>
          <a:p>
            <a:pPr marL="457200" indent="-457200"/>
            <a:r>
              <a:rPr lang="en-US" sz="1800" dirty="0" err="1">
                <a:latin typeface="Arial" panose="020B0604020202020204" pitchFamily="34" charset="0"/>
                <a:cs typeface="Arial" panose="020B0604020202020204" pitchFamily="34" charset="0"/>
              </a:rPr>
              <a:t>Geralt</a:t>
            </a:r>
            <a:r>
              <a:rPr lang="en-US" sz="1800" dirty="0">
                <a:latin typeface="Arial" panose="020B0604020202020204" pitchFamily="34" charset="0"/>
                <a:cs typeface="Arial" panose="020B0604020202020204" pitchFamily="34" charset="0"/>
              </a:rPr>
              <a:t>. (2018). Evolution Picture [Photograph]. Retrieved from </a:t>
            </a:r>
            <a:r>
              <a:rPr lang="en-US" sz="1800" u="sng" dirty="0">
                <a:latin typeface="Arial" panose="020B0604020202020204" pitchFamily="34" charset="0"/>
                <a:cs typeface="Arial" panose="020B0604020202020204" pitchFamily="34" charset="0"/>
              </a:rPr>
              <a:t>https://pixabay.com/illustrations/evolution-development-forward-3543775/</a:t>
            </a:r>
            <a:endParaRPr lang="en-US" sz="1800" dirty="0">
              <a:latin typeface="Arial" panose="020B0604020202020204" pitchFamily="34" charset="0"/>
              <a:cs typeface="Arial" panose="020B0604020202020204" pitchFamily="34" charset="0"/>
            </a:endParaRPr>
          </a:p>
          <a:p>
            <a:pPr marL="457200" indent="-457200"/>
            <a:r>
              <a:rPr lang="en-US" sz="1800" dirty="0">
                <a:latin typeface="Arial" panose="020B0604020202020204" pitchFamily="34" charset="0"/>
                <a:cs typeface="Arial" panose="020B0604020202020204" pitchFamily="34" charset="0"/>
              </a:rPr>
              <a:t>N. (2019). Eval(</a:t>
            </a:r>
            <a:r>
              <a:rPr lang="en-US" sz="1800" dirty="0" err="1">
                <a:latin typeface="Arial" panose="020B0604020202020204" pitchFamily="34" charset="0"/>
                <a:cs typeface="Arial" panose="020B0604020202020204" pitchFamily="34" charset="0"/>
              </a:rPr>
              <a:t>ez_write_tag</a:t>
            </a:r>
            <a:r>
              <a:rPr lang="en-US" sz="1800" dirty="0">
                <a:latin typeface="Arial" panose="020B0604020202020204" pitchFamily="34" charset="0"/>
                <a:cs typeface="Arial" panose="020B0604020202020204" pitchFamily="34" charset="0"/>
              </a:rPr>
              <a:t>([[728,90],'newworldencyclopedia_org-box-2','ezslot_0',106,'0']));Abacus. Retrieved April 10, 2019, from </a:t>
            </a:r>
            <a:r>
              <a:rPr lang="en-US" sz="1800" u="sng" dirty="0">
                <a:latin typeface="Arial" panose="020B0604020202020204" pitchFamily="34" charset="0"/>
                <a:cs typeface="Arial" panose="020B0604020202020204" pitchFamily="34" charset="0"/>
              </a:rPr>
              <a:t>https://www.newworldencyclopedia.org/entry/Abacus</a:t>
            </a:r>
            <a:endParaRPr lang="en-US" sz="1800" dirty="0">
              <a:latin typeface="Arial" panose="020B0604020202020204" pitchFamily="34" charset="0"/>
              <a:cs typeface="Arial" panose="020B0604020202020204" pitchFamily="34" charset="0"/>
            </a:endParaRPr>
          </a:p>
          <a:p>
            <a:pPr marL="457200" indent="-457200"/>
            <a:r>
              <a:rPr lang="en-US" sz="1800" dirty="0">
                <a:latin typeface="Arial" panose="020B0604020202020204" pitchFamily="34" charset="0"/>
                <a:cs typeface="Arial" panose="020B0604020202020204" pitchFamily="34" charset="0"/>
              </a:rPr>
              <a:t>N. (2019). Technology Timeline. Retrieved April 10, 2019, from http://www.datesandevents.org/events-timelines/12-technology-timeline.htm</a:t>
            </a:r>
          </a:p>
          <a:p>
            <a:pPr marL="457200" indent="-457200"/>
            <a:r>
              <a:rPr lang="en-US" sz="1800" dirty="0">
                <a:latin typeface="Arial" panose="020B0604020202020204" pitchFamily="34" charset="0"/>
                <a:cs typeface="Arial" panose="020B0604020202020204" pitchFamily="34" charset="0"/>
              </a:rPr>
              <a:t>Nilsson, N. J. (Ed.). (1984). </a:t>
            </a:r>
            <a:r>
              <a:rPr lang="en-US" sz="1800" dirty="0" err="1">
                <a:latin typeface="Arial" panose="020B0604020202020204" pitchFamily="34" charset="0"/>
                <a:cs typeface="Arial" panose="020B0604020202020204" pitchFamily="34" charset="0"/>
              </a:rPr>
              <a:t>Shakey</a:t>
            </a:r>
            <a:r>
              <a:rPr lang="en-US" sz="1800" dirty="0">
                <a:latin typeface="Arial" panose="020B0604020202020204" pitchFamily="34" charset="0"/>
                <a:cs typeface="Arial" panose="020B0604020202020204" pitchFamily="34" charset="0"/>
              </a:rPr>
              <a:t> the Robot. SRI International, 1-150. Retrieved April 10, 2019, from https://apps.dtic.mil/dtic/tr/fulltext/u2/a458918.pdf.</a:t>
            </a:r>
          </a:p>
          <a:p>
            <a:pPr marL="457200" indent="-457200"/>
            <a:r>
              <a:rPr lang="en-US" sz="1800" dirty="0" err="1">
                <a:latin typeface="Arial" panose="020B0604020202020204" pitchFamily="34" charset="0"/>
                <a:cs typeface="Arial" panose="020B0604020202020204" pitchFamily="34" charset="0"/>
              </a:rPr>
              <a:t>Runkevicius</a:t>
            </a:r>
            <a:r>
              <a:rPr lang="en-US" sz="1800" dirty="0">
                <a:latin typeface="Arial" panose="020B0604020202020204" pitchFamily="34" charset="0"/>
                <a:cs typeface="Arial" panose="020B0604020202020204" pitchFamily="34" charset="0"/>
              </a:rPr>
              <a:t>, D. (2017, November 26). AI is the next phase of human evolution. Retrieved February 11, 2019, from </a:t>
            </a:r>
            <a:r>
              <a:rPr lang="en-US" sz="1800" u="sng" dirty="0">
                <a:latin typeface="Arial" panose="020B0604020202020204" pitchFamily="34" charset="0"/>
                <a:cs typeface="Arial" panose="020B0604020202020204" pitchFamily="34" charset="0"/>
              </a:rPr>
              <a:t>https://thenextweb.com/contributors/2017/11/24/ai-next-phase-human-evolution/</a:t>
            </a:r>
            <a:endParaRPr lang="en-US" sz="1800" dirty="0">
              <a:latin typeface="Arial" panose="020B0604020202020204" pitchFamily="34" charset="0"/>
              <a:cs typeface="Arial" panose="020B0604020202020204" pitchFamily="34" charset="0"/>
            </a:endParaRPr>
          </a:p>
          <a:p>
            <a:pPr marL="457200" indent="-457200"/>
            <a:r>
              <a:rPr lang="en-US" sz="1800" dirty="0" err="1">
                <a:latin typeface="Arial" panose="020B0604020202020204" pitchFamily="34" charset="0"/>
                <a:cs typeface="Arial" panose="020B0604020202020204" pitchFamily="34" charset="0"/>
              </a:rPr>
              <a:t>Runkevicius</a:t>
            </a:r>
            <a:r>
              <a:rPr lang="en-US" sz="1800" dirty="0">
                <a:latin typeface="Arial" panose="020B0604020202020204" pitchFamily="34" charset="0"/>
                <a:cs typeface="Arial" panose="020B0604020202020204" pitchFamily="34" charset="0"/>
              </a:rPr>
              <a:t>, D. (2017). AI is the next phase of human evolution [Photograph]. Retrieved from </a:t>
            </a:r>
            <a:r>
              <a:rPr lang="en-US" sz="1800" u="sng" dirty="0">
                <a:latin typeface="Arial" panose="020B0604020202020204" pitchFamily="34" charset="0"/>
                <a:cs typeface="Arial" panose="020B0604020202020204" pitchFamily="34" charset="0"/>
              </a:rPr>
              <a:t>https://thenextweb.com/contributors/2017/11/24/ai-next-phase-human-evolution/</a:t>
            </a:r>
            <a:endParaRPr lang="en-US" sz="1800" dirty="0">
              <a:latin typeface="Arial" panose="020B0604020202020204" pitchFamily="34" charset="0"/>
              <a:cs typeface="Arial" panose="020B0604020202020204" pitchFamily="34" charset="0"/>
            </a:endParaRPr>
          </a:p>
          <a:p>
            <a:pPr marL="457200" indent="-457200"/>
            <a:r>
              <a:rPr lang="en-US" sz="1800" dirty="0">
                <a:latin typeface="Arial" panose="020B0604020202020204" pitchFamily="34" charset="0"/>
                <a:cs typeface="Arial" panose="020B0604020202020204" pitchFamily="34" charset="0"/>
              </a:rPr>
              <a:t>S. (2018, September 14). Human Evolution Timeline Interactive. Retrieved April 10, 2019, from </a:t>
            </a:r>
            <a:r>
              <a:rPr lang="en-US" sz="1800" u="sng" dirty="0">
                <a:latin typeface="Arial" panose="020B0604020202020204" pitchFamily="34" charset="0"/>
                <a:cs typeface="Arial" panose="020B0604020202020204" pitchFamily="34" charset="0"/>
              </a:rPr>
              <a:t>http://humanorigins.si.edu/evidence/human-evolution-timeline-interactive</a:t>
            </a:r>
            <a:endParaRPr lang="en-US" sz="1800" dirty="0">
              <a:latin typeface="Arial" panose="020B0604020202020204" pitchFamily="34" charset="0"/>
              <a:cs typeface="Arial" panose="020B0604020202020204" pitchFamily="34" charset="0"/>
            </a:endParaRPr>
          </a:p>
          <a:p>
            <a:pPr marL="457200" indent="-457200"/>
            <a:r>
              <a:rPr lang="en-US" sz="1800" dirty="0">
                <a:latin typeface="Arial" panose="020B0604020202020204" pitchFamily="34" charset="0"/>
                <a:cs typeface="Arial" panose="020B0604020202020204" pitchFamily="34" charset="0"/>
              </a:rPr>
              <a:t>[Silhouette of a tombstone(Picture)] (2019). Retrieved from </a:t>
            </a:r>
            <a:r>
              <a:rPr lang="en-US" sz="1800" u="sng" dirty="0">
                <a:latin typeface="Arial" panose="020B0604020202020204" pitchFamily="34" charset="0"/>
                <a:cs typeface="Arial" panose="020B0604020202020204" pitchFamily="34" charset="0"/>
              </a:rPr>
              <a:t>https://www.istockphoto.com/il/illustrations/tombstone?mediatype=illustration&amp;phrase=tombstone&amp;sort=mostpopular</a:t>
            </a:r>
            <a:endParaRPr lang="en-US" sz="1800"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p:txBody>
      </p:sp>
      <p:sp>
        <p:nvSpPr>
          <p:cNvPr id="341" name="TextBox 340">
            <a:extLst>
              <a:ext uri="{FF2B5EF4-FFF2-40B4-BE49-F238E27FC236}">
                <a16:creationId xmlns:a16="http://schemas.microsoft.com/office/drawing/2014/main" id="{028E0B3A-A8C9-4FA0-A9AB-C501901D8171}"/>
              </a:ext>
            </a:extLst>
          </p:cNvPr>
          <p:cNvSpPr txBox="1"/>
          <p:nvPr/>
        </p:nvSpPr>
        <p:spPr>
          <a:xfrm>
            <a:off x="12844307" y="30234709"/>
            <a:ext cx="18115535" cy="461665"/>
          </a:xfrm>
          <a:prstGeom prst="rect">
            <a:avLst/>
          </a:prstGeom>
          <a:noFill/>
        </p:spPr>
        <p:txBody>
          <a:bodyPr wrap="square" rtlCol="0">
            <a:spAutoFit/>
          </a:bodyPr>
          <a:lstStyle/>
          <a:p>
            <a:pPr algn="ctr"/>
            <a:r>
              <a:rPr lang="en-US" sz="2400" b="1" dirty="0"/>
              <a:t>Figure 2: </a:t>
            </a:r>
            <a:r>
              <a:rPr lang="en-US" sz="2400" dirty="0"/>
              <a:t>Human Evolution: The evolution of mankind and the inevitable de-evolution if artificial intelligence is not addressed.</a:t>
            </a:r>
            <a:r>
              <a:rPr lang="en-US" sz="2400" b="1" dirty="0"/>
              <a:t> </a:t>
            </a:r>
          </a:p>
        </p:txBody>
      </p:sp>
      <p:sp>
        <p:nvSpPr>
          <p:cNvPr id="346" name="TextBox 345">
            <a:extLst>
              <a:ext uri="{FF2B5EF4-FFF2-40B4-BE49-F238E27FC236}">
                <a16:creationId xmlns:a16="http://schemas.microsoft.com/office/drawing/2014/main" id="{EA20724E-B695-4A72-A922-725038C84104}"/>
              </a:ext>
            </a:extLst>
          </p:cNvPr>
          <p:cNvSpPr txBox="1"/>
          <p:nvPr/>
        </p:nvSpPr>
        <p:spPr>
          <a:xfrm>
            <a:off x="21934427" y="16328712"/>
            <a:ext cx="5486400" cy="2743200"/>
          </a:xfrm>
          <a:prstGeom prst="rect">
            <a:avLst/>
          </a:prstGeom>
          <a:noFill/>
          <a:ln w="25400">
            <a:solidFill>
              <a:schemeClr val="tx1"/>
            </a:solidFill>
          </a:ln>
        </p:spPr>
        <p:txBody>
          <a:bodyPr wrap="square" rtlCol="0">
            <a:spAutoFit/>
          </a:bodyPr>
          <a:lstStyle/>
          <a:p>
            <a:r>
              <a:rPr lang="en-US" sz="2400" b="1" dirty="0"/>
              <a:t>Figure 1: </a:t>
            </a:r>
            <a:r>
              <a:rPr lang="en-US" sz="2400" dirty="0"/>
              <a:t>Confronting AI: These graphs depict the future of humanity.  If humanity confronts AI (the green line), technology and life will succeed at an exponential rate.  If humanity ignores the threats of AI (the red line), humanity will suffer at an exponential rate.</a:t>
            </a:r>
            <a:endParaRPr lang="en-US" sz="2400" b="1" dirty="0"/>
          </a:p>
        </p:txBody>
      </p:sp>
      <p:pic>
        <p:nvPicPr>
          <p:cNvPr id="350" name="Picture 349">
            <a:extLst>
              <a:ext uri="{FF2B5EF4-FFF2-40B4-BE49-F238E27FC236}">
                <a16:creationId xmlns:a16="http://schemas.microsoft.com/office/drawing/2014/main" id="{CB3A25A6-62E4-4082-9858-1CD5236ECE1D}"/>
              </a:ext>
            </a:extLst>
          </p:cNvPr>
          <p:cNvPicPr>
            <a:picLocks noChangeAspect="1"/>
          </p:cNvPicPr>
          <p:nvPr/>
        </p:nvPicPr>
        <p:blipFill>
          <a:blip r:embed="rId7"/>
          <a:stretch>
            <a:fillRect/>
          </a:stretch>
        </p:blipFill>
        <p:spPr>
          <a:xfrm>
            <a:off x="16448028" y="16356711"/>
            <a:ext cx="5486399" cy="2743200"/>
          </a:xfrm>
          <a:prstGeom prst="rect">
            <a:avLst/>
          </a:prstGeom>
          <a:ln w="25400">
            <a:solidFill>
              <a:schemeClr val="tx1"/>
            </a:solidFill>
          </a:ln>
        </p:spPr>
      </p:pic>
    </p:spTree>
    <p:extLst>
      <p:ext uri="{BB962C8B-B14F-4D97-AF65-F5344CB8AC3E}">
        <p14:creationId xmlns:p14="http://schemas.microsoft.com/office/powerpoint/2010/main" val="1806304635"/>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8001E"/>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1801</TotalTime>
  <Words>899</Words>
  <Application>Microsoft Office PowerPoint</Application>
  <PresentationFormat>Custom</PresentationFormat>
  <Paragraphs>92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Company>University of Connecticut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Laplante, Sara</dc:creator>
  <cp:lastModifiedBy>R. Litwin</cp:lastModifiedBy>
  <cp:revision>128</cp:revision>
  <cp:lastPrinted>2016-09-01T20:32:59Z</cp:lastPrinted>
  <dcterms:created xsi:type="dcterms:W3CDTF">2015-02-06T18:35:23Z</dcterms:created>
  <dcterms:modified xsi:type="dcterms:W3CDTF">2019-04-19T04:16:55Z</dcterms:modified>
</cp:coreProperties>
</file>