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56" r:id="rId2"/>
  </p:sldIdLst>
  <p:sldSz cx="32918400" cy="21945600"/>
  <p:notesSz cx="6858000" cy="9117013"/>
  <p:defaultTextStyle>
    <a:defPPr>
      <a:defRPr lang="en-US"/>
    </a:defPPr>
    <a:lvl1pPr algn="l" rtl="0" fontAlgn="base">
      <a:spcBef>
        <a:spcPct val="0"/>
      </a:spcBef>
      <a:spcAft>
        <a:spcPct val="0"/>
      </a:spcAft>
      <a:defRPr sz="8228" kern="1200">
        <a:solidFill>
          <a:schemeClr val="tx1"/>
        </a:solidFill>
        <a:latin typeface="Times New Roman" pitchFamily="18" charset="0"/>
        <a:ea typeface="+mn-ea"/>
        <a:cs typeface="Arial" charset="0"/>
      </a:defRPr>
    </a:lvl1pPr>
    <a:lvl2pPr marL="1567510" algn="l" rtl="0" fontAlgn="base">
      <a:spcBef>
        <a:spcPct val="0"/>
      </a:spcBef>
      <a:spcAft>
        <a:spcPct val="0"/>
      </a:spcAft>
      <a:defRPr sz="8228" kern="1200">
        <a:solidFill>
          <a:schemeClr val="tx1"/>
        </a:solidFill>
        <a:latin typeface="Times New Roman" pitchFamily="18" charset="0"/>
        <a:ea typeface="+mn-ea"/>
        <a:cs typeface="Arial" charset="0"/>
      </a:defRPr>
    </a:lvl2pPr>
    <a:lvl3pPr marL="3135020" algn="l" rtl="0" fontAlgn="base">
      <a:spcBef>
        <a:spcPct val="0"/>
      </a:spcBef>
      <a:spcAft>
        <a:spcPct val="0"/>
      </a:spcAft>
      <a:defRPr sz="8228" kern="1200">
        <a:solidFill>
          <a:schemeClr val="tx1"/>
        </a:solidFill>
        <a:latin typeface="Times New Roman" pitchFamily="18" charset="0"/>
        <a:ea typeface="+mn-ea"/>
        <a:cs typeface="Arial" charset="0"/>
      </a:defRPr>
    </a:lvl3pPr>
    <a:lvl4pPr marL="4702531" algn="l" rtl="0" fontAlgn="base">
      <a:spcBef>
        <a:spcPct val="0"/>
      </a:spcBef>
      <a:spcAft>
        <a:spcPct val="0"/>
      </a:spcAft>
      <a:defRPr sz="8228" kern="1200">
        <a:solidFill>
          <a:schemeClr val="tx1"/>
        </a:solidFill>
        <a:latin typeface="Times New Roman" pitchFamily="18" charset="0"/>
        <a:ea typeface="+mn-ea"/>
        <a:cs typeface="Arial" charset="0"/>
      </a:defRPr>
    </a:lvl4pPr>
    <a:lvl5pPr marL="6270041" algn="l" rtl="0" fontAlgn="base">
      <a:spcBef>
        <a:spcPct val="0"/>
      </a:spcBef>
      <a:spcAft>
        <a:spcPct val="0"/>
      </a:spcAft>
      <a:defRPr sz="8228" kern="1200">
        <a:solidFill>
          <a:schemeClr val="tx1"/>
        </a:solidFill>
        <a:latin typeface="Times New Roman" pitchFamily="18" charset="0"/>
        <a:ea typeface="+mn-ea"/>
        <a:cs typeface="Arial" charset="0"/>
      </a:defRPr>
    </a:lvl5pPr>
    <a:lvl6pPr marL="7837551" algn="l" defTabSz="3135020" rtl="0" eaLnBrk="1" latinLnBrk="0" hangingPunct="1">
      <a:defRPr sz="8228" kern="1200">
        <a:solidFill>
          <a:schemeClr val="tx1"/>
        </a:solidFill>
        <a:latin typeface="Times New Roman" pitchFamily="18" charset="0"/>
        <a:ea typeface="+mn-ea"/>
        <a:cs typeface="Arial" charset="0"/>
      </a:defRPr>
    </a:lvl6pPr>
    <a:lvl7pPr marL="9405061" algn="l" defTabSz="3135020" rtl="0" eaLnBrk="1" latinLnBrk="0" hangingPunct="1">
      <a:defRPr sz="8228" kern="1200">
        <a:solidFill>
          <a:schemeClr val="tx1"/>
        </a:solidFill>
        <a:latin typeface="Times New Roman" pitchFamily="18" charset="0"/>
        <a:ea typeface="+mn-ea"/>
        <a:cs typeface="Arial" charset="0"/>
      </a:defRPr>
    </a:lvl7pPr>
    <a:lvl8pPr marL="10972571" algn="l" defTabSz="3135020" rtl="0" eaLnBrk="1" latinLnBrk="0" hangingPunct="1">
      <a:defRPr sz="8228" kern="1200">
        <a:solidFill>
          <a:schemeClr val="tx1"/>
        </a:solidFill>
        <a:latin typeface="Times New Roman" pitchFamily="18" charset="0"/>
        <a:ea typeface="+mn-ea"/>
        <a:cs typeface="Arial" charset="0"/>
      </a:defRPr>
    </a:lvl8pPr>
    <a:lvl9pPr marL="12540082" algn="l" defTabSz="3135020" rtl="0" eaLnBrk="1" latinLnBrk="0" hangingPunct="1">
      <a:defRPr sz="8228"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6912" userDrawn="1">
          <p15:clr>
            <a:srgbClr val="A4A3A4"/>
          </p15:clr>
        </p15:guide>
        <p15:guide id="2" pos="103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32787" autoAdjust="0"/>
    <p:restoredTop sz="93025" autoAdjust="0"/>
  </p:normalViewPr>
  <p:slideViewPr>
    <p:cSldViewPr>
      <p:cViewPr>
        <p:scale>
          <a:sx n="29" d="100"/>
          <a:sy n="29" d="100"/>
        </p:scale>
        <p:origin x="408" y="104"/>
      </p:cViewPr>
      <p:guideLst>
        <p:guide orient="horz" pos="6912"/>
        <p:guide pos="1036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handoutMaster" Target="handoutMasters/handoutMaster1.xml"/><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1026"/>
          <p:cNvSpPr>
            <a:spLocks noGrp="1" noChangeArrowheads="1"/>
          </p:cNvSpPr>
          <p:nvPr>
            <p:ph type="hdr" sz="quarter"/>
          </p:nvPr>
        </p:nvSpPr>
        <p:spPr bwMode="auto">
          <a:xfrm>
            <a:off x="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dirty="0">
                <a:cs typeface="+mn-cs"/>
              </a:defRPr>
            </a:lvl1pPr>
          </a:lstStyle>
          <a:p>
            <a:pPr>
              <a:defRPr/>
            </a:pPr>
            <a:endParaRPr lang="en-US"/>
          </a:p>
        </p:txBody>
      </p:sp>
      <p:sp>
        <p:nvSpPr>
          <p:cNvPr id="4099" name="Rectangle 1027"/>
          <p:cNvSpPr>
            <a:spLocks noGrp="1" noChangeArrowheads="1"/>
          </p:cNvSpPr>
          <p:nvPr>
            <p:ph type="dt" sz="quarter" idx="1"/>
          </p:nvPr>
        </p:nvSpPr>
        <p:spPr bwMode="auto">
          <a:xfrm>
            <a:off x="388620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dirty="0">
                <a:cs typeface="+mn-cs"/>
              </a:defRPr>
            </a:lvl1pPr>
          </a:lstStyle>
          <a:p>
            <a:pPr>
              <a:defRPr/>
            </a:pPr>
            <a:endParaRPr lang="en-US"/>
          </a:p>
        </p:txBody>
      </p:sp>
      <p:sp>
        <p:nvSpPr>
          <p:cNvPr id="4100" name="Rectangle 1028"/>
          <p:cNvSpPr>
            <a:spLocks noGrp="1" noChangeArrowheads="1"/>
          </p:cNvSpPr>
          <p:nvPr>
            <p:ph type="ftr" sz="quarter" idx="2"/>
          </p:nvPr>
        </p:nvSpPr>
        <p:spPr bwMode="auto">
          <a:xfrm>
            <a:off x="0" y="8661400"/>
            <a:ext cx="2971800" cy="4556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dirty="0">
                <a:cs typeface="+mn-cs"/>
              </a:defRPr>
            </a:lvl1pPr>
          </a:lstStyle>
          <a:p>
            <a:pPr>
              <a:defRPr/>
            </a:pPr>
            <a:endParaRPr lang="en-US"/>
          </a:p>
        </p:txBody>
      </p:sp>
      <p:sp>
        <p:nvSpPr>
          <p:cNvPr id="4101" name="Rectangle 1029"/>
          <p:cNvSpPr>
            <a:spLocks noGrp="1" noChangeArrowheads="1"/>
          </p:cNvSpPr>
          <p:nvPr>
            <p:ph type="sldNum" sz="quarter" idx="3"/>
          </p:nvPr>
        </p:nvSpPr>
        <p:spPr bwMode="auto">
          <a:xfrm>
            <a:off x="3886200" y="8661400"/>
            <a:ext cx="2971800" cy="4556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ED906127-5BA4-49DD-85EA-1BEA5810A312}" type="slidenum">
              <a:rPr lang="en-US"/>
              <a:pPr>
                <a:defRPr/>
              </a:pPr>
              <a:t>‹#›</a:t>
            </a:fld>
            <a:endParaRPr lang="en-US" dirty="0"/>
          </a:p>
        </p:txBody>
      </p:sp>
    </p:spTree>
    <p:extLst>
      <p:ext uri="{BB962C8B-B14F-4D97-AF65-F5344CB8AC3E}">
        <p14:creationId xmlns:p14="http://schemas.microsoft.com/office/powerpoint/2010/main" val="35750204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5613"/>
          </a:xfrm>
          <a:prstGeom prst="rect">
            <a:avLst/>
          </a:prstGeom>
        </p:spPr>
        <p:txBody>
          <a:bodyPr vert="horz" lIns="91440" tIns="45720" rIns="91440" bIns="45720" rtlCol="0"/>
          <a:lstStyle>
            <a:lvl1pPr algn="l">
              <a:defRPr sz="1200" dirty="0"/>
            </a:lvl1pPr>
          </a:lstStyle>
          <a:p>
            <a:pPr>
              <a:defRPr/>
            </a:pPr>
            <a:endParaRPr lang="en-US"/>
          </a:p>
        </p:txBody>
      </p:sp>
      <p:sp>
        <p:nvSpPr>
          <p:cNvPr id="3" name="Date Placeholder 2"/>
          <p:cNvSpPr>
            <a:spLocks noGrp="1"/>
          </p:cNvSpPr>
          <p:nvPr>
            <p:ph type="dt" idx="1"/>
          </p:nvPr>
        </p:nvSpPr>
        <p:spPr>
          <a:xfrm>
            <a:off x="3884613" y="0"/>
            <a:ext cx="2971800" cy="455613"/>
          </a:xfrm>
          <a:prstGeom prst="rect">
            <a:avLst/>
          </a:prstGeom>
        </p:spPr>
        <p:txBody>
          <a:bodyPr vert="horz" lIns="91440" tIns="45720" rIns="91440" bIns="45720" rtlCol="0"/>
          <a:lstStyle>
            <a:lvl1pPr algn="r">
              <a:defRPr sz="1200"/>
            </a:lvl1pPr>
          </a:lstStyle>
          <a:p>
            <a:pPr>
              <a:defRPr/>
            </a:pPr>
            <a:fld id="{D99AACB3-8B13-4211-8C02-D6FE8B8094FC}" type="datetimeFigureOut">
              <a:rPr lang="en-US"/>
              <a:pPr>
                <a:defRPr/>
              </a:pPr>
              <a:t>4/16/17</a:t>
            </a:fld>
            <a:endParaRPr lang="en-US" dirty="0"/>
          </a:p>
        </p:txBody>
      </p:sp>
      <p:sp>
        <p:nvSpPr>
          <p:cNvPr id="4" name="Slide Image Placeholder 3"/>
          <p:cNvSpPr>
            <a:spLocks noGrp="1" noRot="1" noChangeAspect="1"/>
          </p:cNvSpPr>
          <p:nvPr>
            <p:ph type="sldImg" idx="2"/>
          </p:nvPr>
        </p:nvSpPr>
        <p:spPr>
          <a:xfrm>
            <a:off x="866775" y="684213"/>
            <a:ext cx="5124450" cy="3417887"/>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30700"/>
            <a:ext cx="5486400" cy="41021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59813"/>
            <a:ext cx="2971800" cy="455612"/>
          </a:xfrm>
          <a:prstGeom prst="rect">
            <a:avLst/>
          </a:prstGeom>
        </p:spPr>
        <p:txBody>
          <a:bodyPr vert="horz" lIns="91440" tIns="45720" rIns="91440" bIns="45720" rtlCol="0" anchor="b"/>
          <a:lstStyle>
            <a:lvl1pPr algn="l">
              <a:defRPr sz="1200" dirty="0"/>
            </a:lvl1pPr>
          </a:lstStyle>
          <a:p>
            <a:pPr>
              <a:defRPr/>
            </a:pPr>
            <a:endParaRPr lang="en-US"/>
          </a:p>
        </p:txBody>
      </p:sp>
      <p:sp>
        <p:nvSpPr>
          <p:cNvPr id="7" name="Slide Number Placeholder 6"/>
          <p:cNvSpPr>
            <a:spLocks noGrp="1"/>
          </p:cNvSpPr>
          <p:nvPr>
            <p:ph type="sldNum" sz="quarter" idx="5"/>
          </p:nvPr>
        </p:nvSpPr>
        <p:spPr>
          <a:xfrm>
            <a:off x="3884613" y="8659813"/>
            <a:ext cx="2971800" cy="455612"/>
          </a:xfrm>
          <a:prstGeom prst="rect">
            <a:avLst/>
          </a:prstGeom>
        </p:spPr>
        <p:txBody>
          <a:bodyPr vert="horz" lIns="91440" tIns="45720" rIns="91440" bIns="45720" rtlCol="0" anchor="b"/>
          <a:lstStyle>
            <a:lvl1pPr algn="r">
              <a:defRPr sz="1200"/>
            </a:lvl1pPr>
          </a:lstStyle>
          <a:p>
            <a:pPr>
              <a:defRPr/>
            </a:pPr>
            <a:fld id="{14862005-A64A-4695-B5E5-25C5EDBFF9F3}" type="slidenum">
              <a:rPr lang="en-US"/>
              <a:pPr>
                <a:defRPr/>
              </a:pPr>
              <a:t>‹#›</a:t>
            </a:fld>
            <a:endParaRPr lang="en-US" dirty="0"/>
          </a:p>
        </p:txBody>
      </p:sp>
    </p:spTree>
    <p:extLst>
      <p:ext uri="{BB962C8B-B14F-4D97-AF65-F5344CB8AC3E}">
        <p14:creationId xmlns:p14="http://schemas.microsoft.com/office/powerpoint/2010/main" val="230801508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4114" kern="1200">
        <a:solidFill>
          <a:schemeClr val="tx1"/>
        </a:solidFill>
        <a:latin typeface="+mn-lt"/>
        <a:ea typeface="+mn-ea"/>
        <a:cs typeface="+mn-cs"/>
      </a:defRPr>
    </a:lvl1pPr>
    <a:lvl2pPr marL="1567510" algn="l" rtl="0" eaLnBrk="0" fontAlgn="base" hangingPunct="0">
      <a:spcBef>
        <a:spcPct val="30000"/>
      </a:spcBef>
      <a:spcAft>
        <a:spcPct val="0"/>
      </a:spcAft>
      <a:defRPr sz="4114" kern="1200">
        <a:solidFill>
          <a:schemeClr val="tx1"/>
        </a:solidFill>
        <a:latin typeface="+mn-lt"/>
        <a:ea typeface="+mn-ea"/>
        <a:cs typeface="+mn-cs"/>
      </a:defRPr>
    </a:lvl2pPr>
    <a:lvl3pPr marL="3135020" algn="l" rtl="0" eaLnBrk="0" fontAlgn="base" hangingPunct="0">
      <a:spcBef>
        <a:spcPct val="30000"/>
      </a:spcBef>
      <a:spcAft>
        <a:spcPct val="0"/>
      </a:spcAft>
      <a:defRPr sz="4114" kern="1200">
        <a:solidFill>
          <a:schemeClr val="tx1"/>
        </a:solidFill>
        <a:latin typeface="+mn-lt"/>
        <a:ea typeface="+mn-ea"/>
        <a:cs typeface="+mn-cs"/>
      </a:defRPr>
    </a:lvl3pPr>
    <a:lvl4pPr marL="4702531" algn="l" rtl="0" eaLnBrk="0" fontAlgn="base" hangingPunct="0">
      <a:spcBef>
        <a:spcPct val="30000"/>
      </a:spcBef>
      <a:spcAft>
        <a:spcPct val="0"/>
      </a:spcAft>
      <a:defRPr sz="4114" kern="1200">
        <a:solidFill>
          <a:schemeClr val="tx1"/>
        </a:solidFill>
        <a:latin typeface="+mn-lt"/>
        <a:ea typeface="+mn-ea"/>
        <a:cs typeface="+mn-cs"/>
      </a:defRPr>
    </a:lvl4pPr>
    <a:lvl5pPr marL="6270041" algn="l" rtl="0" eaLnBrk="0" fontAlgn="base" hangingPunct="0">
      <a:spcBef>
        <a:spcPct val="30000"/>
      </a:spcBef>
      <a:spcAft>
        <a:spcPct val="0"/>
      </a:spcAft>
      <a:defRPr sz="4114" kern="1200">
        <a:solidFill>
          <a:schemeClr val="tx1"/>
        </a:solidFill>
        <a:latin typeface="+mn-lt"/>
        <a:ea typeface="+mn-ea"/>
        <a:cs typeface="+mn-cs"/>
      </a:defRPr>
    </a:lvl5pPr>
    <a:lvl6pPr marL="7837551" algn="l" defTabSz="3135020" rtl="0" eaLnBrk="1" latinLnBrk="0" hangingPunct="1">
      <a:defRPr sz="4114" kern="1200">
        <a:solidFill>
          <a:schemeClr val="tx1"/>
        </a:solidFill>
        <a:latin typeface="+mn-lt"/>
        <a:ea typeface="+mn-ea"/>
        <a:cs typeface="+mn-cs"/>
      </a:defRPr>
    </a:lvl6pPr>
    <a:lvl7pPr marL="9405061" algn="l" defTabSz="3135020" rtl="0" eaLnBrk="1" latinLnBrk="0" hangingPunct="1">
      <a:defRPr sz="4114" kern="1200">
        <a:solidFill>
          <a:schemeClr val="tx1"/>
        </a:solidFill>
        <a:latin typeface="+mn-lt"/>
        <a:ea typeface="+mn-ea"/>
        <a:cs typeface="+mn-cs"/>
      </a:defRPr>
    </a:lvl7pPr>
    <a:lvl8pPr marL="10972571" algn="l" defTabSz="3135020" rtl="0" eaLnBrk="1" latinLnBrk="0" hangingPunct="1">
      <a:defRPr sz="4114" kern="1200">
        <a:solidFill>
          <a:schemeClr val="tx1"/>
        </a:solidFill>
        <a:latin typeface="+mn-lt"/>
        <a:ea typeface="+mn-ea"/>
        <a:cs typeface="+mn-cs"/>
      </a:defRPr>
    </a:lvl8pPr>
    <a:lvl9pPr marL="12540082" algn="l" defTabSz="3135020" rtl="0" eaLnBrk="1" latinLnBrk="0" hangingPunct="1">
      <a:defRPr sz="4114"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p:cNvSpPr>
            <a:spLocks noGrp="1" noRot="1" noChangeAspect="1" noTextEdit="1"/>
          </p:cNvSpPr>
          <p:nvPr>
            <p:ph type="sldImg"/>
          </p:nvPr>
        </p:nvSpPr>
        <p:spPr bwMode="auto">
          <a:xfrm>
            <a:off x="866775" y="684213"/>
            <a:ext cx="5124450" cy="3417887"/>
          </a:xfrm>
          <a:noFill/>
          <a:ln>
            <a:solidFill>
              <a:srgbClr val="000000"/>
            </a:solidFill>
            <a:miter lim="800000"/>
            <a:headEnd/>
            <a:tailEnd/>
          </a:ln>
        </p:spPr>
      </p:sp>
      <p:sp>
        <p:nvSpPr>
          <p:cNvPr id="4099" name="Notes Placeholder 2"/>
          <p:cNvSpPr>
            <a:spLocks noGrp="1"/>
          </p:cNvSpPr>
          <p:nvPr>
            <p:ph type="body" idx="1"/>
          </p:nvPr>
        </p:nvSpPr>
        <p:spPr bwMode="auto">
          <a:noFill/>
        </p:spPr>
        <p:txBody>
          <a:bodyPr wrap="square" numCol="1" anchor="t" anchorCtr="0" compatLnSpc="1">
            <a:prstTxWarp prst="textNoShape">
              <a:avLst/>
            </a:prstTxWarp>
          </a:bodyPr>
          <a:lstStyle/>
          <a:p>
            <a:pPr marL="457200" indent="-457200">
              <a:buFont typeface="Arial" charset="0"/>
              <a:buChar char="•"/>
            </a:pPr>
            <a:endParaRPr lang="en-US" sz="2600" b="1" dirty="0" smtClean="0"/>
          </a:p>
          <a:p>
            <a:pPr marL="457200" indent="-457200">
              <a:buFont typeface="Arial" charset="0"/>
              <a:buChar char="•"/>
            </a:pPr>
            <a:r>
              <a:rPr lang="en-US" sz="2600" b="1" dirty="0" smtClean="0"/>
              <a:t>Population differences</a:t>
            </a:r>
          </a:p>
          <a:p>
            <a:pPr marL="2024710" lvl="1" indent="-457200">
              <a:buFont typeface="Arial" charset="0"/>
              <a:buChar char="•"/>
            </a:pPr>
            <a:r>
              <a:rPr lang="en-US" sz="2600" b="1" dirty="0" smtClean="0"/>
              <a:t>low </a:t>
            </a:r>
            <a:r>
              <a:rPr lang="en-US" sz="2600" b="1" dirty="0" err="1" smtClean="0"/>
              <a:t>medicaid</a:t>
            </a:r>
            <a:r>
              <a:rPr lang="en-US" sz="2600" b="1" dirty="0" smtClean="0"/>
              <a:t> percentage- grad/PHD students, someone more aware of research, affiliated with research</a:t>
            </a:r>
          </a:p>
          <a:p>
            <a:pPr marL="457200" indent="-457200">
              <a:buFont typeface="Arial" charset="0"/>
              <a:buChar char="•"/>
            </a:pPr>
            <a:endParaRPr lang="en-US" sz="2600" b="1" dirty="0" smtClean="0"/>
          </a:p>
          <a:p>
            <a:pPr marL="457200" indent="-457200">
              <a:buFont typeface="Arial" charset="0"/>
              <a:buChar char="•"/>
            </a:pPr>
            <a:endParaRPr lang="en-US" sz="2700" b="1" dirty="0"/>
          </a:p>
        </p:txBody>
      </p:sp>
      <p:sp>
        <p:nvSpPr>
          <p:cNvPr id="41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D87FD7A-1A12-4B5C-A677-B25107ECF6A7}" type="slidenum">
              <a:rPr lang="en-US" smtClean="0"/>
              <a:pPr/>
              <a:t>1</a:t>
            </a:fld>
            <a:endParaRPr lang="en-US" smtClean="0"/>
          </a:p>
        </p:txBody>
      </p:sp>
    </p:spTree>
    <p:extLst>
      <p:ext uri="{BB962C8B-B14F-4D97-AF65-F5344CB8AC3E}">
        <p14:creationId xmlns:p14="http://schemas.microsoft.com/office/powerpoint/2010/main" val="19003794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6817362"/>
            <a:ext cx="27980640" cy="4704080"/>
          </a:xfrm>
        </p:spPr>
        <p:txBody>
          <a:bodyPr/>
          <a:lstStyle/>
          <a:p>
            <a:r>
              <a:rPr lang="en-US" smtClean="0"/>
              <a:t>Click to edit Master title style</a:t>
            </a:r>
            <a:endParaRPr lang="en-US"/>
          </a:p>
        </p:txBody>
      </p:sp>
      <p:sp>
        <p:nvSpPr>
          <p:cNvPr id="3" name="Subtitle 2"/>
          <p:cNvSpPr>
            <a:spLocks noGrp="1"/>
          </p:cNvSpPr>
          <p:nvPr>
            <p:ph type="subTitle" idx="1"/>
          </p:nvPr>
        </p:nvSpPr>
        <p:spPr>
          <a:xfrm>
            <a:off x="4937760" y="12435840"/>
            <a:ext cx="23042880" cy="5608320"/>
          </a:xfrm>
        </p:spPr>
        <p:txBody>
          <a:bodyPr/>
          <a:lstStyle>
            <a:lvl1pPr marL="0" indent="0" algn="ctr">
              <a:buNone/>
              <a:defRPr/>
            </a:lvl1pPr>
            <a:lvl2pPr marL="1463040" indent="0" algn="ctr">
              <a:buNone/>
              <a:defRPr/>
            </a:lvl2pPr>
            <a:lvl3pPr marL="2926080" indent="0" algn="ctr">
              <a:buNone/>
              <a:defRPr/>
            </a:lvl3pPr>
            <a:lvl4pPr marL="4389120" indent="0" algn="ctr">
              <a:buNone/>
              <a:defRPr/>
            </a:lvl4pPr>
            <a:lvl5pPr marL="5852160" indent="0" algn="ctr">
              <a:buNone/>
              <a:defRPr/>
            </a:lvl5pPr>
            <a:lvl6pPr marL="7315200" indent="0" algn="ctr">
              <a:buNone/>
              <a:defRPr/>
            </a:lvl6pPr>
            <a:lvl7pPr marL="8778240" indent="0" algn="ctr">
              <a:buNone/>
              <a:defRPr/>
            </a:lvl7pPr>
            <a:lvl8pPr marL="10241280" indent="0" algn="ctr">
              <a:buNone/>
              <a:defRPr/>
            </a:lvl8pPr>
            <a:lvl9pPr marL="1170432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9239267-F3D2-42B8-AAF6-258B55417328}"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B1F696C-FC40-4EEC-9F4C-CBC2F26050F0}"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454360" y="1950720"/>
            <a:ext cx="6995160" cy="1755648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468880" y="1950720"/>
            <a:ext cx="20436840" cy="1755648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41FA09A-8945-4B66-899C-6A6DB476E0CC}"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D307178-15B7-47A9-88AA-2D02AB01DD0D}"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00327" y="14102082"/>
            <a:ext cx="27980640" cy="4358640"/>
          </a:xfrm>
        </p:spPr>
        <p:txBody>
          <a:bodyPr anchor="t"/>
          <a:lstStyle>
            <a:lvl1pPr algn="l">
              <a:defRPr sz="12800" b="1" cap="all"/>
            </a:lvl1pPr>
          </a:lstStyle>
          <a:p>
            <a:r>
              <a:rPr lang="en-US" smtClean="0"/>
              <a:t>Click to edit Master title style</a:t>
            </a:r>
            <a:endParaRPr lang="en-US"/>
          </a:p>
        </p:txBody>
      </p:sp>
      <p:sp>
        <p:nvSpPr>
          <p:cNvPr id="3" name="Text Placeholder 2"/>
          <p:cNvSpPr>
            <a:spLocks noGrp="1"/>
          </p:cNvSpPr>
          <p:nvPr>
            <p:ph type="body" idx="1"/>
          </p:nvPr>
        </p:nvSpPr>
        <p:spPr>
          <a:xfrm>
            <a:off x="2600327" y="9301483"/>
            <a:ext cx="27980640" cy="4800598"/>
          </a:xfrm>
        </p:spPr>
        <p:txBody>
          <a:bodyPr anchor="b"/>
          <a:lstStyle>
            <a:lvl1pPr marL="0" indent="0">
              <a:buNone/>
              <a:defRPr sz="6400"/>
            </a:lvl1pPr>
            <a:lvl2pPr marL="1463040" indent="0">
              <a:buNone/>
              <a:defRPr sz="5760"/>
            </a:lvl2pPr>
            <a:lvl3pPr marL="2926080" indent="0">
              <a:buNone/>
              <a:defRPr sz="5120"/>
            </a:lvl3pPr>
            <a:lvl4pPr marL="4389120" indent="0">
              <a:buNone/>
              <a:defRPr sz="4480"/>
            </a:lvl4pPr>
            <a:lvl5pPr marL="5852160" indent="0">
              <a:buNone/>
              <a:defRPr sz="4480"/>
            </a:lvl5pPr>
            <a:lvl6pPr marL="7315200" indent="0">
              <a:buNone/>
              <a:defRPr sz="4480"/>
            </a:lvl6pPr>
            <a:lvl7pPr marL="8778240" indent="0">
              <a:buNone/>
              <a:defRPr sz="4480"/>
            </a:lvl7pPr>
            <a:lvl8pPr marL="10241280" indent="0">
              <a:buNone/>
              <a:defRPr sz="4480"/>
            </a:lvl8pPr>
            <a:lvl9pPr marL="11704320" indent="0">
              <a:buNone/>
              <a:defRPr sz="448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E62AFDE-587D-4AAD-AE13-748047EB5D96}"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468880" y="6339840"/>
            <a:ext cx="13716000" cy="13167360"/>
          </a:xfrm>
        </p:spPr>
        <p:txBody>
          <a:bodyPr/>
          <a:lstStyle>
            <a:lvl1pPr>
              <a:defRPr sz="8960"/>
            </a:lvl1pPr>
            <a:lvl2pPr>
              <a:defRPr sz="7680"/>
            </a:lvl2pPr>
            <a:lvl3pPr>
              <a:defRPr sz="6400"/>
            </a:lvl3pPr>
            <a:lvl4pPr>
              <a:defRPr sz="5760"/>
            </a:lvl4pPr>
            <a:lvl5pPr>
              <a:defRPr sz="5760"/>
            </a:lvl5pPr>
            <a:lvl6pPr>
              <a:defRPr sz="5760"/>
            </a:lvl6pPr>
            <a:lvl7pPr>
              <a:defRPr sz="5760"/>
            </a:lvl7pPr>
            <a:lvl8pPr>
              <a:defRPr sz="5760"/>
            </a:lvl8pPr>
            <a:lvl9pPr>
              <a:defRPr sz="576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6733520" y="6339840"/>
            <a:ext cx="13716000" cy="13167360"/>
          </a:xfrm>
        </p:spPr>
        <p:txBody>
          <a:bodyPr/>
          <a:lstStyle>
            <a:lvl1pPr>
              <a:defRPr sz="8960"/>
            </a:lvl1pPr>
            <a:lvl2pPr>
              <a:defRPr sz="7680"/>
            </a:lvl2pPr>
            <a:lvl3pPr>
              <a:defRPr sz="6400"/>
            </a:lvl3pPr>
            <a:lvl4pPr>
              <a:defRPr sz="5760"/>
            </a:lvl4pPr>
            <a:lvl5pPr>
              <a:defRPr sz="5760"/>
            </a:lvl5pPr>
            <a:lvl6pPr>
              <a:defRPr sz="5760"/>
            </a:lvl6pPr>
            <a:lvl7pPr>
              <a:defRPr sz="5760"/>
            </a:lvl7pPr>
            <a:lvl8pPr>
              <a:defRPr sz="5760"/>
            </a:lvl8pPr>
            <a:lvl9pPr>
              <a:defRPr sz="576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A96AECF-5AB3-4250-858B-2905FEE16101}"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45920" y="878842"/>
            <a:ext cx="29626560" cy="3657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45920" y="4912362"/>
            <a:ext cx="14544677" cy="2047238"/>
          </a:xfrm>
        </p:spPr>
        <p:txBody>
          <a:bodyPr anchor="b"/>
          <a:lstStyle>
            <a:lvl1pPr marL="0" indent="0">
              <a:buNone/>
              <a:defRPr sz="7680" b="1"/>
            </a:lvl1pPr>
            <a:lvl2pPr marL="1463040" indent="0">
              <a:buNone/>
              <a:defRPr sz="6400" b="1"/>
            </a:lvl2pPr>
            <a:lvl3pPr marL="2926080" indent="0">
              <a:buNone/>
              <a:defRPr sz="5760" b="1"/>
            </a:lvl3pPr>
            <a:lvl4pPr marL="4389120" indent="0">
              <a:buNone/>
              <a:defRPr sz="5120" b="1"/>
            </a:lvl4pPr>
            <a:lvl5pPr marL="5852160" indent="0">
              <a:buNone/>
              <a:defRPr sz="5120" b="1"/>
            </a:lvl5pPr>
            <a:lvl6pPr marL="7315200" indent="0">
              <a:buNone/>
              <a:defRPr sz="5120" b="1"/>
            </a:lvl6pPr>
            <a:lvl7pPr marL="8778240" indent="0">
              <a:buNone/>
              <a:defRPr sz="5120" b="1"/>
            </a:lvl7pPr>
            <a:lvl8pPr marL="10241280" indent="0">
              <a:buNone/>
              <a:defRPr sz="5120" b="1"/>
            </a:lvl8pPr>
            <a:lvl9pPr marL="11704320" indent="0">
              <a:buNone/>
              <a:defRPr sz="5120" b="1"/>
            </a:lvl9pPr>
          </a:lstStyle>
          <a:p>
            <a:pPr lvl="0"/>
            <a:r>
              <a:rPr lang="en-US" smtClean="0"/>
              <a:t>Click to edit Master text styles</a:t>
            </a:r>
          </a:p>
        </p:txBody>
      </p:sp>
      <p:sp>
        <p:nvSpPr>
          <p:cNvPr id="4" name="Content Placeholder 3"/>
          <p:cNvSpPr>
            <a:spLocks noGrp="1"/>
          </p:cNvSpPr>
          <p:nvPr>
            <p:ph sz="half" idx="2"/>
          </p:nvPr>
        </p:nvSpPr>
        <p:spPr>
          <a:xfrm>
            <a:off x="1645920" y="6959600"/>
            <a:ext cx="14544677" cy="12644122"/>
          </a:xfrm>
        </p:spPr>
        <p:txBody>
          <a:bodyPr/>
          <a:lstStyle>
            <a:lvl1pPr>
              <a:defRPr sz="7680"/>
            </a:lvl1pPr>
            <a:lvl2pPr>
              <a:defRPr sz="6400"/>
            </a:lvl2pPr>
            <a:lvl3pPr>
              <a:defRPr sz="5760"/>
            </a:lvl3pPr>
            <a:lvl4pPr>
              <a:defRPr sz="5120"/>
            </a:lvl4pPr>
            <a:lvl5pPr>
              <a:defRPr sz="5120"/>
            </a:lvl5pPr>
            <a:lvl6pPr>
              <a:defRPr sz="5120"/>
            </a:lvl6pPr>
            <a:lvl7pPr>
              <a:defRPr sz="5120"/>
            </a:lvl7pPr>
            <a:lvl8pPr>
              <a:defRPr sz="5120"/>
            </a:lvl8pPr>
            <a:lvl9pPr>
              <a:defRPr sz="512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6722092" y="4912362"/>
            <a:ext cx="14550390" cy="2047238"/>
          </a:xfrm>
        </p:spPr>
        <p:txBody>
          <a:bodyPr anchor="b"/>
          <a:lstStyle>
            <a:lvl1pPr marL="0" indent="0">
              <a:buNone/>
              <a:defRPr sz="7680" b="1"/>
            </a:lvl1pPr>
            <a:lvl2pPr marL="1463040" indent="0">
              <a:buNone/>
              <a:defRPr sz="6400" b="1"/>
            </a:lvl2pPr>
            <a:lvl3pPr marL="2926080" indent="0">
              <a:buNone/>
              <a:defRPr sz="5760" b="1"/>
            </a:lvl3pPr>
            <a:lvl4pPr marL="4389120" indent="0">
              <a:buNone/>
              <a:defRPr sz="5120" b="1"/>
            </a:lvl4pPr>
            <a:lvl5pPr marL="5852160" indent="0">
              <a:buNone/>
              <a:defRPr sz="5120" b="1"/>
            </a:lvl5pPr>
            <a:lvl6pPr marL="7315200" indent="0">
              <a:buNone/>
              <a:defRPr sz="5120" b="1"/>
            </a:lvl6pPr>
            <a:lvl7pPr marL="8778240" indent="0">
              <a:buNone/>
              <a:defRPr sz="5120" b="1"/>
            </a:lvl7pPr>
            <a:lvl8pPr marL="10241280" indent="0">
              <a:buNone/>
              <a:defRPr sz="5120" b="1"/>
            </a:lvl8pPr>
            <a:lvl9pPr marL="11704320" indent="0">
              <a:buNone/>
              <a:defRPr sz="5120" b="1"/>
            </a:lvl9pPr>
          </a:lstStyle>
          <a:p>
            <a:pPr lvl="0"/>
            <a:r>
              <a:rPr lang="en-US" smtClean="0"/>
              <a:t>Click to edit Master text styles</a:t>
            </a:r>
          </a:p>
        </p:txBody>
      </p:sp>
      <p:sp>
        <p:nvSpPr>
          <p:cNvPr id="6" name="Content Placeholder 5"/>
          <p:cNvSpPr>
            <a:spLocks noGrp="1"/>
          </p:cNvSpPr>
          <p:nvPr>
            <p:ph sz="quarter" idx="4"/>
          </p:nvPr>
        </p:nvSpPr>
        <p:spPr>
          <a:xfrm>
            <a:off x="16722092" y="6959600"/>
            <a:ext cx="14550390" cy="12644122"/>
          </a:xfrm>
        </p:spPr>
        <p:txBody>
          <a:bodyPr/>
          <a:lstStyle>
            <a:lvl1pPr>
              <a:defRPr sz="7680"/>
            </a:lvl1pPr>
            <a:lvl2pPr>
              <a:defRPr sz="6400"/>
            </a:lvl2pPr>
            <a:lvl3pPr>
              <a:defRPr sz="5760"/>
            </a:lvl3pPr>
            <a:lvl4pPr>
              <a:defRPr sz="5120"/>
            </a:lvl4pPr>
            <a:lvl5pPr>
              <a:defRPr sz="5120"/>
            </a:lvl5pPr>
            <a:lvl6pPr>
              <a:defRPr sz="5120"/>
            </a:lvl6pPr>
            <a:lvl7pPr>
              <a:defRPr sz="5120"/>
            </a:lvl7pPr>
            <a:lvl8pPr>
              <a:defRPr sz="5120"/>
            </a:lvl8pPr>
            <a:lvl9pPr>
              <a:defRPr sz="512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18198907-5271-4E33-A9A3-C614B8070ABB}"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BEECD96A-EE97-4380-B0F9-90DDE69A7233}"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FF06C0B5-36E2-4514-B746-CBFB1DD32FCE}"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5922" y="873760"/>
            <a:ext cx="10829927" cy="3718560"/>
          </a:xfrm>
        </p:spPr>
        <p:txBody>
          <a:bodyPr anchor="b"/>
          <a:lstStyle>
            <a:lvl1pPr algn="l">
              <a:defRPr sz="6400" b="1"/>
            </a:lvl1pPr>
          </a:lstStyle>
          <a:p>
            <a:r>
              <a:rPr lang="en-US" smtClean="0"/>
              <a:t>Click to edit Master title style</a:t>
            </a:r>
            <a:endParaRPr lang="en-US"/>
          </a:p>
        </p:txBody>
      </p:sp>
      <p:sp>
        <p:nvSpPr>
          <p:cNvPr id="3" name="Content Placeholder 2"/>
          <p:cNvSpPr>
            <a:spLocks noGrp="1"/>
          </p:cNvSpPr>
          <p:nvPr>
            <p:ph idx="1"/>
          </p:nvPr>
        </p:nvSpPr>
        <p:spPr>
          <a:xfrm>
            <a:off x="12870180" y="873761"/>
            <a:ext cx="18402300" cy="18729962"/>
          </a:xfrm>
        </p:spPr>
        <p:txBody>
          <a:bodyPr/>
          <a:lstStyle>
            <a:lvl1pPr>
              <a:defRPr sz="10240"/>
            </a:lvl1pPr>
            <a:lvl2pPr>
              <a:defRPr sz="8960"/>
            </a:lvl2pPr>
            <a:lvl3pPr>
              <a:defRPr sz="7680"/>
            </a:lvl3pPr>
            <a:lvl4pPr>
              <a:defRPr sz="6400"/>
            </a:lvl4pPr>
            <a:lvl5pPr>
              <a:defRPr sz="6400"/>
            </a:lvl5pPr>
            <a:lvl6pPr>
              <a:defRPr sz="6400"/>
            </a:lvl6pPr>
            <a:lvl7pPr>
              <a:defRPr sz="6400"/>
            </a:lvl7pPr>
            <a:lvl8pPr>
              <a:defRPr sz="6400"/>
            </a:lvl8pPr>
            <a:lvl9pPr>
              <a:defRPr sz="6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645922" y="4592321"/>
            <a:ext cx="10829927" cy="15011402"/>
          </a:xfrm>
        </p:spPr>
        <p:txBody>
          <a:bodyPr/>
          <a:lstStyle>
            <a:lvl1pPr marL="0" indent="0">
              <a:buNone/>
              <a:defRPr sz="4480"/>
            </a:lvl1pPr>
            <a:lvl2pPr marL="1463040" indent="0">
              <a:buNone/>
              <a:defRPr sz="3840"/>
            </a:lvl2pPr>
            <a:lvl3pPr marL="2926080" indent="0">
              <a:buNone/>
              <a:defRPr sz="3200"/>
            </a:lvl3pPr>
            <a:lvl4pPr marL="4389120" indent="0">
              <a:buNone/>
              <a:defRPr sz="2880"/>
            </a:lvl4pPr>
            <a:lvl5pPr marL="5852160" indent="0">
              <a:buNone/>
              <a:defRPr sz="2880"/>
            </a:lvl5pPr>
            <a:lvl6pPr marL="7315200" indent="0">
              <a:buNone/>
              <a:defRPr sz="2880"/>
            </a:lvl6pPr>
            <a:lvl7pPr marL="8778240" indent="0">
              <a:buNone/>
              <a:defRPr sz="2880"/>
            </a:lvl7pPr>
            <a:lvl8pPr marL="10241280" indent="0">
              <a:buNone/>
              <a:defRPr sz="2880"/>
            </a:lvl8pPr>
            <a:lvl9pPr marL="11704320" indent="0">
              <a:buNone/>
              <a:defRPr sz="288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601D3C9-FF64-4718-ADE9-7165F71979E7}"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52237" y="15361920"/>
            <a:ext cx="19751040" cy="1813562"/>
          </a:xfrm>
        </p:spPr>
        <p:txBody>
          <a:bodyPr anchor="b"/>
          <a:lstStyle>
            <a:lvl1pPr algn="l">
              <a:defRPr sz="6400" b="1"/>
            </a:lvl1pPr>
          </a:lstStyle>
          <a:p>
            <a:r>
              <a:rPr lang="en-US" smtClean="0"/>
              <a:t>Click to edit Master title style</a:t>
            </a:r>
            <a:endParaRPr lang="en-US"/>
          </a:p>
        </p:txBody>
      </p:sp>
      <p:sp>
        <p:nvSpPr>
          <p:cNvPr id="3" name="Picture Placeholder 2"/>
          <p:cNvSpPr>
            <a:spLocks noGrp="1"/>
          </p:cNvSpPr>
          <p:nvPr>
            <p:ph type="pic" idx="1"/>
          </p:nvPr>
        </p:nvSpPr>
        <p:spPr>
          <a:xfrm>
            <a:off x="6452237" y="1960880"/>
            <a:ext cx="19751040" cy="13167360"/>
          </a:xfrm>
        </p:spPr>
        <p:txBody>
          <a:bodyPr/>
          <a:lstStyle>
            <a:lvl1pPr marL="0" indent="0">
              <a:buNone/>
              <a:defRPr sz="10240"/>
            </a:lvl1pPr>
            <a:lvl2pPr marL="1463040" indent="0">
              <a:buNone/>
              <a:defRPr sz="8960"/>
            </a:lvl2pPr>
            <a:lvl3pPr marL="2926080" indent="0">
              <a:buNone/>
              <a:defRPr sz="7680"/>
            </a:lvl3pPr>
            <a:lvl4pPr marL="4389120" indent="0">
              <a:buNone/>
              <a:defRPr sz="6400"/>
            </a:lvl4pPr>
            <a:lvl5pPr marL="5852160" indent="0">
              <a:buNone/>
              <a:defRPr sz="6400"/>
            </a:lvl5pPr>
            <a:lvl6pPr marL="7315200" indent="0">
              <a:buNone/>
              <a:defRPr sz="6400"/>
            </a:lvl6pPr>
            <a:lvl7pPr marL="8778240" indent="0">
              <a:buNone/>
              <a:defRPr sz="6400"/>
            </a:lvl7pPr>
            <a:lvl8pPr marL="10241280" indent="0">
              <a:buNone/>
              <a:defRPr sz="6400"/>
            </a:lvl8pPr>
            <a:lvl9pPr marL="11704320" indent="0">
              <a:buNone/>
              <a:defRPr sz="6400"/>
            </a:lvl9pPr>
          </a:lstStyle>
          <a:p>
            <a:pPr lvl="0"/>
            <a:endParaRPr lang="en-US" noProof="0" dirty="0" smtClean="0"/>
          </a:p>
        </p:txBody>
      </p:sp>
      <p:sp>
        <p:nvSpPr>
          <p:cNvPr id="4" name="Text Placeholder 3"/>
          <p:cNvSpPr>
            <a:spLocks noGrp="1"/>
          </p:cNvSpPr>
          <p:nvPr>
            <p:ph type="body" sz="half" idx="2"/>
          </p:nvPr>
        </p:nvSpPr>
        <p:spPr>
          <a:xfrm>
            <a:off x="6452237" y="17175482"/>
            <a:ext cx="19751040" cy="2575558"/>
          </a:xfrm>
        </p:spPr>
        <p:txBody>
          <a:bodyPr/>
          <a:lstStyle>
            <a:lvl1pPr marL="0" indent="0">
              <a:buNone/>
              <a:defRPr sz="4480"/>
            </a:lvl1pPr>
            <a:lvl2pPr marL="1463040" indent="0">
              <a:buNone/>
              <a:defRPr sz="3840"/>
            </a:lvl2pPr>
            <a:lvl3pPr marL="2926080" indent="0">
              <a:buNone/>
              <a:defRPr sz="3200"/>
            </a:lvl3pPr>
            <a:lvl4pPr marL="4389120" indent="0">
              <a:buNone/>
              <a:defRPr sz="2880"/>
            </a:lvl4pPr>
            <a:lvl5pPr marL="5852160" indent="0">
              <a:buNone/>
              <a:defRPr sz="2880"/>
            </a:lvl5pPr>
            <a:lvl6pPr marL="7315200" indent="0">
              <a:buNone/>
              <a:defRPr sz="2880"/>
            </a:lvl6pPr>
            <a:lvl7pPr marL="8778240" indent="0">
              <a:buNone/>
              <a:defRPr sz="2880"/>
            </a:lvl7pPr>
            <a:lvl8pPr marL="10241280" indent="0">
              <a:buNone/>
              <a:defRPr sz="2880"/>
            </a:lvl8pPr>
            <a:lvl9pPr marL="11704320" indent="0">
              <a:buNone/>
              <a:defRPr sz="288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93A8F0D-BB40-4ECD-86BA-3A4FBF82531B}"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468880" y="1950720"/>
            <a:ext cx="27980640" cy="3657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2468880" y="6339840"/>
            <a:ext cx="27980640" cy="131673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2468880" y="19994880"/>
            <a:ext cx="6858000" cy="146304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4480" dirty="0">
                <a:cs typeface="+mn-cs"/>
              </a:defRPr>
            </a:lvl1pPr>
          </a:lstStyle>
          <a:p>
            <a:pPr>
              <a:defRPr/>
            </a:pPr>
            <a:endParaRPr lang="en-US"/>
          </a:p>
        </p:txBody>
      </p:sp>
      <p:sp>
        <p:nvSpPr>
          <p:cNvPr id="1029" name="Rectangle 5"/>
          <p:cNvSpPr>
            <a:spLocks noGrp="1" noChangeArrowheads="1"/>
          </p:cNvSpPr>
          <p:nvPr>
            <p:ph type="ftr" sz="quarter" idx="3"/>
          </p:nvPr>
        </p:nvSpPr>
        <p:spPr bwMode="auto">
          <a:xfrm>
            <a:off x="11247120" y="19994880"/>
            <a:ext cx="10424160" cy="146304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4480" dirty="0">
                <a:cs typeface="+mn-cs"/>
              </a:defRPr>
            </a:lvl1pPr>
          </a:lstStyle>
          <a:p>
            <a:pPr>
              <a:defRPr/>
            </a:pPr>
            <a:endParaRPr lang="en-US"/>
          </a:p>
        </p:txBody>
      </p:sp>
      <p:sp>
        <p:nvSpPr>
          <p:cNvPr id="1030" name="Rectangle 6"/>
          <p:cNvSpPr>
            <a:spLocks noGrp="1" noChangeArrowheads="1"/>
          </p:cNvSpPr>
          <p:nvPr>
            <p:ph type="sldNum" sz="quarter" idx="4"/>
          </p:nvPr>
        </p:nvSpPr>
        <p:spPr bwMode="auto">
          <a:xfrm>
            <a:off x="23591520" y="19994880"/>
            <a:ext cx="6858000" cy="146304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4480">
                <a:cs typeface="+mn-cs"/>
              </a:defRPr>
            </a:lvl1pPr>
          </a:lstStyle>
          <a:p>
            <a:pPr>
              <a:defRPr/>
            </a:pPr>
            <a:fld id="{02495B4F-F5FC-4EE6-B7E1-9475B9353532}"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14080">
          <a:solidFill>
            <a:schemeClr val="tx2"/>
          </a:solidFill>
          <a:latin typeface="+mj-lt"/>
          <a:ea typeface="+mj-ea"/>
          <a:cs typeface="+mj-cs"/>
        </a:defRPr>
      </a:lvl1pPr>
      <a:lvl2pPr algn="ctr" rtl="0" eaLnBrk="0" fontAlgn="base" hangingPunct="0">
        <a:spcBef>
          <a:spcPct val="0"/>
        </a:spcBef>
        <a:spcAft>
          <a:spcPct val="0"/>
        </a:spcAft>
        <a:defRPr sz="14080">
          <a:solidFill>
            <a:schemeClr val="tx2"/>
          </a:solidFill>
          <a:latin typeface="Times New Roman" pitchFamily="18" charset="0"/>
        </a:defRPr>
      </a:lvl2pPr>
      <a:lvl3pPr algn="ctr" rtl="0" eaLnBrk="0" fontAlgn="base" hangingPunct="0">
        <a:spcBef>
          <a:spcPct val="0"/>
        </a:spcBef>
        <a:spcAft>
          <a:spcPct val="0"/>
        </a:spcAft>
        <a:defRPr sz="14080">
          <a:solidFill>
            <a:schemeClr val="tx2"/>
          </a:solidFill>
          <a:latin typeface="Times New Roman" pitchFamily="18" charset="0"/>
        </a:defRPr>
      </a:lvl3pPr>
      <a:lvl4pPr algn="ctr" rtl="0" eaLnBrk="0" fontAlgn="base" hangingPunct="0">
        <a:spcBef>
          <a:spcPct val="0"/>
        </a:spcBef>
        <a:spcAft>
          <a:spcPct val="0"/>
        </a:spcAft>
        <a:defRPr sz="14080">
          <a:solidFill>
            <a:schemeClr val="tx2"/>
          </a:solidFill>
          <a:latin typeface="Times New Roman" pitchFamily="18" charset="0"/>
        </a:defRPr>
      </a:lvl4pPr>
      <a:lvl5pPr algn="ctr" rtl="0" eaLnBrk="0" fontAlgn="base" hangingPunct="0">
        <a:spcBef>
          <a:spcPct val="0"/>
        </a:spcBef>
        <a:spcAft>
          <a:spcPct val="0"/>
        </a:spcAft>
        <a:defRPr sz="14080">
          <a:solidFill>
            <a:schemeClr val="tx2"/>
          </a:solidFill>
          <a:latin typeface="Times New Roman" pitchFamily="18" charset="0"/>
        </a:defRPr>
      </a:lvl5pPr>
      <a:lvl6pPr marL="1463040" algn="ctr" rtl="0" fontAlgn="base">
        <a:spcBef>
          <a:spcPct val="0"/>
        </a:spcBef>
        <a:spcAft>
          <a:spcPct val="0"/>
        </a:spcAft>
        <a:defRPr sz="14080">
          <a:solidFill>
            <a:schemeClr val="tx2"/>
          </a:solidFill>
          <a:latin typeface="Times New Roman" pitchFamily="18" charset="0"/>
        </a:defRPr>
      </a:lvl6pPr>
      <a:lvl7pPr marL="2926080" algn="ctr" rtl="0" fontAlgn="base">
        <a:spcBef>
          <a:spcPct val="0"/>
        </a:spcBef>
        <a:spcAft>
          <a:spcPct val="0"/>
        </a:spcAft>
        <a:defRPr sz="14080">
          <a:solidFill>
            <a:schemeClr val="tx2"/>
          </a:solidFill>
          <a:latin typeface="Times New Roman" pitchFamily="18" charset="0"/>
        </a:defRPr>
      </a:lvl7pPr>
      <a:lvl8pPr marL="4389120" algn="ctr" rtl="0" fontAlgn="base">
        <a:spcBef>
          <a:spcPct val="0"/>
        </a:spcBef>
        <a:spcAft>
          <a:spcPct val="0"/>
        </a:spcAft>
        <a:defRPr sz="14080">
          <a:solidFill>
            <a:schemeClr val="tx2"/>
          </a:solidFill>
          <a:latin typeface="Times New Roman" pitchFamily="18" charset="0"/>
        </a:defRPr>
      </a:lvl8pPr>
      <a:lvl9pPr marL="5852160" algn="ctr" rtl="0" fontAlgn="base">
        <a:spcBef>
          <a:spcPct val="0"/>
        </a:spcBef>
        <a:spcAft>
          <a:spcPct val="0"/>
        </a:spcAft>
        <a:defRPr sz="14080">
          <a:solidFill>
            <a:schemeClr val="tx2"/>
          </a:solidFill>
          <a:latin typeface="Times New Roman" pitchFamily="18" charset="0"/>
        </a:defRPr>
      </a:lvl9pPr>
    </p:titleStyle>
    <p:bodyStyle>
      <a:lvl1pPr marL="1097280" indent="-1097280" algn="l" rtl="0" eaLnBrk="0" fontAlgn="base" hangingPunct="0">
        <a:spcBef>
          <a:spcPct val="20000"/>
        </a:spcBef>
        <a:spcAft>
          <a:spcPct val="0"/>
        </a:spcAft>
        <a:buChar char="•"/>
        <a:defRPr sz="10240">
          <a:solidFill>
            <a:schemeClr val="tx1"/>
          </a:solidFill>
          <a:latin typeface="+mn-lt"/>
          <a:ea typeface="+mn-ea"/>
          <a:cs typeface="+mn-cs"/>
        </a:defRPr>
      </a:lvl1pPr>
      <a:lvl2pPr marL="2377440" indent="-914400" algn="l" rtl="0" eaLnBrk="0" fontAlgn="base" hangingPunct="0">
        <a:spcBef>
          <a:spcPct val="20000"/>
        </a:spcBef>
        <a:spcAft>
          <a:spcPct val="0"/>
        </a:spcAft>
        <a:buChar char="–"/>
        <a:defRPr sz="8960">
          <a:solidFill>
            <a:schemeClr val="tx1"/>
          </a:solidFill>
          <a:latin typeface="+mn-lt"/>
        </a:defRPr>
      </a:lvl2pPr>
      <a:lvl3pPr marL="3657600" indent="-731520" algn="l" rtl="0" eaLnBrk="0" fontAlgn="base" hangingPunct="0">
        <a:spcBef>
          <a:spcPct val="20000"/>
        </a:spcBef>
        <a:spcAft>
          <a:spcPct val="0"/>
        </a:spcAft>
        <a:buChar char="•"/>
        <a:defRPr sz="7680">
          <a:solidFill>
            <a:schemeClr val="tx1"/>
          </a:solidFill>
          <a:latin typeface="+mn-lt"/>
        </a:defRPr>
      </a:lvl3pPr>
      <a:lvl4pPr marL="5120640" indent="-731520" algn="l" rtl="0" eaLnBrk="0" fontAlgn="base" hangingPunct="0">
        <a:spcBef>
          <a:spcPct val="20000"/>
        </a:spcBef>
        <a:spcAft>
          <a:spcPct val="0"/>
        </a:spcAft>
        <a:buChar char="–"/>
        <a:defRPr sz="6400">
          <a:solidFill>
            <a:schemeClr val="tx1"/>
          </a:solidFill>
          <a:latin typeface="+mn-lt"/>
        </a:defRPr>
      </a:lvl4pPr>
      <a:lvl5pPr marL="6583680" indent="-731520" algn="l" rtl="0" eaLnBrk="0" fontAlgn="base" hangingPunct="0">
        <a:spcBef>
          <a:spcPct val="20000"/>
        </a:spcBef>
        <a:spcAft>
          <a:spcPct val="0"/>
        </a:spcAft>
        <a:buChar char="»"/>
        <a:defRPr sz="6400">
          <a:solidFill>
            <a:schemeClr val="tx1"/>
          </a:solidFill>
          <a:latin typeface="+mn-lt"/>
        </a:defRPr>
      </a:lvl5pPr>
      <a:lvl6pPr marL="8046720" indent="-731520" algn="l" rtl="0" fontAlgn="base">
        <a:spcBef>
          <a:spcPct val="20000"/>
        </a:spcBef>
        <a:spcAft>
          <a:spcPct val="0"/>
        </a:spcAft>
        <a:buChar char="»"/>
        <a:defRPr sz="6400">
          <a:solidFill>
            <a:schemeClr val="tx1"/>
          </a:solidFill>
          <a:latin typeface="+mn-lt"/>
        </a:defRPr>
      </a:lvl6pPr>
      <a:lvl7pPr marL="9509760" indent="-731520" algn="l" rtl="0" fontAlgn="base">
        <a:spcBef>
          <a:spcPct val="20000"/>
        </a:spcBef>
        <a:spcAft>
          <a:spcPct val="0"/>
        </a:spcAft>
        <a:buChar char="»"/>
        <a:defRPr sz="6400">
          <a:solidFill>
            <a:schemeClr val="tx1"/>
          </a:solidFill>
          <a:latin typeface="+mn-lt"/>
        </a:defRPr>
      </a:lvl7pPr>
      <a:lvl8pPr marL="10972800" indent="-731520" algn="l" rtl="0" fontAlgn="base">
        <a:spcBef>
          <a:spcPct val="20000"/>
        </a:spcBef>
        <a:spcAft>
          <a:spcPct val="0"/>
        </a:spcAft>
        <a:buChar char="»"/>
        <a:defRPr sz="6400">
          <a:solidFill>
            <a:schemeClr val="tx1"/>
          </a:solidFill>
          <a:latin typeface="+mn-lt"/>
        </a:defRPr>
      </a:lvl8pPr>
      <a:lvl9pPr marL="12435840" indent="-731520" algn="l" rtl="0" fontAlgn="base">
        <a:spcBef>
          <a:spcPct val="20000"/>
        </a:spcBef>
        <a:spcAft>
          <a:spcPct val="0"/>
        </a:spcAft>
        <a:buChar char="»"/>
        <a:defRPr sz="6400">
          <a:solidFill>
            <a:schemeClr val="tx1"/>
          </a:solidFill>
          <a:latin typeface="+mn-lt"/>
        </a:defRPr>
      </a:lvl9pPr>
    </p:bodyStyle>
    <p:otherStyle>
      <a:defPPr>
        <a:defRPr lang="en-US"/>
      </a:defPPr>
      <a:lvl1pPr marL="0" algn="l" defTabSz="2926080" rtl="0" eaLnBrk="1" latinLnBrk="0" hangingPunct="1">
        <a:defRPr sz="5760" kern="1200">
          <a:solidFill>
            <a:schemeClr val="tx1"/>
          </a:solidFill>
          <a:latin typeface="+mn-lt"/>
          <a:ea typeface="+mn-ea"/>
          <a:cs typeface="+mn-cs"/>
        </a:defRPr>
      </a:lvl1pPr>
      <a:lvl2pPr marL="1463040" algn="l" defTabSz="2926080" rtl="0" eaLnBrk="1" latinLnBrk="0" hangingPunct="1">
        <a:defRPr sz="5760" kern="1200">
          <a:solidFill>
            <a:schemeClr val="tx1"/>
          </a:solidFill>
          <a:latin typeface="+mn-lt"/>
          <a:ea typeface="+mn-ea"/>
          <a:cs typeface="+mn-cs"/>
        </a:defRPr>
      </a:lvl2pPr>
      <a:lvl3pPr marL="2926080" algn="l" defTabSz="2926080" rtl="0" eaLnBrk="1" latinLnBrk="0" hangingPunct="1">
        <a:defRPr sz="5760" kern="1200">
          <a:solidFill>
            <a:schemeClr val="tx1"/>
          </a:solidFill>
          <a:latin typeface="+mn-lt"/>
          <a:ea typeface="+mn-ea"/>
          <a:cs typeface="+mn-cs"/>
        </a:defRPr>
      </a:lvl3pPr>
      <a:lvl4pPr marL="4389120" algn="l" defTabSz="2926080" rtl="0" eaLnBrk="1" latinLnBrk="0" hangingPunct="1">
        <a:defRPr sz="5760" kern="1200">
          <a:solidFill>
            <a:schemeClr val="tx1"/>
          </a:solidFill>
          <a:latin typeface="+mn-lt"/>
          <a:ea typeface="+mn-ea"/>
          <a:cs typeface="+mn-cs"/>
        </a:defRPr>
      </a:lvl4pPr>
      <a:lvl5pPr marL="5852160" algn="l" defTabSz="2926080" rtl="0" eaLnBrk="1" latinLnBrk="0" hangingPunct="1">
        <a:defRPr sz="5760" kern="1200">
          <a:solidFill>
            <a:schemeClr val="tx1"/>
          </a:solidFill>
          <a:latin typeface="+mn-lt"/>
          <a:ea typeface="+mn-ea"/>
          <a:cs typeface="+mn-cs"/>
        </a:defRPr>
      </a:lvl5pPr>
      <a:lvl6pPr marL="7315200" algn="l" defTabSz="2926080" rtl="0" eaLnBrk="1" latinLnBrk="0" hangingPunct="1">
        <a:defRPr sz="5760" kern="1200">
          <a:solidFill>
            <a:schemeClr val="tx1"/>
          </a:solidFill>
          <a:latin typeface="+mn-lt"/>
          <a:ea typeface="+mn-ea"/>
          <a:cs typeface="+mn-cs"/>
        </a:defRPr>
      </a:lvl6pPr>
      <a:lvl7pPr marL="8778240" algn="l" defTabSz="2926080" rtl="0" eaLnBrk="1" latinLnBrk="0" hangingPunct="1">
        <a:defRPr sz="5760" kern="1200">
          <a:solidFill>
            <a:schemeClr val="tx1"/>
          </a:solidFill>
          <a:latin typeface="+mn-lt"/>
          <a:ea typeface="+mn-ea"/>
          <a:cs typeface="+mn-cs"/>
        </a:defRPr>
      </a:lvl7pPr>
      <a:lvl8pPr marL="10241280" algn="l" defTabSz="2926080" rtl="0" eaLnBrk="1" latinLnBrk="0" hangingPunct="1">
        <a:defRPr sz="5760" kern="1200">
          <a:solidFill>
            <a:schemeClr val="tx1"/>
          </a:solidFill>
          <a:latin typeface="+mn-lt"/>
          <a:ea typeface="+mn-ea"/>
          <a:cs typeface="+mn-cs"/>
        </a:defRPr>
      </a:lvl8pPr>
      <a:lvl9pPr marL="11704320" algn="l" defTabSz="2926080" rtl="0" eaLnBrk="1" latinLnBrk="0" hangingPunct="1">
        <a:defRPr sz="57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891202" y="16472608"/>
            <a:ext cx="7807918" cy="5462811"/>
          </a:xfrm>
          <a:prstGeom prst="rect">
            <a:avLst/>
          </a:prstGeom>
        </p:spPr>
      </p:pic>
      <p:sp>
        <p:nvSpPr>
          <p:cNvPr id="2050" name="Text Box 2"/>
          <p:cNvSpPr txBox="1">
            <a:spLocks noChangeArrowheads="1"/>
          </p:cNvSpPr>
          <p:nvPr/>
        </p:nvSpPr>
        <p:spPr bwMode="auto">
          <a:xfrm>
            <a:off x="3040381" y="-25505"/>
            <a:ext cx="26540712" cy="4909036"/>
          </a:xfrm>
          <a:prstGeom prst="rect">
            <a:avLst/>
          </a:prstGeom>
          <a:noFill/>
          <a:ln w="9525">
            <a:noFill/>
            <a:miter lim="800000"/>
            <a:headEnd/>
            <a:tailEnd/>
          </a:ln>
        </p:spPr>
        <p:txBody>
          <a:bodyPr wrap="square">
            <a:spAutoFit/>
          </a:bodyPr>
          <a:lstStyle/>
          <a:p>
            <a:pPr algn="ctr"/>
            <a:r>
              <a:rPr lang="en-US" sz="6100" dirty="0"/>
              <a:t>Associations Among Physical Activity and Pregnancy Health </a:t>
            </a:r>
            <a:r>
              <a:rPr lang="en-US" sz="6100" dirty="0" smtClean="0"/>
              <a:t>Complications</a:t>
            </a:r>
          </a:p>
          <a:p>
            <a:pPr algn="ctr"/>
            <a:r>
              <a:rPr lang="en-US" sz="6100" dirty="0" smtClean="0"/>
              <a:t> </a:t>
            </a:r>
            <a:r>
              <a:rPr lang="en-US" sz="6100" dirty="0"/>
              <a:t>in </a:t>
            </a:r>
            <a:r>
              <a:rPr lang="en-US" sz="6100" dirty="0" smtClean="0"/>
              <a:t>Low-Income Women</a:t>
            </a:r>
          </a:p>
          <a:p>
            <a:pPr algn="ctr"/>
            <a:endParaRPr lang="en-US" sz="6100" dirty="0"/>
          </a:p>
          <a:p>
            <a:r>
              <a:rPr lang="en-US" sz="6600" dirty="0"/>
              <a:t/>
            </a:r>
            <a:br>
              <a:rPr lang="en-US" sz="6600" dirty="0"/>
            </a:br>
            <a:endParaRPr lang="en-US" sz="6400" dirty="0"/>
          </a:p>
        </p:txBody>
      </p:sp>
      <p:sp>
        <p:nvSpPr>
          <p:cNvPr id="2051" name="Text Box 3"/>
          <p:cNvSpPr txBox="1">
            <a:spLocks noChangeArrowheads="1"/>
          </p:cNvSpPr>
          <p:nvPr/>
        </p:nvSpPr>
        <p:spPr bwMode="auto">
          <a:xfrm>
            <a:off x="1587438" y="1926063"/>
            <a:ext cx="29260800" cy="2262158"/>
          </a:xfrm>
          <a:prstGeom prst="rect">
            <a:avLst/>
          </a:prstGeom>
          <a:noFill/>
          <a:ln w="9525">
            <a:noFill/>
            <a:miter lim="800000"/>
            <a:headEnd/>
            <a:tailEnd/>
          </a:ln>
        </p:spPr>
        <p:txBody>
          <a:bodyPr>
            <a:spAutoFit/>
          </a:bodyPr>
          <a:lstStyle/>
          <a:p>
            <a:pPr algn="ctr"/>
            <a:r>
              <a:rPr lang="en-US" sz="4700" i="1" dirty="0"/>
              <a:t>Jessica Dubbioso, Nicole </a:t>
            </a:r>
            <a:r>
              <a:rPr lang="en-US" sz="4700" i="1" dirty="0" smtClean="0"/>
              <a:t>Perin</a:t>
            </a:r>
          </a:p>
          <a:p>
            <a:pPr algn="ctr"/>
            <a:r>
              <a:rPr lang="en-US" sz="4700" i="1" dirty="0" smtClean="0"/>
              <a:t>Advisor: Alicja Stannard*</a:t>
            </a:r>
            <a:r>
              <a:rPr lang="en-US" sz="4700" dirty="0"/>
              <a:t/>
            </a:r>
            <a:br>
              <a:rPr lang="en-US" sz="4700" dirty="0"/>
            </a:br>
            <a:r>
              <a:rPr lang="en-US" sz="4700" b="1" dirty="0" smtClean="0"/>
              <a:t>Sacred </a:t>
            </a:r>
            <a:r>
              <a:rPr lang="en-US" sz="4700" b="1" dirty="0"/>
              <a:t>Heart University, Fairfield Connecticut</a:t>
            </a:r>
          </a:p>
        </p:txBody>
      </p:sp>
      <p:sp>
        <p:nvSpPr>
          <p:cNvPr id="2052" name="Text Box 8"/>
          <p:cNvSpPr txBox="1">
            <a:spLocks noChangeArrowheads="1"/>
          </p:cNvSpPr>
          <p:nvPr/>
        </p:nvSpPr>
        <p:spPr bwMode="auto">
          <a:xfrm>
            <a:off x="914400" y="4395705"/>
            <a:ext cx="9756476" cy="9048631"/>
          </a:xfrm>
          <a:prstGeom prst="rect">
            <a:avLst/>
          </a:prstGeom>
          <a:noFill/>
          <a:ln w="9525">
            <a:noFill/>
            <a:miter lim="800000"/>
            <a:headEnd/>
            <a:tailEnd/>
          </a:ln>
        </p:spPr>
        <p:txBody>
          <a:bodyPr wrap="square">
            <a:spAutoFit/>
          </a:bodyPr>
          <a:lstStyle/>
          <a:p>
            <a:pPr algn="ctr">
              <a:defRPr/>
            </a:pPr>
            <a:r>
              <a:rPr lang="en-US" sz="5400" b="1" dirty="0" smtClean="0">
                <a:cs typeface="+mn-cs"/>
              </a:rPr>
              <a:t>Abstract</a:t>
            </a:r>
          </a:p>
          <a:p>
            <a:r>
              <a:rPr lang="en-US" sz="2000" dirty="0" smtClean="0">
                <a:cs typeface="+mn-cs"/>
              </a:rPr>
              <a:t>P</a:t>
            </a:r>
            <a:r>
              <a:rPr lang="en-US" sz="2000" dirty="0"/>
              <a:t>regnant women may experience health complications such as preeclampsia, gestational diabetes, and preterm birth. Physical activity (PA) during pregnancy is associated with positive health outcomes such as reduced risk of pregnancy complications. In low-income women, leisure-physical activity (LTPA) is low but household (HPA) and job PA (JPA) is understudied. The purpose of this study was to examine the differences in LTPA, JPA, HPA, and Total PA among healthy low-income pregnant women and those with pregnancy related health problems. </a:t>
            </a:r>
            <a:r>
              <a:rPr lang="en-US" sz="2000" b="1" dirty="0"/>
              <a:t>Methods:</a:t>
            </a:r>
            <a:r>
              <a:rPr lang="en-US" sz="2000" dirty="0"/>
              <a:t> Low-income pregnant and postpartum women were recruited nationwide using an online platform. Participants (n=119) reported demographic and health information. They recalled pregnancy PA by completing the International Physical Activity Questionnaire, a validated instrument estimating LTPA, HPA, JPA, transportation PA, and Total PA in MET </a:t>
            </a:r>
            <a:r>
              <a:rPr lang="en-US" sz="2000" dirty="0" err="1"/>
              <a:t>hr</a:t>
            </a:r>
            <a:r>
              <a:rPr lang="en-US" sz="2000" dirty="0"/>
              <a:t>/wk. Women reporting hypertension, preeclampsia, gestational diabetes or bedrest were classified as pregnancy ailments. Descriptive statistics were performed for all variables. Median split was used to categorize PA variables and chi-square analysis was performed. </a:t>
            </a:r>
            <a:r>
              <a:rPr lang="en-US" sz="2000" b="1" dirty="0"/>
              <a:t>Results</a:t>
            </a:r>
            <a:r>
              <a:rPr lang="en-US" sz="2000" dirty="0"/>
              <a:t>: Participants’ median age was 29.5 years (±5.6), 26.9% reported at least one health problem, and 49.2% were on Medicaid. PA recommendations of 8.25 MET </a:t>
            </a:r>
            <a:r>
              <a:rPr lang="en-US" sz="2000" dirty="0" err="1"/>
              <a:t>hrs</a:t>
            </a:r>
            <a:r>
              <a:rPr lang="en-US" sz="2000" dirty="0"/>
              <a:t>/</a:t>
            </a:r>
            <a:r>
              <a:rPr lang="en-US" sz="2000" dirty="0" err="1"/>
              <a:t>wk</a:t>
            </a:r>
            <a:r>
              <a:rPr lang="en-US" sz="2000" dirty="0"/>
              <a:t> were met by 44.8% of healthy women and 40.6% of pregnancy ailments. No differences between the groups were found for LTPA, HPA, JPA, transportation PA, and Total PA. </a:t>
            </a:r>
            <a:r>
              <a:rPr lang="en-US" sz="2000" b="1" dirty="0"/>
              <a:t>Conclusion:</a:t>
            </a:r>
            <a:r>
              <a:rPr lang="en-US" sz="2000" dirty="0"/>
              <a:t> Health status appears not to influence pregnancy related PA levels in this sample. However, more research is needed to understand the PA patterns within low-income pregnant women.</a:t>
            </a:r>
          </a:p>
          <a:p>
            <a:r>
              <a:rPr lang="en-US" sz="2200" dirty="0"/>
              <a:t/>
            </a:r>
            <a:br>
              <a:rPr lang="en-US" sz="2200" dirty="0"/>
            </a:br>
            <a:endParaRPr lang="en-US" sz="2200" dirty="0" smtClean="0"/>
          </a:p>
          <a:p>
            <a:endParaRPr lang="en-US" sz="2200" dirty="0" smtClean="0">
              <a:cs typeface="+mn-cs"/>
            </a:endParaRPr>
          </a:p>
          <a:p>
            <a:pPr algn="ctr">
              <a:defRPr/>
            </a:pPr>
            <a:endParaRPr lang="en-US" sz="6200" dirty="0">
              <a:cs typeface="+mn-cs"/>
            </a:endParaRPr>
          </a:p>
        </p:txBody>
      </p:sp>
      <p:pic>
        <p:nvPicPr>
          <p:cNvPr id="2055" name="Picture 22" descr="shield.bmp"/>
          <p:cNvPicPr>
            <a:picLocks noChangeAspect="1"/>
          </p:cNvPicPr>
          <p:nvPr/>
        </p:nvPicPr>
        <p:blipFill>
          <a:blip r:embed="rId4" cstate="print"/>
          <a:srcRect/>
          <a:stretch>
            <a:fillRect/>
          </a:stretch>
        </p:blipFill>
        <p:spPr bwMode="auto">
          <a:xfrm>
            <a:off x="0" y="0"/>
            <a:ext cx="3276602" cy="3657600"/>
          </a:xfrm>
          <a:prstGeom prst="rect">
            <a:avLst/>
          </a:prstGeom>
          <a:noFill/>
          <a:ln w="9525">
            <a:noFill/>
            <a:miter lim="800000"/>
            <a:headEnd/>
            <a:tailEnd/>
          </a:ln>
        </p:spPr>
      </p:pic>
      <p:sp>
        <p:nvSpPr>
          <p:cNvPr id="2059" name="Rectangle 24"/>
          <p:cNvSpPr>
            <a:spLocks noChangeArrowheads="1"/>
          </p:cNvSpPr>
          <p:nvPr/>
        </p:nvSpPr>
        <p:spPr bwMode="auto">
          <a:xfrm rot="10800000" flipV="1">
            <a:off x="914400" y="11359751"/>
            <a:ext cx="9537796" cy="8248412"/>
          </a:xfrm>
          <a:prstGeom prst="rect">
            <a:avLst/>
          </a:prstGeom>
          <a:noFill/>
          <a:ln w="9525">
            <a:noFill/>
            <a:miter lim="800000"/>
            <a:headEnd/>
            <a:tailEnd/>
          </a:ln>
        </p:spPr>
        <p:txBody>
          <a:bodyPr wrap="square">
            <a:spAutoFit/>
          </a:bodyPr>
          <a:lstStyle/>
          <a:p>
            <a:pPr algn="ctr"/>
            <a:r>
              <a:rPr lang="en-US" sz="5400" b="1" dirty="0" smtClean="0"/>
              <a:t>Introduction</a:t>
            </a:r>
          </a:p>
          <a:p>
            <a:pPr marL="457200" indent="-457200">
              <a:buFont typeface="Arial" charset="0"/>
              <a:buChar char="•"/>
            </a:pPr>
            <a:r>
              <a:rPr lang="en-US" sz="2600" dirty="0"/>
              <a:t>Pregnant women may experience health complications such as preeclampsia, gestational diabetes, and preterm birth.</a:t>
            </a:r>
            <a:endParaRPr lang="en-US" sz="2600" dirty="0" smtClean="0"/>
          </a:p>
          <a:p>
            <a:pPr marL="457200" indent="-457200">
              <a:buFont typeface="Arial" charset="0"/>
              <a:buChar char="•"/>
            </a:pPr>
            <a:r>
              <a:rPr lang="en-US" sz="2600" dirty="0" smtClean="0"/>
              <a:t>Physical activity (PA) can </a:t>
            </a:r>
            <a:r>
              <a:rPr lang="en-US" sz="2600" dirty="0"/>
              <a:t>reduce the risk of pregnancy related issues such as </a:t>
            </a:r>
            <a:r>
              <a:rPr lang="en-US" sz="2600" dirty="0" smtClean="0"/>
              <a:t>gestational diabetes and preeclampsia.</a:t>
            </a:r>
            <a:r>
              <a:rPr lang="en-US" sz="2800" dirty="0"/>
              <a:t> </a:t>
            </a:r>
            <a:r>
              <a:rPr lang="en-US" sz="2800" baseline="30000" dirty="0" smtClean="0"/>
              <a:t>1</a:t>
            </a:r>
            <a:r>
              <a:rPr lang="en-US" sz="2600" dirty="0" smtClean="0"/>
              <a:t> </a:t>
            </a:r>
            <a:endParaRPr lang="en-US" sz="2600" b="1" dirty="0"/>
          </a:p>
          <a:p>
            <a:pPr marL="457200" indent="-457200">
              <a:buFont typeface="Arial" charset="0"/>
              <a:buChar char="•"/>
            </a:pPr>
            <a:r>
              <a:rPr lang="en-US" sz="2600" dirty="0" smtClean="0"/>
              <a:t>Women with gestational </a:t>
            </a:r>
            <a:r>
              <a:rPr lang="en-US" sz="2600" dirty="0"/>
              <a:t>diabetes have a 35-50% chance of recurrence in a later pregnancy and there is a 40-60% chance that the mother would develop type 2 diabetes within the next 10 </a:t>
            </a:r>
            <a:r>
              <a:rPr lang="en-US" sz="2600" dirty="0" smtClean="0"/>
              <a:t>years</a:t>
            </a:r>
            <a:r>
              <a:rPr lang="en-US" sz="2800" baseline="30000" dirty="0"/>
              <a:t>2</a:t>
            </a:r>
            <a:endParaRPr lang="en-US" sz="2600" dirty="0">
              <a:solidFill>
                <a:srgbClr val="FF0000"/>
              </a:solidFill>
            </a:endParaRPr>
          </a:p>
          <a:p>
            <a:pPr marL="457200" indent="-457200">
              <a:buFont typeface="Arial" charset="0"/>
              <a:buChar char="•"/>
            </a:pPr>
            <a:r>
              <a:rPr lang="en-US" sz="2600" dirty="0" smtClean="0"/>
              <a:t>Development of preeclampsia can be reduced by 34% with </a:t>
            </a:r>
            <a:r>
              <a:rPr lang="en-US" sz="2600" dirty="0"/>
              <a:t>recreational physical activity within the first twenty </a:t>
            </a:r>
            <a:r>
              <a:rPr lang="en-US" sz="2600" dirty="0" smtClean="0"/>
              <a:t>weeks</a:t>
            </a:r>
            <a:r>
              <a:rPr lang="en-US" sz="2800" dirty="0"/>
              <a:t> </a:t>
            </a:r>
            <a:r>
              <a:rPr lang="en-US" sz="2800" baseline="30000" dirty="0" smtClean="0"/>
              <a:t>3</a:t>
            </a:r>
            <a:endParaRPr lang="en-US" sz="2600" dirty="0">
              <a:solidFill>
                <a:srgbClr val="FF0000"/>
              </a:solidFill>
            </a:endParaRPr>
          </a:p>
          <a:p>
            <a:pPr marL="457200" indent="-457200">
              <a:buFont typeface="Arial" charset="0"/>
              <a:buChar char="•"/>
            </a:pPr>
            <a:r>
              <a:rPr lang="en-US" sz="2600" dirty="0"/>
              <a:t>American Congress of Obstetrician Gynecologists and United States Department of Health and Human Services (ACOG/DHHS):recommends at least 150 minutes/week of moderate intensity activity</a:t>
            </a:r>
            <a:r>
              <a:rPr lang="en-US" sz="2600" dirty="0" smtClean="0"/>
              <a:t>.</a:t>
            </a:r>
            <a:r>
              <a:rPr lang="en-US" sz="2800" dirty="0"/>
              <a:t> </a:t>
            </a:r>
            <a:r>
              <a:rPr lang="en-US" sz="2800" baseline="30000" dirty="0"/>
              <a:t>4</a:t>
            </a:r>
            <a:endParaRPr lang="en-US" sz="2600" dirty="0"/>
          </a:p>
          <a:p>
            <a:pPr marL="457200" indent="-457200">
              <a:buFont typeface="Arial" charset="0"/>
              <a:buChar char="•"/>
            </a:pPr>
            <a:r>
              <a:rPr lang="en-US" sz="2600" dirty="0" smtClean="0"/>
              <a:t>PA can categorized as leisure-time (LTPA), </a:t>
            </a:r>
            <a:r>
              <a:rPr lang="en-US" sz="2600" dirty="0"/>
              <a:t>household </a:t>
            </a:r>
            <a:r>
              <a:rPr lang="en-US" sz="2600" dirty="0" smtClean="0"/>
              <a:t>(HPA), job (JPA) transportation </a:t>
            </a:r>
            <a:r>
              <a:rPr lang="en-US" sz="2600" dirty="0"/>
              <a:t>physical activity (TPA) </a:t>
            </a:r>
            <a:r>
              <a:rPr lang="en-US" sz="2600" dirty="0" smtClean="0"/>
              <a:t>and </a:t>
            </a:r>
            <a:r>
              <a:rPr lang="en-US" sz="2600" dirty="0"/>
              <a:t>total physical activity (</a:t>
            </a:r>
            <a:r>
              <a:rPr lang="en-US" sz="2600" dirty="0" smtClean="0"/>
              <a:t>Total PA). </a:t>
            </a:r>
            <a:endParaRPr lang="en-US" sz="2600" dirty="0"/>
          </a:p>
          <a:p>
            <a:pPr algn="ctr"/>
            <a:endParaRPr lang="en-US" sz="2600" b="1" dirty="0"/>
          </a:p>
          <a:p>
            <a:endParaRPr lang="en-US" sz="2600" dirty="0"/>
          </a:p>
        </p:txBody>
      </p:sp>
      <p:sp>
        <p:nvSpPr>
          <p:cNvPr id="22" name="TextBox 21"/>
          <p:cNvSpPr txBox="1"/>
          <p:nvPr/>
        </p:nvSpPr>
        <p:spPr>
          <a:xfrm>
            <a:off x="10832282" y="4395705"/>
            <a:ext cx="10888944" cy="8494633"/>
          </a:xfrm>
          <a:prstGeom prst="rect">
            <a:avLst/>
          </a:prstGeom>
          <a:noFill/>
        </p:spPr>
        <p:txBody>
          <a:bodyPr wrap="square" rtlCol="0">
            <a:spAutoFit/>
          </a:bodyPr>
          <a:lstStyle/>
          <a:p>
            <a:pPr algn="ctr"/>
            <a:r>
              <a:rPr lang="en-US" sz="5400" b="1" dirty="0" smtClean="0"/>
              <a:t>Methods</a:t>
            </a:r>
          </a:p>
          <a:p>
            <a:r>
              <a:rPr lang="en-US" sz="2600" b="1" dirty="0" smtClean="0"/>
              <a:t>Design: </a:t>
            </a:r>
            <a:r>
              <a:rPr lang="en-US" sz="2600" dirty="0"/>
              <a:t>Cross-sectional </a:t>
            </a:r>
            <a:r>
              <a:rPr lang="en-US" sz="2600" dirty="0" smtClean="0"/>
              <a:t>study</a:t>
            </a:r>
          </a:p>
          <a:p>
            <a:endParaRPr lang="en-US" sz="800" dirty="0"/>
          </a:p>
          <a:p>
            <a:r>
              <a:rPr lang="en-US" sz="2600" b="1" dirty="0"/>
              <a:t>Participants:</a:t>
            </a:r>
            <a:endParaRPr lang="en-US" sz="2600" dirty="0"/>
          </a:p>
          <a:p>
            <a:pPr marL="457200" indent="-457200">
              <a:buFont typeface="Arial" panose="020B0604020202020204" pitchFamily="34" charset="0"/>
              <a:buChar char="•"/>
            </a:pPr>
            <a:r>
              <a:rPr lang="en-US" sz="2600" dirty="0"/>
              <a:t>L</a:t>
            </a:r>
            <a:r>
              <a:rPr lang="en-US" sz="2600" dirty="0" smtClean="0"/>
              <a:t>ow-income </a:t>
            </a:r>
            <a:r>
              <a:rPr lang="en-US" sz="2600" dirty="0"/>
              <a:t>pregnant and </a:t>
            </a:r>
            <a:r>
              <a:rPr lang="en-US" sz="2600" dirty="0" smtClean="0"/>
              <a:t>&lt;1 year postpartum (n=119)</a:t>
            </a:r>
          </a:p>
          <a:p>
            <a:pPr marL="457200" indent="-457200">
              <a:buFont typeface="Arial" panose="020B0604020202020204" pitchFamily="34" charset="0"/>
              <a:buChar char="•"/>
            </a:pPr>
            <a:endParaRPr lang="en-US" sz="800" dirty="0"/>
          </a:p>
          <a:p>
            <a:r>
              <a:rPr lang="en-US" sz="2600" b="1" dirty="0" smtClean="0"/>
              <a:t>Procedure</a:t>
            </a:r>
            <a:r>
              <a:rPr lang="en-US" sz="2600" b="1" dirty="0"/>
              <a:t>: </a:t>
            </a:r>
            <a:endParaRPr lang="en-US" sz="2600" dirty="0"/>
          </a:p>
          <a:p>
            <a:pPr marL="457200" indent="-457200">
              <a:buFont typeface="Arial" panose="020B0604020202020204" pitchFamily="34" charset="0"/>
              <a:buChar char="•"/>
            </a:pPr>
            <a:r>
              <a:rPr lang="en-US" sz="2600" dirty="0" smtClean="0"/>
              <a:t>Women recruited nationally using </a:t>
            </a:r>
            <a:r>
              <a:rPr lang="en-US" sz="2600" dirty="0"/>
              <a:t>an online </a:t>
            </a:r>
            <a:r>
              <a:rPr lang="en-US" sz="2600" i="1" dirty="0" err="1" smtClean="0"/>
              <a:t>ResearchMatch</a:t>
            </a:r>
            <a:r>
              <a:rPr lang="en-US" sz="2600" dirty="0" smtClean="0"/>
              <a:t> platform </a:t>
            </a:r>
          </a:p>
          <a:p>
            <a:pPr marL="457200" indent="-457200">
              <a:buFont typeface="Arial" panose="020B0604020202020204" pitchFamily="34" charset="0"/>
              <a:buChar char="•"/>
            </a:pPr>
            <a:r>
              <a:rPr lang="en-US" sz="2600" dirty="0" smtClean="0"/>
              <a:t>Completed online surveys on demographic, health status, and validated International </a:t>
            </a:r>
            <a:r>
              <a:rPr lang="en-US" sz="2600" dirty="0"/>
              <a:t>P</a:t>
            </a:r>
            <a:r>
              <a:rPr lang="en-US" sz="2600" dirty="0" smtClean="0"/>
              <a:t>hysical </a:t>
            </a:r>
            <a:r>
              <a:rPr lang="en-US" sz="2600" dirty="0"/>
              <a:t>A</a:t>
            </a:r>
            <a:r>
              <a:rPr lang="en-US" sz="2600" dirty="0" smtClean="0"/>
              <a:t>ctivity </a:t>
            </a:r>
            <a:r>
              <a:rPr lang="en-US" sz="2600" dirty="0"/>
              <a:t>Q</a:t>
            </a:r>
            <a:r>
              <a:rPr lang="en-US" sz="2600" dirty="0" smtClean="0"/>
              <a:t>uestionnaire </a:t>
            </a:r>
            <a:r>
              <a:rPr lang="en-US" sz="2600" dirty="0"/>
              <a:t>(IPAQ</a:t>
            </a:r>
            <a:r>
              <a:rPr lang="en-US" sz="2600" dirty="0" smtClean="0"/>
              <a:t>). </a:t>
            </a:r>
          </a:p>
          <a:p>
            <a:pPr marL="457200" indent="-457200">
              <a:buFont typeface="Arial" panose="020B0604020202020204" pitchFamily="34" charset="0"/>
              <a:buChar char="•"/>
            </a:pPr>
            <a:r>
              <a:rPr lang="en-US" sz="2600" dirty="0" smtClean="0"/>
              <a:t>LTPA, HPA, JPA, TPA, and Total PA were scored using established protocol</a:t>
            </a:r>
            <a:endParaRPr lang="en-US" sz="2600" dirty="0"/>
          </a:p>
          <a:p>
            <a:pPr marL="457200" indent="-457200">
              <a:buFont typeface="Arial" panose="020B0604020202020204" pitchFamily="34" charset="0"/>
              <a:buChar char="•"/>
            </a:pPr>
            <a:r>
              <a:rPr lang="en-US" sz="2600" dirty="0" smtClean="0"/>
              <a:t>Health status categorized as “Health Problems” if preeclampsia, gestational diabetes, hypertension or bedrest reported. Otherwise, classified as healthy. </a:t>
            </a:r>
          </a:p>
          <a:p>
            <a:pPr marL="457200" indent="-457200">
              <a:buFont typeface="Arial" panose="020B0604020202020204" pitchFamily="34" charset="0"/>
              <a:buChar char="•"/>
            </a:pPr>
            <a:r>
              <a:rPr lang="en-US" sz="2600" dirty="0" smtClean="0"/>
              <a:t>Meeting PA recommendation was categorized </a:t>
            </a:r>
            <a:r>
              <a:rPr lang="en-US" sz="2600" dirty="0"/>
              <a:t>as </a:t>
            </a:r>
            <a:r>
              <a:rPr lang="en-US" sz="2600" dirty="0" smtClean="0"/>
              <a:t>≥ 8.25 MET </a:t>
            </a:r>
            <a:r>
              <a:rPr lang="en-US" sz="2600" dirty="0" err="1" smtClean="0"/>
              <a:t>hrs</a:t>
            </a:r>
            <a:r>
              <a:rPr lang="en-US" sz="2600" dirty="0" smtClean="0"/>
              <a:t>/</a:t>
            </a:r>
            <a:r>
              <a:rPr lang="en-US" sz="2600" dirty="0" err="1" smtClean="0"/>
              <a:t>wk</a:t>
            </a:r>
            <a:endParaRPr lang="en-US" sz="2600" dirty="0" smtClean="0"/>
          </a:p>
          <a:p>
            <a:pPr marL="457200" indent="-457200">
              <a:buFont typeface="Arial" panose="020B0604020202020204" pitchFamily="34" charset="0"/>
              <a:buChar char="•"/>
            </a:pPr>
            <a:r>
              <a:rPr lang="en-US" sz="2600" dirty="0" smtClean="0"/>
              <a:t>Median split used to categorize other PA variables into high and low.  was </a:t>
            </a:r>
            <a:r>
              <a:rPr lang="en-US" sz="2600" dirty="0"/>
              <a:t>organized into a “Healthy” (meet 8.25 MET/hour/week</a:t>
            </a:r>
            <a:r>
              <a:rPr lang="en-US" sz="2600" dirty="0" smtClean="0"/>
              <a:t>)</a:t>
            </a:r>
          </a:p>
          <a:p>
            <a:pPr marL="457200" indent="-457200">
              <a:buFont typeface="Arial" panose="020B0604020202020204" pitchFamily="34" charset="0"/>
              <a:buChar char="•"/>
            </a:pPr>
            <a:endParaRPr lang="en-US" sz="800" dirty="0"/>
          </a:p>
          <a:p>
            <a:r>
              <a:rPr lang="en-US" sz="2600" b="1" dirty="0"/>
              <a:t>Analysis:</a:t>
            </a:r>
            <a:endParaRPr lang="en-US" sz="2600" dirty="0"/>
          </a:p>
          <a:p>
            <a:pPr marL="457200" indent="-457200">
              <a:buFont typeface="Arial" panose="020B0604020202020204" pitchFamily="34" charset="0"/>
              <a:buChar char="•"/>
            </a:pPr>
            <a:r>
              <a:rPr lang="en-US" sz="2600" dirty="0"/>
              <a:t>IBM SPSS </a:t>
            </a:r>
            <a:r>
              <a:rPr lang="en-US" sz="2600" dirty="0" smtClean="0"/>
              <a:t>24.0 software</a:t>
            </a:r>
            <a:endParaRPr lang="en-US" sz="2600" dirty="0"/>
          </a:p>
          <a:p>
            <a:pPr marL="457200" indent="-457200">
              <a:buFont typeface="Arial" panose="020B0604020202020204" pitchFamily="34" charset="0"/>
              <a:buChar char="•"/>
            </a:pPr>
            <a:r>
              <a:rPr lang="en-US" sz="2600" dirty="0" smtClean="0"/>
              <a:t>Descriptive </a:t>
            </a:r>
            <a:r>
              <a:rPr lang="en-US" sz="2600" dirty="0"/>
              <a:t>statistics were </a:t>
            </a:r>
            <a:r>
              <a:rPr lang="en-US" sz="2600" dirty="0" smtClean="0"/>
              <a:t>performed. Chi </a:t>
            </a:r>
            <a:r>
              <a:rPr lang="en-US" sz="2600" dirty="0"/>
              <a:t>Square </a:t>
            </a:r>
            <a:r>
              <a:rPr lang="en-US" sz="2600" dirty="0" smtClean="0"/>
              <a:t>analysis was done for types of PA in healthy and unhealthy women. Median split was used.  </a:t>
            </a:r>
            <a:endParaRPr lang="en-US" sz="2600" dirty="0"/>
          </a:p>
          <a:p>
            <a:pPr algn="ctr"/>
            <a:endParaRPr lang="en-US" sz="2600" b="1" dirty="0"/>
          </a:p>
        </p:txBody>
      </p:sp>
      <p:sp>
        <p:nvSpPr>
          <p:cNvPr id="23" name="TextBox 22"/>
          <p:cNvSpPr txBox="1"/>
          <p:nvPr/>
        </p:nvSpPr>
        <p:spPr>
          <a:xfrm>
            <a:off x="11017426" y="12278249"/>
            <a:ext cx="11050350" cy="3354765"/>
          </a:xfrm>
          <a:prstGeom prst="rect">
            <a:avLst/>
          </a:prstGeom>
          <a:noFill/>
        </p:spPr>
        <p:txBody>
          <a:bodyPr wrap="square" rtlCol="0">
            <a:spAutoFit/>
          </a:bodyPr>
          <a:lstStyle/>
          <a:p>
            <a:pPr algn="ctr"/>
            <a:r>
              <a:rPr lang="en-US" sz="5400" b="1" dirty="0" smtClean="0"/>
              <a:t>Results</a:t>
            </a:r>
          </a:p>
          <a:p>
            <a:pPr marL="457200" indent="-457200">
              <a:buFont typeface="Arial" charset="0"/>
              <a:buChar char="•"/>
            </a:pPr>
            <a:r>
              <a:rPr lang="en-US" sz="2600" dirty="0"/>
              <a:t>Median age: 29.5 years (±5.6)</a:t>
            </a:r>
            <a:r>
              <a:rPr lang="en-US" sz="2600" b="1" dirty="0"/>
              <a:t> </a:t>
            </a:r>
            <a:endParaRPr lang="en-US" sz="2600" dirty="0"/>
          </a:p>
          <a:p>
            <a:pPr marL="457200" indent="-457200">
              <a:buFont typeface="Arial" charset="0"/>
              <a:buChar char="•"/>
            </a:pPr>
            <a:r>
              <a:rPr lang="en-US" sz="2600" dirty="0"/>
              <a:t>No significant differences found between PA levels and healthy status. </a:t>
            </a:r>
          </a:p>
          <a:p>
            <a:pPr marL="457200" indent="-457200">
              <a:buFont typeface="Arial" charset="0"/>
              <a:buChar char="•"/>
            </a:pPr>
            <a:r>
              <a:rPr lang="en-US" sz="2600" dirty="0"/>
              <a:t>Women with at least one child had significantly less health problems compare to women with no children. </a:t>
            </a:r>
          </a:p>
          <a:p>
            <a:pPr algn="ctr"/>
            <a:endParaRPr lang="en-US" sz="5400" b="1" dirty="0" smtClean="0"/>
          </a:p>
        </p:txBody>
      </p:sp>
      <p:sp>
        <p:nvSpPr>
          <p:cNvPr id="24" name="TextBox 23"/>
          <p:cNvSpPr txBox="1"/>
          <p:nvPr/>
        </p:nvSpPr>
        <p:spPr>
          <a:xfrm>
            <a:off x="21654033" y="4413533"/>
            <a:ext cx="11060266" cy="7848302"/>
          </a:xfrm>
          <a:prstGeom prst="rect">
            <a:avLst/>
          </a:prstGeom>
          <a:noFill/>
        </p:spPr>
        <p:txBody>
          <a:bodyPr wrap="square" rtlCol="0">
            <a:spAutoFit/>
          </a:bodyPr>
          <a:lstStyle/>
          <a:p>
            <a:pPr algn="ctr"/>
            <a:r>
              <a:rPr lang="en-US" sz="5600" b="1" dirty="0" smtClean="0"/>
              <a:t>Conclusions</a:t>
            </a:r>
          </a:p>
          <a:p>
            <a:pPr marL="457200" indent="-457200">
              <a:buFont typeface="Arial" charset="0"/>
              <a:buChar char="•"/>
            </a:pPr>
            <a:r>
              <a:rPr lang="en-US" sz="2600" dirty="0" smtClean="0"/>
              <a:t>Health status was not associated with PA level contrary to our hypothesis. </a:t>
            </a:r>
          </a:p>
          <a:p>
            <a:pPr marL="457200" indent="-457200">
              <a:buFont typeface="Arial" charset="0"/>
              <a:buChar char="•"/>
            </a:pPr>
            <a:r>
              <a:rPr lang="en-US" sz="2600" dirty="0" smtClean="0"/>
              <a:t>Online </a:t>
            </a:r>
            <a:r>
              <a:rPr lang="en-US" sz="2600" dirty="0"/>
              <a:t>platform used to connect researchers and </a:t>
            </a:r>
            <a:r>
              <a:rPr lang="en-US" sz="2600" dirty="0" smtClean="0"/>
              <a:t>population this </a:t>
            </a:r>
            <a:r>
              <a:rPr lang="en-US" sz="2600" dirty="0"/>
              <a:t>attracts women that are familiar with research studies.</a:t>
            </a:r>
          </a:p>
          <a:p>
            <a:pPr marL="457200" indent="-457200">
              <a:buFont typeface="Arial" charset="0"/>
              <a:buChar char="•"/>
            </a:pPr>
            <a:r>
              <a:rPr lang="en-US" sz="2600" dirty="0" smtClean="0"/>
              <a:t>The </a:t>
            </a:r>
            <a:r>
              <a:rPr lang="en-US" sz="2600" dirty="0"/>
              <a:t>amount of times/week the mothers engage in the exercise and the maximal intensity of the exercise is inversely related to the risk of </a:t>
            </a:r>
            <a:r>
              <a:rPr lang="en-US" sz="2600" dirty="0" smtClean="0"/>
              <a:t>preeclampsia.</a:t>
            </a:r>
            <a:r>
              <a:rPr lang="en-US" sz="2800" dirty="0"/>
              <a:t> </a:t>
            </a:r>
            <a:r>
              <a:rPr lang="en-US" sz="2800" baseline="30000" dirty="0"/>
              <a:t>3</a:t>
            </a:r>
            <a:endParaRPr lang="en-US" sz="2600" dirty="0"/>
          </a:p>
          <a:p>
            <a:pPr marL="457200" indent="-457200">
              <a:buFont typeface="Arial" charset="0"/>
              <a:buChar char="•"/>
            </a:pPr>
            <a:r>
              <a:rPr lang="en-US" sz="2600" dirty="0"/>
              <a:t>Participants were all </a:t>
            </a:r>
            <a:r>
              <a:rPr lang="en-US" sz="2600" dirty="0" smtClean="0"/>
              <a:t>normotensive, Economic </a:t>
            </a:r>
            <a:r>
              <a:rPr lang="en-US" sz="2600" dirty="0"/>
              <a:t>status varied</a:t>
            </a:r>
          </a:p>
          <a:p>
            <a:pPr marL="457200" indent="-457200">
              <a:buFont typeface="Arial" charset="0"/>
              <a:buChar char="•"/>
            </a:pPr>
            <a:r>
              <a:rPr lang="en-US" sz="2600" dirty="0"/>
              <a:t>Exercise improves the mother's pain tolerance through the </a:t>
            </a:r>
            <a:r>
              <a:rPr lang="en-US" sz="2600" dirty="0" smtClean="0"/>
              <a:t>pregnancy/delivery, lowers </a:t>
            </a:r>
            <a:r>
              <a:rPr lang="en-US" sz="2600" dirty="0"/>
              <a:t>the total weight/fat </a:t>
            </a:r>
            <a:r>
              <a:rPr lang="en-US" sz="2600" dirty="0" smtClean="0"/>
              <a:t>gain</a:t>
            </a:r>
            <a:r>
              <a:rPr lang="en-US" sz="2600" dirty="0"/>
              <a:t>. </a:t>
            </a:r>
            <a:r>
              <a:rPr lang="en-US" sz="2600" dirty="0" smtClean="0"/>
              <a:t>This </a:t>
            </a:r>
            <a:r>
              <a:rPr lang="en-US" sz="2600" dirty="0"/>
              <a:t>helped improve the mother’s self </a:t>
            </a:r>
            <a:r>
              <a:rPr lang="en-US" sz="2600" dirty="0" smtClean="0"/>
              <a:t>image.  Participants </a:t>
            </a:r>
            <a:r>
              <a:rPr lang="en-US" sz="2600" dirty="0"/>
              <a:t>were pregnant, non-pregnant, and postpartum </a:t>
            </a:r>
            <a:r>
              <a:rPr lang="en-US" sz="2600" dirty="0" smtClean="0"/>
              <a:t>women.</a:t>
            </a:r>
            <a:r>
              <a:rPr lang="en-US" sz="2800" dirty="0"/>
              <a:t> </a:t>
            </a:r>
            <a:r>
              <a:rPr lang="en-US" sz="2800" baseline="30000" dirty="0" smtClean="0"/>
              <a:t>1</a:t>
            </a:r>
            <a:r>
              <a:rPr lang="en-US" sz="2600" dirty="0" smtClean="0"/>
              <a:t> </a:t>
            </a:r>
            <a:endParaRPr lang="en-US" sz="2600" dirty="0"/>
          </a:p>
          <a:p>
            <a:pPr marL="457200" indent="-457200">
              <a:buFont typeface="Arial" charset="0"/>
              <a:buChar char="•"/>
            </a:pPr>
            <a:r>
              <a:rPr lang="en-US" sz="2600" dirty="0"/>
              <a:t>A study was done with women who were African American above the age of 18 (</a:t>
            </a:r>
            <a:r>
              <a:rPr lang="en-US" sz="2600" dirty="0" smtClean="0"/>
              <a:t>n=922). 12.2</a:t>
            </a:r>
            <a:r>
              <a:rPr lang="en-US" sz="2600" dirty="0"/>
              <a:t>% infants born with low birth weight, 13.7% </a:t>
            </a:r>
            <a:r>
              <a:rPr lang="en-US" sz="2600" dirty="0" smtClean="0"/>
              <a:t>preterm.  PA consisted of: 39.5</a:t>
            </a:r>
            <a:r>
              <a:rPr lang="en-US" sz="2600" dirty="0"/>
              <a:t>% not active, 56.1% non strenuous , 2.1% </a:t>
            </a:r>
            <a:r>
              <a:rPr lang="en-US" sz="2600" dirty="0" smtClean="0"/>
              <a:t>strenuous, 6</a:t>
            </a:r>
            <a:r>
              <a:rPr lang="en-US" sz="2600" dirty="0"/>
              <a:t>% </a:t>
            </a:r>
            <a:r>
              <a:rPr lang="en-US" sz="2600" dirty="0" smtClean="0"/>
              <a:t>both.</a:t>
            </a:r>
            <a:r>
              <a:rPr lang="en-US" sz="2800" dirty="0"/>
              <a:t> </a:t>
            </a:r>
            <a:r>
              <a:rPr lang="en-US" sz="2800" baseline="30000" dirty="0"/>
              <a:t>5</a:t>
            </a:r>
            <a:endParaRPr lang="en-US" sz="2600" dirty="0" smtClean="0"/>
          </a:p>
          <a:p>
            <a:pPr marL="457200" indent="-457200">
              <a:buFont typeface="Arial" charset="0"/>
              <a:buChar char="•"/>
            </a:pPr>
            <a:r>
              <a:rPr lang="en-US" sz="2600" dirty="0"/>
              <a:t>Health status appears not to influence pregnancy related PA levels in this sample. </a:t>
            </a:r>
            <a:r>
              <a:rPr lang="en-US" sz="2600" dirty="0" smtClean="0"/>
              <a:t>However, more </a:t>
            </a:r>
            <a:r>
              <a:rPr lang="en-US" sz="2600" dirty="0"/>
              <a:t>research is needed to understand the PA patterns within low-income pregnant women</a:t>
            </a:r>
            <a:r>
              <a:rPr lang="en-US" sz="2600" dirty="0" smtClean="0"/>
              <a:t>.</a:t>
            </a:r>
            <a:endParaRPr lang="en-US" sz="2600" b="1" dirty="0"/>
          </a:p>
        </p:txBody>
      </p:sp>
      <p:sp>
        <p:nvSpPr>
          <p:cNvPr id="16" name="TextBox 15"/>
          <p:cNvSpPr txBox="1"/>
          <p:nvPr/>
        </p:nvSpPr>
        <p:spPr>
          <a:xfrm>
            <a:off x="900456" y="18587710"/>
            <a:ext cx="9446100" cy="3431709"/>
          </a:xfrm>
          <a:prstGeom prst="rect">
            <a:avLst/>
          </a:prstGeom>
          <a:noFill/>
        </p:spPr>
        <p:txBody>
          <a:bodyPr wrap="square" rtlCol="0">
            <a:spAutoFit/>
          </a:bodyPr>
          <a:lstStyle/>
          <a:p>
            <a:pPr algn="ctr"/>
            <a:r>
              <a:rPr lang="en-US" sz="5400" b="1" dirty="0" smtClean="0"/>
              <a:t>Purpose</a:t>
            </a:r>
          </a:p>
          <a:p>
            <a:pPr marL="457200" indent="-457200">
              <a:buFont typeface="Arial" charset="0"/>
              <a:buChar char="•"/>
            </a:pPr>
            <a:r>
              <a:rPr lang="en-US" sz="2600" dirty="0"/>
              <a:t>The purpose of this study was to examine the differences in LTPA, JPA, HPA, and Total PA among healthy low-income pregnant women and those with pregnancy related health problems. </a:t>
            </a:r>
          </a:p>
          <a:p>
            <a:pPr marL="457200" indent="-457200">
              <a:buFont typeface="Arial" charset="0"/>
              <a:buChar char="•"/>
            </a:pPr>
            <a:r>
              <a:rPr lang="en-US" sz="2600" dirty="0"/>
              <a:t>It was hypothesized that a specific type of PA is linked to the reduced risk of complications during pregnancy.</a:t>
            </a:r>
          </a:p>
          <a:p>
            <a:pPr marL="457200" indent="-457200" algn="ctr">
              <a:buFont typeface="Arial" charset="0"/>
              <a:buChar char="•"/>
            </a:pPr>
            <a:endParaRPr lang="en-US" sz="2800" b="1" dirty="0"/>
          </a:p>
        </p:txBody>
      </p:sp>
      <p:sp>
        <p:nvSpPr>
          <p:cNvPr id="4" name="TextBox 3"/>
          <p:cNvSpPr txBox="1"/>
          <p:nvPr/>
        </p:nvSpPr>
        <p:spPr>
          <a:xfrm>
            <a:off x="10346556" y="14962673"/>
            <a:ext cx="8259227" cy="523220"/>
          </a:xfrm>
          <a:prstGeom prst="rect">
            <a:avLst/>
          </a:prstGeom>
          <a:noFill/>
        </p:spPr>
        <p:txBody>
          <a:bodyPr wrap="square" rtlCol="0">
            <a:spAutoFit/>
          </a:bodyPr>
          <a:lstStyle/>
          <a:p>
            <a:r>
              <a:rPr lang="en-US" sz="2800" b="1" dirty="0"/>
              <a:t>Table 1: Related Demographics of Participants</a:t>
            </a:r>
            <a:endParaRPr lang="en-US" sz="2600" dirty="0"/>
          </a:p>
        </p:txBody>
      </p:sp>
      <p:sp>
        <p:nvSpPr>
          <p:cNvPr id="6" name="Rectangle 5"/>
          <p:cNvSpPr/>
          <p:nvPr/>
        </p:nvSpPr>
        <p:spPr>
          <a:xfrm>
            <a:off x="17277977" y="15633014"/>
            <a:ext cx="7543703" cy="1292662"/>
          </a:xfrm>
          <a:prstGeom prst="rect">
            <a:avLst/>
          </a:prstGeom>
        </p:spPr>
        <p:txBody>
          <a:bodyPr wrap="square">
            <a:spAutoFit/>
          </a:bodyPr>
          <a:lstStyle/>
          <a:p>
            <a:r>
              <a:rPr lang="en-US" sz="2600" b="1" dirty="0">
                <a:solidFill>
                  <a:srgbClr val="000000"/>
                </a:solidFill>
                <a:latin typeface="Times New Roman" charset="0"/>
              </a:rPr>
              <a:t>Figure 1: Median of hours of  Physical Activity per week separated by different types of </a:t>
            </a:r>
            <a:r>
              <a:rPr lang="en-US" sz="2600" b="1" dirty="0" smtClean="0">
                <a:solidFill>
                  <a:srgbClr val="000000"/>
                </a:solidFill>
                <a:latin typeface="Times New Roman" charset="0"/>
              </a:rPr>
              <a:t>PA</a:t>
            </a:r>
          </a:p>
          <a:p>
            <a:endParaRPr lang="en-US" sz="2600" dirty="0"/>
          </a:p>
        </p:txBody>
      </p:sp>
      <p:sp>
        <p:nvSpPr>
          <p:cNvPr id="8" name="AutoShape 6" descr="data:image/png;base64,%20iVBORw0KGgoAAAANSUhEUgAAAGwAAABtCAYAAAEzPbT+AAAAAXNSR0IArs4c6QAAAARnQU1BAACxjwv8YQUAAAAJcEhZcwAADsMAAA7DAcdvqGQAAFKKSURBVHhe1Z0FnFVV1//XMJQgKSWNdKmYlHR3CtLdXdLSSHcJKN3d3Y10hyDd3Xn+67vuPcOdYQbx0fd53//PD947t87Ze6+9eq0tTggo37a5k6xobufCtaveVwIj0BcPnzrhzFy51PtXYLQb2t/7zIOALyYtlsceD+mXj5857WSrUcFpO7ifc+7yJefVq1f23rpdO+wR2BePnz3jnL9y2V5oO8Tzy0s2rrfHGl3a2uPVmzft0YV9ce3ObfbH/pPHnC37fnfmrFmhH7xhr4HjZ/+wx/z1qztPnj1zXr9+/eZWj/xxytl56ID3L8e5/+iRc+HqFWfWqqVO5irfO9/prV/0ThSfDVWne0cB3X8ZKSWbN5B4+bLK6Qvn5MzF83Lp+jUZMWOqnL18UfxDhZJ4sWLbZ3cdOSihVu/Yan9s2rtLxE8kToyY8uLlS9l77KiEDRNWyhcoIl+nTS8j2v0kH+fNIvcfPZTIESOKHNRZBIs3rXdO/HnGuffggbPtwF6neLN6ekun7XZTl8zvZKxcxindspF99qjOeqB19AUzHRQLN6yxx0+/L+KE4jZ17ex2uQ2wYP1qGTBpvNy4c1umLF1or+layoETx+35gZmLJdCsLtHbdcGiV+nYxp7rBNoj6DthrD0GutVf5s70PnOcVgN/dh7qkoASzerb8tTp0cn+Bm+NsX6vn2ws9x7ct7+XbtngdBg+0J77ItjJ2XP0sJOwQHanxYBe3lcCI9CX9h0/4tx7+NCeZ65Wztl12ENFU5cuskcXNptg/tpVMmPFUlvUDbt3Sv7M30nvX8fYey+VEHQypHzbZva3XcldE10Ce+znna1nz585d+7fd/pNGmd/uwg1bfliiQTJKCJFiChj5syQVlVryXR9HRKLGimSRAgbToZNn2SfOXv5ksi+40edW3fu2C88fPzYHlmvx0+eOH9evuiMmDnFSZA/m+6EH+y98fNnO/L02VP7o37Pn2zG1u3a7hw6edw5duYP5/a9u84nhXM6CQpkc9KVKexs2rvbPhsqnF6a7bJl3x6l/Bdy6+5d2Xv8qITy85NQul38/EJJtEiRJXzYsLq9Rtgt+q3cttnJlymr/dFv4jgZOXOqpEuewvbXHxcvSJQPI+njOenVqIVUL17GPidDp0+yS5Zr09QewQG9PZcm9YtOhIzp7Tl4qmzBjydPnj6VD8KHtx8p3rSeNChfUdbv2in7Thy1Ky4bPk6ev3ghM1YtlYmL5ost7mfli8myLRvl8vXr8qFOf/5M30mS+PElaYIE9gVlOPJlxRISXpdg7ZiJb7ZJkiI5A/jhs+fPnSs3rzuXr191uo4Zbq+xi13Y7dl9ebF08wZjMLGifyQfRYkqJ8//qUzoghTPkdv7CYV99R0YPHWiM2Dyr86p8+ec2auXq0y44jzShX/05LFx78lLFjgvX75wSrZo6BzUCXwXgr1YmlKFjCGD7Qf2O19XLGXPq3Zq4wyfMdmeu8ik/NZF2dZNHB2NTY8uu/fVNwh0sU/LFtHNstaetx3azx5fvHjhFGhY055DrXV9uAYSQ6fPnjfr28M5fPqkPf+6Qiln3tpVzu9HDznTVyyx10DAxVxSVjKxR6ZqwsK59hyx0ue3X+yH7yqL9sXJc3/aDVy+cc3+VoHgXLt10xk7b6Zz5cZ1o7+vvDNjF1Pp4jzybsYVWzc5BRt5RjJ+wWyn5YDeTr2ene3vgt4RIhN2HNxvz1UKOTfv3nV6jR9pz1U62eurdmxx0pYubM8RaRnKFXf8ECh/Xrkko2dPl16NWykFnZNCWXNIwoLZTTqFCxNG2tWqbwzKT/9LliCRbpBwEiZ0aAnjH0aGzZgoh06fsr2s5CbpkqWUwa3b2+eUfCXNJ8nk9v17cv/hA/FLolzhzJJ1RpmfFMklqRN/Itm/yqjbVTeFwt/fXxYNHiMffhBeOcwzeakbhxu4pzJo77EjsnjjOqShvRZG/7Fb2Y1X1myTZn17yuA2Hex35qxZLv7Fy5frUihrdlm2dZNECP+BqMIh2w/sNdnrpxyHXfl12k8ltu6fP69clmcvnuuFP7CbyJQ+gxTInE1HkVBffyFH/zgtH0WNpswmsjGhw2dOSfSoUeXzFKll6/59nn22dd8em1sXJ1TM7jzkWZO1yh83/L5TGaxHlrEmvy2c4zTo1cX+/ijbV07cvFnseeaqnm0QO1cm57zKdl+cvnDeQyDsHcQVYI9cv33LnrvIXrOC95m+//qVUSco0riOyo57zstXL+1vF/PXrXJ+W+ShZIBOxBYKIH00jslLFzg/K4mDxj93de7cu2fPXWzcs9Nu5ntlu/yg6kfedzyAn7kqngtdP+8zH1GZ6dMMUqlQcROXx86ekS/TpJOokSNLkSZ1vJ8QefDokZT/sbl8nSa9EUWECB+I7jNRdmbv1+vRSRLE+die68gkW62KRrUB8F70LbCB2TfIMjBx8Xx7LN/2jTC5pFwa3FUxPG/tSmfionk2ffDN4PAW934XZqxcKt3HjhCVxtykJImXQHo0bCbfZfjK+4l3470vxh4bN3+W/LZwrly+eUOSJ0os9UqXlwoFi3o/8R7gYu/CJ0Vym3CbpVbE2h3bHF0357HyT6hw/rrVzg6lNAjjywolvd8IGSFeLLFyFvTk169eO3N1PVxGPWDSr/YI+Tfu0z1A4UR5A4V1O4SEty72Wv9Dd4ZzL9roETeAfeIiX/1qpgGy51wdFOia6oafG7DhgyLQmrHwYb087uLVK0bGs1etkFK588orZVutB/0sT5+/kD3HDkuKhInk85RppE212vZdlRqy6+ghyfnVt3LpxjVjXXkzZrH3AmCX9OK+V4f9dcEce6zUoaWK+hNqSu0JpMPX6tre1gygkjdSBuDqi4B1fajk32eCh0G4CNjUdXt0Nk4OqhYtKfoDSoHPJW3SZLJ40zop/F0Oew/GHEXVQJXK9nfECBGkgKpUt+/f1ZH3kTVqSH2or0VUpv5Z8lSSrFge+5yBK6osc+YpZf00cojdgeqSTlMV83d1PSYvXWiv8Rz8oQy1+y/DneGq5SLNXWw/sM8os/pPbY14+npHBZ9VuWjPbWSfpkgpU5YskC71m9gNKNeQ5Lomof1DKwsrJut37zDxoyaRTF62QFlQGIkYLrxMW77IRMmNO7ck46efy7fpPpU4H8WQm/fuSOuqnrV8oGuZtfoP9tzv+p1bzrqdO6Rc/kL2gjJSGTjlV5W2HeWHds0l0cfxpHOdhqZFfxAunH1m5qplsv/4MSmbr4B8olzkuRLNRyq3VElS4rguUVWefaMXRs5FixxFbzyxEZ6kKlnAhogiDSfPXbuK/a16sLN1v0fOPVGtqvXAPvZcrUKnWucflWeeNoNBR+HkrFXJiZM7k5OiWF4nV+3Kzk39zHFVN8ADJbpFG9c5M1TL8puqazJ81lRpVaWmZMvwtd2hihoZN2+2nLl0QeqV/UFiRYsuarxL3Bix1HKOIRE+iCC6H3XBRfTCck/1iygffmhT1q9ZGymaPbcUbVpXVo4YLws2rNXpTS8FGtYSP1VGHIwMX8TOndHWC8RVlbp60VI2DaFVXKD1p1EKhdqq/9ROzqmyFFpVBKj085SpVTz9IR1qNzTlvkKhN3yz3bABEuocBpYCTShX7Sqi1KPKS1h7LfZHH8nZSxflqeodj549Mf3jtQ7nma6RLqIk1E2PZWSj1Mf9J4/rpn8uc1avkCLZc9lvuMjx5bcSSqfV/qjcsY2cOHdGPi9fXJpWrGavXblxw0ZSLl8hKazqnTJgE5wxo0djz4huXKmiezKZUm5WFTOx9OaiqLV4695d+UJ/B8B5QKhQaq4l/Diu/ZHl8y/0/458o5rUQK/kZdrQsK6oSDlx9qzqltNsC8SJHkNevnolc/sPl851G6lO+Uqu3b4pEXQ75P4mkySLn1DX+KmoOm83C7AV/b/Jk6tLmk+SSsEs2SS9Kphta9SV2qW+l/uqAkzvPUh2HNwrYUOHFWXKuh6nZfKShfJF6nRSoFFNiR8rjqiVKjfv3pbUSZLaPlQNUBJ8/LHJv91T59mFQMOfu4ikLJHfSNQFZK37y7gASlSv8aPt+brd2+19JEFsJXOge82Jn/87J6nKPB2po0qrSQdsZl9jTq1F47dQk8qrVd6XQ4aug7Ke28qSPPqkC/R+NK7bPpqYbgXvMw9c49544yGvqQO+rVxGVbUm3r886K8Ckx9z1TL0RF8u30SFqC9QlJgNF7nrehiFXazH2JGmN7b3OgpxxPw4xGOfucDbU63Tj6YSVOnY2uk0YpAza9UytTpfOtlqelwO4Id2LZwhUyc4RZvVtb8PnDxmHAgEyDMMZ5yMWI4A91j5ts3suYsGvX5SJXaMs/3gPpXSr52Nqpb7otHPXZwFKj1coHInLpTT+5fPxcDNu565Zcqu37plxMAa3fK+3nv8GKdml/ZmVaJAjFLRBPgbpQgi8dWAp69Y7H3mQYDwBEpJxn6iqSY8cMpvUjRbLuVrn6l2O9+4x7mrlySy8sBzKhmqdW6nm/66fU+NEGNn7Ck0YP1d05TL5y9i7wfAc803eKDWyg2vYeEa7gUb1lAOP9Weu/M/afECZ/WOrfb8yx9K2OOPg/vp2u9zBk35zf4Oircu5iJNqYLOtGWeaRg1y3MhX2SpVs5MYIA2xfThtsjgvXBwCPFiAMrD7YlNPGfNSrO7Xf8xI1Te6UxREcW+SlIkl73+Lry3+n1deV+nkUNliSo/rI8ShDQoV1FaVq6hEtzjhPor/C3D4l04ee6s9P71F3NPf5v+Mymbt6BKiHQSM9pHZhIrl1FR5JjsQyw9VkaNCrJi22ZZpANQNVJqlSijfLmcR4X4p2Bg/wlQ8dOXKWzuK7jTBDXN8Efj6Xjg9aS6WLh+jTESX8TK+W0AR1u1fYtpfNOXL9bnm+21/pPGOymK57Pf+0/wtwYGs1Kd15R0bEzUVReFGtXyPvMAOga4i4dMm+hU7tDaTBWA3oWTCd/546dPzBcRHA6cOOYs37rJrpemdCFnv+p774u/HBjOj090A3EDY+bMsNeyVi9vj8D1gBGwKfdjM/vc70cOBfgPT53/0x6By3j/vHTRHsHPv47xPguMVCXy2ePJP8/ao4WldEKwBap29kQl3oUQBwb3RtTDyfFTY4F2HDnI3vtp1BBjY2t3etQENzKz+/BBp1L7lk72GhXMZAJ561W1R1CpQyvvM8cZ6LVeCS0gqLuMHmariNRfsH61DQTS9EWqkvmdP1UEQrpIo4a9u3rfeRvBDqxxn24664edSUsW6PIfc2Ysf+MIxSvrWk6gUvtWNmjgxnWITmze+7s9hwxdNPLeyAldBdUM7XmD3m+s4Tx1q9ljs3499fse8x0Q9kGm+wJWjUqUq06VABL3xVsDS1I4lxmvyOkuo4Z6X/UA/zeApPLWfbMS7uewGP7w+lA7DPOEkiDF+149q6M3vDTJ6ycCLnn7kqTrqyWwUqpFQ3v+VCcLEldDzhms2s0nep9g2rJFzmY1wN17cxFoYMmL57UVcgHXSqvSs/2wAWad46X+yserUtmHtMbNm+VUVbUL7oewU3tLZ/SOaUTcEHDjTe7jpj277RoYe3i0QbWffrRH4LrYUX6Gz5hizxlgVW/kDyzasMYMSlYNh4yLgIElU2vxjA+Xw5OToXzxAKuTKARqHTh76YIze9Vye75cVeqRqpegc7pwOWK5H5uaiuALXBtrdnp0FtzwYIRX3XAD23uOHXaa9O2heudEc+27DgJ3L7vg2kx8s349LG4AFyVyAmxgbVXpZd/g6/+2UmknR62KTkdVdFVTM28C3tZrqj6CziOHOt3GDAvwMuDJ6K1k1H/CeCe30vu4+bPM1c8qq+YQ4CKGKbzRwz37jd/A9gCsOGwft2ZvtWFSqZ2D3QIHXr97R4CztppyRHfigmKxXq9Wtw5GWX5o6OXaNpMSOfJKpcLFzJpSli1Tly8yc/BLtS+JeSoJmAl4T601PkPAqk7pclKtWCkT9KrAydRli9V8HG8GLhrG85cvTB3CkRE9ShRJEjeBhQjRLFQrleNnz1gI0aPShpXbaqei+uJfwovySO+jbJ4CUrlwcTWk45p7YNDUCaIiSIplzy0jZ02RR0+eSvYvv5HUalnicI4ZLZoUb95A/MaqScIbYcKElsRx49sNKvnJjkMHhFDkyFlTJUHsj82kxBpHPeKmsW1dNCpfWfJ8i9vNEaIK6OQM/Py1q5IwdhzV1a9I2k+SmbvuxasXFsaMGS26qMpsXgF8wOcuX5RQ+rsxokYzzwE2tW5A+328PTjJRrbvIrNWLZdUSZJIvozfyYINq1WvL2yfcbFxzy5RrUVCjV8wR8KFDWszApjNnF9nlHZqT3+ZOq05ULrUayyzVi6TZhWrSXidfQaFvsfFgdpg8uelCwG5DZk+y4B3QnLohIGSOfLYTaZNltzCJSinDH7hhjWyeudWIdiUWgeujESUCdh3lLIkcfz49voVVYqjRY4kF69fkWxffqWrlUvGL5j91qDAHxfPS5nc+cUvTp7MzsJBo8yX5eLHwX1l2oolprhy85AS5MWFQ/mFknDhwkpmXfYYOut4GS6rtTSlZz85oaSVN1MWWbZlk65gJtmwZ7dk++IrUU6rk5TOqAGfDFHqODFiiXI0aTnwZ0mbNLlZZ7z/bbrPlRwjCjkf+NX8/UPJ3fsPdDJf2r3F18kLEyas3H1wT6b2GiCfpUhtr7tYuH6tRIsSWfxTZfy6S5UiJczkYxClWzaUxZs3yGsdFGTHa4Tpsn/5tXz3xdey78QRGyAZKHg62Cv4bbLp+y9evDRyZgVY6aEzJskXKdPYTcWKHsP2KfsufNhwNlnsL0gY0v4sZWpbSbIK1CKUOw/u26CUUcgnunIxoka3vAaVoTYBt+7ds/tQZqF79Q8pki2n3evuIwfNUghVo0Rp83bduHPHRjx3wAi5umabXF27XQpk/k4+jhFTGpavZB+ev261+Y+iRPxQYuuN4snMoDdEtszKrZvkhu5DLgyZdhkz3GKR05YvEdVi5MiZUzZg9hD7hAnZf+K4pEycRBkMDOupnLt0SdYqaX6hW+CZMiii6ezHrvWbyqBW7aVkzrzmewSLBo+WAyePy6HZS+SXTj1sUCCWMp1561fDzZ47Fdq3cKYF0cvA2YsX1Fx97lRXoYlZgQCPn+8777tvgKKMC4N8ALQKfCIjVKC6Si+iBCEMsEr5XX4P4dxuWH+LJMbNm9kpr0r0GrXL86hWk1QVb+LcyDQ+RwIJ4LfwuwSHG7dvm76ZR/VTk2MNVV9D7yLFIzggpHHzcnPZalZQQdlY/zU0NQavPD/mAuGN3AGLVVEljSRhgWzmMMDM0ZWz98Bzr4L9hdr4DA6BDjDPU+okukB7QQ6igdTs0s776tvA7dxiQG9TwN9oHkXzmLcqJBBudXPJ/g3gt3NhfiAdJAN4F0rpZOr+8v4VGAs2rFWqOe8M8Sa/BAwMpP++iM2gC6I75Fv4XpAfDw7ZalQ0fXLY9MnOMZ2AX+bOcAo2qGkqFCtQqmUDNWGqmfN/7a5tapjWNv0PJZhAd9VOrZ0SQULBLlDKWXE3sw891BfrVWNhlXx110ADA0kK53COqonPLOJaBYdOnQzQBdFUyHZEZXpfEMBz4btS7J13AVuwVIsGuq88ZOgLbLIJC+eZjkggUUWU9x0P3hoYIJiO+eG7emDU7GnOtv17nVNeTRzg6zx5zmPlBgWJLkxQ7e4dbDUx8fGVYItB1lmqlvN+MjBIqCEFZc+xI85utQxSq94YdArQM3/X7UFq6Ylgrh/swACuZZwpWKzkMXIBMGPFUue6mgjEkgBczn2ORVChXQtn9uoVAR7IvwK/3X74AEssdZN3yAJyU+xcqOhwvqvuSZ3AQY95VapVYG3fFyEOzAUeqNSlChjXZPnZdy7OXLjgjJnrcQiD7GoVuOjzm8fmYmLglDiXASbInqOHAlEDZLbGmwTrgkSEut3fpDwx0aqrGofOo3v1r/CXA/MF2UmYGWTf7jx80Dl93mMtuyD4igvON/G0bveOFqknxdBFxXYtjYQJtLtwzaDRc6YH7EPEyBhlQshS0hLd3K/3wd8amC+we/LVr2423Dy1YNkTF4MYlQDbDvlHaMdF1uqeQAarBNm6OKMrS9oI1jBGZKJCOZyVSiX/Cf41T7CSqai1K3fVZkL7LpEzjySKE091vnuqsd+yUAOpYHpF+ShyNDWF4pg3mHj9pCULZLuaMAWyfKdWRb0AK+Gf4F8bmC8wPTar1k8Kxa5DB83cePjosfiH9pfoqmwnS5hEsqhpQ2j+0+SpJKLacP82/pWBoWVPUYt7xMypZtaQRVFE/yWOG08+VG2dS6DhYz37h/LH2DKle9/JozJbFeLNathiBbSrWVeV6jTeX/1n+EcDI4e1Ztf2apyGlp6NWphdte/4McsEiBQhgrkCEsXFgPUzA1ZFsg3y+p1b8seFC6KKrQ7Uz7R5rORx82dbogXB+c51GpmV8B+Dgf1dIAI+K1fMop9qX5nThpwxAotHfMKxLtKWLuh95sHKrZudTiMH23PUJWTUnqNHnInKOHQlHbXGnYxVyjqtg2gTfwd/e2DkxbgaNglybnS7z29jzKRAYOM4dQHrn7J0kXPK60gFRFIwPYgxE3TwVa1g7VOXLTI/I9ZAUlXOQwpavAvvPTBccfgeL8Pe164yfdINGDCYhevfhIRfvXwVIKPIg5y/fo1qDW9i1SQso6UT+e0zMXA6lAtk2XjVMHCQYh6VVJ3x7yBQZDgkzFi5TJr26ykHZi4UFc5SMldeSZkkqZRt09Tex0124KQnzQr8rGz/xfMXtp8KZc0pJXLklkLfZZdravKDVImSWAQ5VvTocusOGb+BgUOG/Esiz/wjaWNU+26iq2eW9nvBM76QwV7AIYolS946fvNjZz3kR1AfwQzy1K1iERKCfl3HDLMVQel1yYzwklvAQR4n4D3f+hMXkOL+40dV2X5Dvq6PH0fqZbXU/wrv5IptBvc1R+RHUaJZLowrb3LVqSyrR00wZ8/XFUsFpKtcun5VQof2cL9pyxZbFdGT50/lk3gJ5crN65IgThzjhKo/SvIEiaS4CvGcX3/rEQFe7D1+RL5IlVbSlCooR+ctt9fUepc5a1daGUnFgsUkQ/nisnTYWIkbM5a9HyxseMFgkK4MuQKoS9A7Ci62GGb/PjUnvijvCdkf1322fvdO2/Q9x41ymvfv5fSZ4Imc4NdgpQF6npuC2KDnT/aIYptNdUAYiRsjgBOiAMMVfUFeCb4UAhCsdOqSBd4KCfsi2IFxkTrdOlpKN/aUi+TF8gQE9OCAPcd5jM82g/roQIvbc1DFa8lihsz3MhViy5AmIN/IRZlWje0RfZIgCC6II3+cNKbhghRz7DnA701d5slwdIvwgsNbA0OjJt6LncQg3JgzwKHj6yHC0KvvrT/AFYDFC5gUF/0mjrdHQkZu+lBFtdkALgf2E2AyiaURTPe9xsXrVwNqHnwxQWXehauXnSJNPFlAQfEWV8xU7XvZN32BaQeUDvVt1sZoG6coGf3FlMPdundHOo8aYtmR+P1AzRJlZM6aFfYcDujizj0P18M1jgMUxIkZ0x6PnTmtim82e95/0jirgUihHBNnadXObWw/9vhlpCwbNs4+4wuq/06dP28ub7dSMBC8AzSwDxC6OEvYT6SZuYCu3Zwb3GS3VVsA/SaMC7CfmvfvaY9oEq4fkRUHcEzXw0S1CSB05AJOCsiAd2PbrfS7bhjquv7ejJVLnG6/jHBqqIKwUSngvK4YVPJJ0dz2GV8EGlhyFcAqQ/RGlUXrQCq09ZAMYL+gZbDx2dzlf2zufcdx+k70WMsEDt14MPYU+MkbxoXE2K84djbu2WWvtRnkUZnI5XPJlBi3i0INazpdRg+1sDF+Fiab8oCctSt7P+E405YvMgds8/6enCQXAQMjtVjZcyCTnfhu9poVLRENNWji4nlm5gO8tEwCWL51owXMySbAUcMg3ATrMXOm2aObE0LQzo1yuqVVtdVoBddu3wygEuq83DqFH9q+mUR8Kq6Dlt/ifkivIE2QgbsIGFiqUgXMQQIJQWquqe4CLohboHCT2t5XPCmALtAfqS1261gAyVeEWqcuW2yRTkjxqq4obJqbcOPdJA8Dl/NB9hN0EgGUUrNrB0uZIGmS3/MFJSw4flDMO3sVa2ADI/GbtCBkBGBQ3KiaJAGz4Js02aRPN+8zfniMeY18Uz35/ry1q52xuod8fYromW6MmP3BQHEQMRDqavD/sxoMkP0Mx3SdQrgDuU9XXSbtvmL7lk6xZvWM/IkTuBncwDSPXHWryIzeg+SDsOEk0ocfetmKWJi1cZ/uxvHI4O3fsp3HpFfdsFCj2pI+eQqryrxw7aol4H6fr5CFccncJbcczcLFyu2bJYx/aLn74IHZZhEjfCA5v8poOiFZbX0njFW9MrvpnWQubvh9l2XBYZDmzZhZvxNW8tarJqcWrZb8DWpaBeWAFm0tG45SWYxaQr7kqWdIpcYqs5W/QXUjo/0nj1tde+HGtXWTrteZ93AxknfBFpU1Y+fOMpkE0OpJ5mX/dRsz3OrDcXIihyhVdPeruydcICOnqJCFm2Ke4OklIMKKzFy11Pns+6IWpEhUMLv+Vhunfo/OlmYBCa9TzSe4GiG3trJUC4+v0Y/aA90/Fl/KlzGLXL15Q1apXCDMOmTaRAvPklVOETGgzCBSxA/lsxSp5OK1K1Yz5II4dbiw4dXcXyY1dJWBKspW/dZ2SH+pVryUlQWrUaP63x2TP19/+rncv39Pdh4+KFv2/m7FFy9evbIc1BjRoplse/L8mdQtVc4q5Qj0TenZ337bhSrnRm1PXzyTki0byqFZS8SvSd/uTsdaDUwRJcNcZ8OKAzsOHyS/dusjLfr3ko61G1hpAwUAKMKY7GHDhpXDc5bZ8gPcBB1GDLT6cyaJaKXuIYtXkzFAsD165Cg68HB4CuS8KsIXr18zRRpyJqAeIXx4efzkqejOl6TxE5qgLp07n9Qt84PliJ84d1aUqcjQNp1E1ThRzUdf9bNirDOXzkvkiJGttr9T7Ybi93Wl0s6Yjt2tNCWf0nA9/RE07nix4kjsj2KIqkwytnNPu8n0ZQrb7K/dvc3qAahaIJBOnDmyriKxVnOz6cBIa4gZNbqn6tKfoqDQFqIlIslkhAsbRq7euqUTONA+d/D0CXMEMdDw4cLoAJ+pzeYvhb/Laas3uE1HtRz85bRqG1DQIf08A6BGrnqx0qIC3nwnH38U0+w+/9hpUnTJkCK1ZP7sCyM7NuGW/Xtl56EDesNfy5JNGyz8WrRxXSWRl6LczC7OShA7Vn1SmleqLjmVdOPoj2bN8KXEixlb0iVNbp9LlzSFHP7jpJkiVHimSJjEvFW/Hz1kKRKLN623lQBf6KYnUP/06TNdCD95/vKldSr4Ur8Lmd97+Eh2K8mqcm4TR8kcgwE5vvrW8kRwKKn2JKFSJf5EruuXXMRXrkdZwY/V64jKJOneoJmtSppkyRAN5mrjH2Bl7j28L7v0Ys9fvLSZYsDPlZtCTo+fPDGyu6eckO96PFUmYqwYgzYScD3ILLJuA2U89tvhldPxG4OUC/OdWWuWmxVPSi51MMSeu9RtYhPni1RJPjFy3rBnp6c4I4YaksGBehVKT6hZOq0bdGL3vjYYSI5Z5waphVGdz/oFfBI/gZFk/DgfS5SIkcxI5bNk7ygHtDJNHhnImcsXrXiY7ISU+jmVO56LKtiflHD+OLS/7ukIRgXsI7YFYKsEhwjhPrCsBJhaqHhqhbKsvqjbo5N88UNxGT9/jpLeFYkdI5ZULFRUKnds7Zlx/tPHr9Kks8/nUutaNQpLXsbahZxwbZ887yGxyUsX2uyqSmaP/qFDy+Y9u+w3wupeO6P75t5DTxkbTIxqF9UdJboylXvKQFS8SB7d/z/VbWyfuahyU41We+4LfvuuWgRh1YoPFUG5HHvFFwvWrTZ/OzeWq3Zl6afCc9KS+cZSccKQ/qCqjjQsV8nKs+Foofz9bHN7Jt7RVWFF/ezmP1AOCuLHpij2tX0HUoekEOhUPiGA4Y4Ny1fU154b572rg6Uky35DzZ4M5YvJ4KkTTHgPnjbBftMXMCWUCqgp1BPdqNhaLpBdzJiLJ8+e2vKO7dzLpLyqSyqb9lsThiZ9e0gYvemjZ05JrGgxjJOSxwH5sjrIPAab5pPkdnOAwQJW5HOVhZUKF5ePY8UyjYb9ceSP0yYeIqud17RCVbW7ilqGTlKVZx8qWfbRSabAqUn5KvY75GK5UF3DuK/qaBLqqqotJG8BEqyoYecmfN3Lr5QbMmNJEya0v1lhNrlqAvYjcC81LeTK9evWZ4UUIdVKRLVu/bSf7VX2JrRve1RB0pdH5fKTYtlyWQFWAVWpICOqtfi+WsmycP1qU90+VtFDHf2nyVMq1YTRrVJCybOqtBnSVylsjf2m6qW6xyPZ/fgnzpC+y8e6zyhuix87tnyaLJWx/N1HDlveEzMHY5ivX6a+zb0xUpTIrwLIJ8gSroAQPnDquArfq6oX3jdtgc9y0S/SpLVIDAwku7JnAhVY5JDQxRvXrKPG2l3bjNxj6srfe/BQMqRWEaCCHB0zQ6rURi0AZQJuu3H8NIGzc21SmrDU1dwS/7AJ4nT5TgVsumQpjDbhbMwe8S2keFoloxoly8pcNftJNyLIwIpE0ZslHYlgAkoxYoK0JNxnBBfQLNbs3C4lc+eVlgN+VkU2q7Fs5NmVWzeUeew2BWDZlg3e3Kg7Mn35ErthOCUJaA8eP7Q8ysY/VJb0KVLq/pqo+zGWyUhytuqoMoHcYlBA7UDL4Tp18byEJo8K9SUoksSLLw2+ryhqCVsyJP+W6vPCSi6Rs2SQYwtWKjm+MrXnm4pllAQf2Hf+VDaOVnLgxDFbpdYDf7YVpO0CoqBG1/amOfA7JXLlVVl5xDLonr18LlBOVCVRyvBoiwRD2bxvt8XZRnboYpT06NFjS8wsmStfwL51gb9SzRpPOiHWK3aS64nyxe4jBy2uTMXUzJXLnGTF8pj95AvMfWwhbCn8hhh77YYOsCwDbDk0ewLzroZPsorqiAE+xhg5vjFNnrQj0ttxG9DDgkJukl3cbCDXh4L9heUcHEin5/oE60NVKFjMlpAUvaD4Kk16U7O+SfOpqPkvYzv1NGXWBSKBxj5qAcuHESPYbMMtezZqbjIOuTJ37UrRC8k3lUpLlKxfWMInspPPFlC7Cs0CIJu+z1fY1DgyXik0/1hVs5S6fzqPHCJJi3h6yVD8CiMLDjCWJZs3KFeNKqhATvFm9Z1pPkUDQUHRACAbhxqW71s3seJyivdUm7f3XOCTcK1mkp+x75LqP9IiWC01S+w9cPbyRYuJxcqV0UlbulBAVxd8HKyWC1b72s2bRlUrgiTVuCAaBNycfejUyVS1nDlbQkrSwq2t1qz3r78GlRNc6NK1q+YgomqCyvuQMHrWtAAXHiB/C7d5UFTp+CZXKihIS8Qz5lZY2MBIOSDRyrWMg0NICVz/CbDafUGeIwj6ui9Ip9ig+8+16oOCxLTPvi/m/cs7MJBezfGg2TFgwfo1TplWjYwB+JZu+IJElmb9elrOPOAG3X/U9cJE3JYuAD8iAQtfTxjudEJUIaF48/r2OGKWJ73JF9w3zIggo4sAF3dZtVTZ2OhvLvLVr24sfXa/YSZ4MdERsEGB/Dul7BmVqFKHVlKpYysT0DRbQXEeOn2S7Fb7S8nEHDHHz5417UH3qeSpW8U6wZHs7FbNBwW/OavPEDM4kydI7H31Dbhu+bbNpW/zH72v6D15H9X8byilWjU0NQlU6dhGFg4ebfICcFNlVJZ1HDHYFE1foEH0bdJaMIFI9kcPJK+enH3sM+TnV6nTq7J8W/W9D3Rgp1WD8eihbWvUMyV43e87lHre6Kwueowbab2NqNdkgjbpfXxVsRQpv/b+im2bzN8Pt0YDCoB35Qzj5s12Vm7bYj7GIdPekEWrAb1N1rmo0K55gEv6feDLGFyExKh80XPsSPM2u3U0vsDNTe8sGFS6MoXeukaggYEUJfLafkLIERoa5tPhi2yAz8t5NijBBgKAweO1xb24GHW+xLNo20geJC62c1cvWxKl2xYwONBdjPto/PMb52xQ4FDl3+QlnniZL94aGAGALNXKW9DPF2z03xbMCRRpREtorkwjOKA5wDTw6JKeh4uczDjaMiGXGKxvSZcLNUNsUmA8bYf2d2auWBpQYuWLOauXm1zL5O0hFRRvDQzMW7fSKoKolAVchFJDQBY38J1JssCDFqqTMsGKqWLr1OvRydzZtazwfaXJmsoqkwgBuWDgOEeZLFfdYmJAt1+Gq2D2BPEBQf1nL55bqWVwZA6CHRhARyRYoJp6gEYA6J5JFoF70dqq3/Gc4AGlWeTmBi07DAmsHOIET7Pb15Sd51t85wLSpE0EcTZy8Fkp330fFO/MGtALSp1S5a0BYq2S39tryYupRj5tntlpGIRD1JTo1qCpbD2wT+IoZ0qaIKHlaUxdutBEgL+fxxSK/GFkcwlcVZMFP0o0tZILqq1GNQa/M3beLPOr4HvHIJ25arn59F1gG+47dlR/K6FQFtaveRtrzxMibHjvACRDrIoyXUjHt/bZd7+dvnguoPvAcRXUhHXQQ/k83cZc/ZF8q0Ub1wSQGygdTG4vnJdcfBeUH/N3ZlX//qoHIvjLgQGVJU7LgT+bGQMpAPRHxIILCrlVbtlgSItwQVE4QQQKSYHb5hAF2QVaiEdhzmMBREBUlXJgfo/kFRJgUKbfRX6+eK+BAVISiIKgnVNbSSZ3ULQc0Mtp4sNUYBjl2jQzRuICJkTJoVufGRS+zUhgJHT1WrJ5vYMr/u/gvQcG4EAIRnLnSV2A47nJYMAt4XXBSiELfbFaFW5WCPOCemkXpKhTfAoHZjCzVCgTpqIy3u3P9XfwtwbmgvJfGp4gi/68ctFyLpA/vu2xAOXCFPUgG92C7nOXL1uWDSjatF5AazQEOP2LKRmhbhphjkXhct+/i3dyxb8C7ro63TtbW7SOtetbnyLaduH4/CptOiuR1L1i+qPbQZDL6RqLqkPWO4XWsxHCh5Nv0n5mNWZtBvezQjiy3fCO/af4RwNzAbum4BM3AG48nC0EBvG7K3c0d7RlcOt/uMeomI0eOapcULa/dMt6mbtujYRSpbh1lZoBSvc/xb8yMF/gSqMmU41CWb1jixw9fdp8H5g2uL6RZbSOo7Q39zcZJefXmc2f+W/jXx/YvwXMHcLGxMeOqJlDsB7BjpsPs4k0KNINcakTVCH1KcqHEc3Ow22HqWRRVZ1IYnh4lnmEum6o+XRPfwf7jyzzuDFiyGcp05iP8tPkKcwudZ1M/9fwf2LBiLPvOLTfyqL3KRXjqU78cTwLi2X+9AtJHC+eLQ5bFE/3Xd2yD588sef3HupztWvZAWRbQPGeXDQ/s39VQgkxF0LfFOXCj3DvE5n+SLU6FpougXf0t85dviC7jhwyW1almajgsZ69lBAQMMXZ/b+N/5UFI3lh5qqlsmjDWgu1E0kmffqbtOl1wv3l8s3rcvSPUxawImhLUIooATyWSWcXBQW8V0W/lC9YJLCDwAdEvTfv3WOqNo4EdiqxIRaca6ouZfdDJXa6ZMklbszYttiqmVofJqp3IIw832aWigWLGv+HLf438V9ZMFVHzBMzctY0i98WyZZLqhUtqRI7rgXQiFgweVAzXhluaf3u7ZYEwg45c+GCdWmnU0OgvsBe8Jm+E8eJmtQWk+oUQu3IzJXLTKM4qNcb9mNnT16S4tDpk5ZmQLKLqxFwDzfu3pGTf5613UYIh+atREWu3Lwps5TgZqxaZrKLFqk04oU9/4+DBfufACbG+IWzzTObo1Yl61qELUfC5MRF860kkQpATBJfYPYE7dPjIjifFq/xe0s2bbAUQvwpwbWNR2fF9Lpz766Vk9B0GKcSGDt/ZohHnfgCS4XqkClLFlidqms+Uf1YqmUjq2ftMXaEOaD+pxDgK/23sHnf75a18F2NiqoHR5G90+fLwJbtzU9KcBQ5UK5AIVmza5v0nzhe5cQb/yjeBNpIu4k2vmCXDtDPT16ywPuKByTpHDhJfPGl9TypV7a8NQEmoOoLejWQyhI1chSLUI3u0E2a9etpvRzOXbqi1/RkdbwL7O6wXnZLRiJ9H9bs3GYRuF6NmsuJBSutDcoPbZvLFxVKWN63b87CvwLvwv0jUO08YPJ4M9oJS0BheDioWMH+pbgKKvTdTew28rD553o1MGGpsfjyh5IBWce+wJtC916ibIAsYHobuVnJLuh4T9sgUqIBTjrM4i3e9l8uKP5KX7aw02ZI37d2enBgPNR04CQEvy6YG5CLjn8OKxJnJbFdxjdwym/WmZGGUv/WrvtHMowuI11HD5M5a1co/28oNYqXlnW7d5g6ToIUGSiAGC29Y8gWG6WUTZoNwJfWelAfi4ZP7tHP0hEAO+2XOTMsBkyTaYw3bByoN6XKOBcYeET1r6pMoccM+UoPVXV3VH6xG5RhSrgw4UwucS9kwJA7yHM3n4MuKg+fPLK0h5DABPFpzIrv2zSxriyD23SSsHoN93cA4ztyxpN5s3nv7yaT6dVD88iWA3rbgS5DWnUQzkT6T/EfLRhJlj3HjpLfFs+V7vWbWQ/kBetWmUb3ecpUqp6vtYpat2MSOH3hvJ2gQ2IKDlD31Bku3+2XEbJVWemYzj0kSdz49roL8rMoOSZ8RfIZNheBdppvw25GqSJDM+90yZJ5VHrVMuetXWVKwcj2XW2RsMdwTbQbOkBu37sjJXLnsyw+8iPJoiXsRZOirJ9/ac99QRemETOnSPua9SwRADuwcKM6Or7sFvoKCkJiVAhfV1MFTXLL/t/NjMifOaus27VdGvTuYn2+uGeXoP8WWLC/A9I8EhTM7nQbPdx5/fqVufVJ9MZb5oJ4OMoGLIPTBXqPHxXAxqgz7TxqiLG2w6c9PldYImUwsCVYJ0c//dC2mTNw8q8WmOE7Q6dOtCouX9Dbn34pG35/c4wZgBXi4ndZF3j2/IVTq2sHayLri6N/nDYPIGkkeBIJ6BBCIGSx8fddxqYps0GZICSB04wUEiLKwYFocZpSBazvPSySsVKKwLxt8OYJkIYSL/93Tq9xo2xsfwfvvWC0Z8xVt7KTt351q0fYe+ywhdrQnHwXywV1f4QEaeeIPAuKU+fPWlSLSR2svL5o0zrOoCm/WklOudZN7Ld9QdieLH7f3hJct+OIwW+5UYno0YvCd1K5f+opKLXzBV0aqT5lYVwgf4jMUWTyy7yZFlfi+bvkEPUbnIln9Vn33kQj8JKiMQPCpdwrn6Xcj/YTqUsVDOiQ8j54rwWDKklq+nXhXJvkXxfOsQmg6SjFkpQ0kBhCFU5QkBdBP2YWDz81YHIobOEEGoS+b3UPYNHYOb59awD1kpwR4otJS+Y7P40ObAZs37/PdoivO5rSJip+6P3kAmKhO6V7BI8Lqn84tsx3ESFMEryIlhAZ4W9w9uJFW6Ss1crbbn0fEM0hy4bf37B7lzX56qw70vd6IeGdC4bmQ+gHm4UmPxzctmjDWqNsjhdZttlT8BYULCqZcdRxArIKoDK0JwLssCb8+wCWR/2Mb6QUkDJEIyB2qguuTzkXWp8L+me1GdzXdoULPkfXd9+iVaI67BLfwMnK7ZutKZfvRBE6pleqW9Tngop52CzZQLSOotkl9aeXblyzsbkLGBRkRFDzTbbQqm1b7B7YACTxMIc0ZIFwijat6xRqXOut6wZFiHYYhQYlWzSwHP/1Yyfb6WygaPZc5p5BC6JYIjjgmKWB35w1K+3vR08fW1kMeZikBFcuUtw8BgBNCpuICivfbELqUEm8QYFxQeIruTA0z3ThyRt1rL7HhdsA0LdWnExcvCiEDQD2344D+y0H1ONxF2sYoyxQWlapGShjUY15UTZm/fJwGOMqG9a2syXYqvyTBr26WNQZ0Ouv0c/d1MYcZ2cgqdlhvs9IH0SQgVN/tUT1HwoUMTfb93kLmoaM64vuj+l1fCQrucUiwcK7cIEAu8tavbwFRwnX0aLnoree1QV9m9OXKWLhObc7PMDbQAsf8gsI5cHGaITrNr/g/Xo9OgfYLy7IGaVXnxucvXH3tskPessSBiTgS2Uav+ebooIN2H/SONupLsiEJIHDla1QPxkmvoc9sMNRIlw5x2e5hm9tL/hlzkzLMPG102C1dXt2CghjwkGa9u1ubN93pwMKLlv0721t/IneB4fDp0+p8ubp2URv3ZQlC9iReMHhrQVj8om/0qea0jvCjSQQcr4jfwcF7AcNqlbXdjrhA5w1O7ZZ2g6vF2hQ08lc7Xs7WCJoYuHExQvMVeSbywdrGTRlgqW4ksrj+54vkAG0KXPDm/Qb9JVDpCj4pu9w30OnTQxo8Aj4Dn0RXazfvd1pP2ygaqxv7pODF7hHX5ZJfyrkG+PzBSyueue21qjYTfREpKg96XxbqcxbffABRECmD822IDL6C5BFQHlx+rJFrSVGUASywzhXplqnNrZdh+uWX7F9i2T57Au1F6JaL1AS8yl9wpNdpUgpyfxZhmDjRjo5lps4oGU7yx2k1L73b79YYK9y4RIBLAgWSGI0ae+EQsh9pHCU44PoZRovdmz77OPHj60I1j2pCXA/qjYbG8PpGj/Wx9YTmKoNChv4LZrGZkz/uaXC7zl21A7bxKBWmWE5/1QPwmIJKQ+bMVma/lDFcv8BLX3pndpYX3OhclZZ9DppVL6ihWUAEYUh0ybo9W5bV6aoep+El7H/OPlm055dyjrjCW1QgwL2iLuO6C/NWzjLh3A1/VeVk8j8DWtkXr/hgWzDQAvWfvhAy+Wf3W+obNu/10pIqPUMCuoC+NykJQtl/4mjlnlO1joyomaX9vJYZdbE7v3eyhpnEqcsXWTtgTF8kZPUmC7Via9WrLQRAh4H9xjb4IBMU9VYOtaqL1+ne9Px1xfcH7LBDVSu3LbFDjz6oaDnzJODJ0/IhWuXrSrSY3xPlW/SfRbQQXiuGt5Pnj6x+iFkrtp1KvNeeTLpY8cx4sKbc//hI9l6YI81OqPi09dbQsbUjoP7ZXj7n6xoC9y8e1fW7d4mM1csleMqp8j2p7UxDXrnrVmh445ki0OfiWxffiM1u7WTZ89eyKTufS0vAQQsGOUByqtlVPuu9qayJ4kYPoIMmz5Zvkn/qWRImVYVhKTmaQgKdiZFHpwllyFVWqNk+iyrPLJUMiYC6iSEgfsp97eZVVlIYKU7FGoRDfbkEtBk5qKs1J1NTKppxaq2qFRy3tRHPkeVy4yfBwcbhyLUcfDUSeUQ4S21zN3JgDK90XOm2zGbFJ4k0okhfY1wCwpDuXyentCUnT979tyqeaavWGI5CywI97F+9y45d+WieT+2H9gnyRIlkgoFilq94XTdkduVyEvnKWAtlz9LmdLGpqaPDGrd0UpiKYKpV/oHO+fN994Abj5cbZwxBVES/SbIWrpVI1NSmnh3ui0YE8EbmT79QhqVq2ged1qRw+4of+UQRjzd+ADpNH78zzOWm0ckuGHZipJRWWPXMcMtWaNumfL2wy5wSSmflurFS9vNuKC2nvJZ2BmUxnfFz0+ePn1q1KfyxXyDeME/0EVmMVWFtrwKWCb3Rt8mejnh3XdjW4AjrG8r2yuY5TubNF/gtqLih7PqSCzZ8PtOqVioOJe20lyiAlT4TF620JrOcfjMFH0O8cH+0DHxH1KJJ46ffPDBB5ZlTYQ897eZ7HOjO3S1incAFzp06rh1d/H1O4YE9g+RdDYQmeRz164wMTGrz1CrpLUFGz9/toxU6pvWs7+cvnheUih1QqG+IDeCHvc3796y45RoKYNqDKWQffPbwnnKEhPbSToFs+awnbLx9102wPkbVsuDR4+tfXW+jFn1RvLbriX88i6wy89fuaLs64qpyIk/ji/FlZDuP3kkj3VX42x9oruBoCg+PmpA+Y5qXRJe5RfqPalN+Pce6eKyyHFjxjJ/JXzl+Lk/JFWiT+SVv58UzPidxFRZTYiGU3VJQQitZsHjZ0/ss5xQyZ7An8juthY6kT7UnZDCWC1FexA396sar4kDCArzZNv+PRa9rlXqe8tVYc7wYRKg5V6PnTllQVRk6aPHT+x0XzgM4RuCpj+0b2EnCP/cpJX4kUqrlrqdFFtPdwc1admVp85WnoqDlBA6pZbw1Qc6SSgRUBoyob3KESiyw/AB0qNBc0mibA5s0RtUtdp2AxVWbGmKXjnqn7/VsDY2kz9TVmu+/q0qBlF18MTMKMrAu02rfAbGjZu3XimZ734QNrwthn8ozxGD1PCpFmf/8P7j5FVlXu+CmtMwJj/w9FOJBTu9oXKEXLTQ+h6d6FVztGou5CtjYedzPB6efq4BEV65cUOJ4q6VkLIDYF/hw4QzBQflAzkfLWoUI85u9ZuawuECDoCoQRZO/3mQscVRs6ZJGbXBrFI0ThyLhJdS1ottekntxSlLF5j83LhnpxTPmdcKmilspMu+Hwneau3L+J96m7D207F+ljKVCW3YGSnGeOc5fwq5w835GpWE5qlo5kCGU/r5J0qRSzdtlO0H91qWEgOkkTssguZPVEoz+Uwqzz2l2/5GGLVKlLUjFWEdHEb4Uu+HypXYH8W0PI4XL5/bonJUNA1CX718ZbKJXYNHns+QnwHvp7gZbZCdwG9QMo72yO6ChbmdUlFA1AYy1vlQlSWK/tkZaKPcO0QAJ4F1s1s5hpqdxz2yY/2UNfIf76PAoMmSrAi7pVUERwqgTSPDML6bV6phbTBR0hADXIPFhODSJ09p94jhTIs/CmAYK5psyRYNpabOj3/KjF93ISZEjgVdD4g5kfrFolBvi8JArh2JhtwIXRH2HT9iAl65uQyYNE44L4HvUTP458WLJmhJtGGHMDCyoJCTsAMWiMpwnvMe3UmYrMGtO1jlNhlUiVUhWK+yJXb0mPovuuWso2YjAyPobosSOZIdnBteJ4RDJXgd2QorwgtBCS4LierPYGFPrsb6kar+q3ZsNs8HY/jz8mXrukf+BrE07gti4p+bo8FCwJ6INjPBz70eHoiCz1HvTySbOFkEJZYcyqHI86CUnyM3l6mWiaw8e+mSKVwpddee1Q3BfbNLuUfXnOBvFpJH8lJOnTtn3Gz30YNmHvlHSBy3C4n9eTJmkfOq6n6qC+N2TwkODJyFY9uv2bnVtnCfpq2MVY5TzbB5/562O2E3xJjYZR5hrRJGbyCodseisTvIoOL7lONTHIC58HFMT6YUWith+CSozfp5CAqtkp3FTqAVLzuURBnYJ/+4T3Y1332tbBL2CBWj5aKtzly1XBd5nylQ3CNExHtowp7d+cC4BW44z05zjNOwoAQuC2fLYQuEuMBFd1s1vMNqV1LND5ukiRHnzJAJlipJUksjXqmsHrae6+tMZpf9VcYVhLxVxQvKD4Q1b/0q8Q8TP3YX7ADOlqH5gm9ENyhIwiSQyE0yEKrgufmcahAz8f5+/sYyCdxRmM4Ert21w94jpxDJAnvhb1gNL3DTTAgTQXemPBkzW2UIvREgChSLmLrbWRjq5KjPoxcQigRnu3IfGPb4LvkNVHZY7lWVO8f/JL86ql4jlC4CC/ZS5qk8mLpskfn26qjM9hjO162tAgY2gUeeQ2AskjE8vV+4BZoxlK8v6w4lf/u0yTPuIbx+F270+OkzvZ6ftSrJnyWrzZV119HB4iRg/Nm/8hxb8z4g55tTeekygD0YGsqMqgYbE+OyjaBgQlsM6GWdsRHgHyl/hsXRdwhbKqnybVrw0L6EAfHPo/56Bohg1OXUCX1pngY0Tg4kYVdC6QyC5ywWSgZsEWOa05cI799/8FCJY5895/dQDtCqOC+XZBhAJDm0fxhlM5706Kc6iXwOlhsa/Y7J14kn2ouNFemDiNbBgDQ2U170Hh6qhuYSFvcPMWHOcM4ubVawv/SD9juRPoyghvkd4w5wDvIZ3TYOOMoXrF9jrKyiKg+cVrxGTQaiz2dVmSJBNsvnXwYYwyGB+0JpYhxRIn9ohOcfKWmiLmQRkagJ63K96L54poKQm9ilcgLQoAr2gi0CmyDBEtlFyxZYC5pVRJ2Q8OHDmlH96jW55y9MK2LB8UDggiGDik4lrrxjMBxIjCeEyYL6WeTYMWJIQuUAmBJ46lEMYF/PvUpI0gQJJGXCJMYdICSMeJQLIgEoGJwfHUaVDsaB0Zr9y2+tJRMyG5sus05eo3KVlJrPWY4Ixj3fiaqsLa6yZcbKzmF3++l9sqB0RsfuInWA6zAn9IODnfJ5Jhs1neRVCH2mymBehzPglUfB8O36EhzYKMwTOSDISU7t9o/3aaouadSWSK1GGVoV1r8LhDgZuvV7dTFvA61iANoRgtgFFMZiYxvlz5xNJvXoaxY/7ASqclkKLZxgETwH3MxRb3kwcoABwJ6RTSu2bTGhj9eCz09aulBNgViqWT6THarUwFLRCEm3TqiybdmW9bbwKCkRdZeeVgJbvnWz5U2wq9mZsExkIsYoIqBF5RqWdYzNiKuNfYUM5SymeLFjWWt6FCaMcjiRKydZMXqHYA7Qym3Njm0WhkocN679Po3+0AVIkEXjZPG5PgvA++wuepBgxDfp010mqUzlHpl736xm5hhNNpnaxGcvXbRk3FAJ48Sz5BZy1xGSUIEL18HJpCDoYQ/0tfJH5dX/WAgmGYHuCmb68nOcd85alWTQ1N90smGPMBgP+A67jB3EDvVVcFgEV55hALOI9l19LYzaRJw/zuLiJmo3pL9VkbCY/A7sEEWHHWBX00llV/G+K4fsn76Fy43dCouBs5AtXL5AYRnUur3KpMdyUG2l0Ho9CBi2jxuKRmahlMWzMLBZlBIIC7aXLnlynYPQtsNQhrCZxsyZbvIdeZpQWSqsGnbPDuv2y3BJVDC7ZULDMif16GfdPiAAX8BduIdoug4sGIP3I7wO753Qpbcs3rxeKhUqoSzBI8uYPAYJf4e60FqgqAGTx5swdHeW9QeLHVsXOLKpyNhvTAbfZeKgFBaGyWMx+F3+udfgPyYDGVUgS3b5SrVLvs81ueGY0WLY79LGDvmG8gPrY6djgKeDvShhcJ8oAdwXFSzYd/B/JslRtoycjKAUzm2hIN1//NB7XU5XE3PoeloYORagNc8D8kPvCxsURzW2H85pNFCMbmwtnN8pE31ipg9t1mmTye/gu4TtmkzXCyCzsEnZICkSJ7EuePRyKpU7v4fIguCyGt24CfEMNejdVS5duyZ+BM6wxCd262vuEuyUd9bZeoFT+PxVT7+mZAkS2xGMTNj+k8cs1881JFmM2Gp0E1GevXq5DG/3kx26z24IpYuCB4KF3Kh2SvexI63NRI+GzdXWO2qUj4xkEfAPoglCNPjrUHdhiXSgJLVuwKTfrOUE7ZfGduph+fOEeEqocjNh0TwZNXuqxNXdVKFQcSMaWBuKDzudMA2djLinA6dOmAaJMYu9RJ4hr7/QhWLh4SLINqgfAuB13kcm4f2HLf5+9IjVQ3PGBCYGHALXVC7Vprs1aGYEt/vIIZ2jqOZHDQmYTaTIYUaVatlQyuUvLP7DBg/uwmGCqLzfKLuj8ABfou2OdwCrH5ZZLHseteLnmUoLpX6sRjRCH5bQaeQQCzHkUDU2TdJk5smHh0NlLCYeCGQE6vHEJfNNKeBvqJd7gS0u37rJ0rNhCdhLW/bttdBIclUwSFegJZRpjMr+8OehgeLpiPNRTJVf0awNG+3YPNwilBqgh5Uw75scgZX2HD9KuiuLInmV+BwGMv2ukutiJVLFBcJjx0IcEA+7D086J0lyZihdA3+q08hMEOxBHNH8dr7MWe2U8oqFihk3wk7rUKuBKVIsNOYPixgS8ALh2sNluFXl6/rfd0jzitU8zt/hM6fItOWLbZdB2aid8Of3xaxVy6S/7iDUV3Ir6Jd1Vm8yvO6eu6pkcM57qypvOjEFBVSL5kgPrafPn5rgJbaExY8wvq0aEmp9WjVqMarfBVjR3mNHTECjXWGwonkGh336Oc4iYMHZaS5g8/ShJQDr0VSJr12U1vrZyypnvuTA19SplfXlME0XwkOOo/R0GjHIdlC/5j+aVgy3Kdu6sXUSpqfl+4I6WxzJKGHVOv9oXGpIm46eBUMbpMlsCaUaYllHz/xhj+8LqLfTyMFm4NUpXd6Ugg7DB1p4BCcmwUr4N0oDMZ8LyrpIPMHhqlqC+ctQdVG5ab7rq4ggX9khQ1p3DGS3MElECWifRZM2voNDFZNiphKQ66lH5e7VuIXKusDFeJgQKr9l2/595lHBlYWWy9GisDCCkyghuJgAxjHtMnHLLRw8xuJpvkCm9tLdivcdrbBErjxmKsxYsdRcZH2atTFZ9j6A0+D5od0mPln6fk7p0d+01YAAJvKl16+j5bcufcxjzemeOIHfF1yk5cDeFpJnkQA/zUQgzDEwsW/wWkQzr/drFao3zPfn5tSHBOw8KkFI0Wa3sANRzbEL0STh87BPCCWDsqS21eqYSv6+YAet2rZZxi+ca45sosrIN9/fwJ6s0K65HMBZPHi0KRh/BSZ94ca1tjPoaPm+IC6HRpksYSIp1aKh9eNur+zUhBQLBlRhsEPbCzWubTX/nHDvHk33viCHkBYy7mnb/z+B7DAiF24WVVA8fvLEUblsWcJqG3lfDRkkytbo0jYg6/d9QW8TOjaRtERrHnIVyWt0EbBggKwijnDlKHPSs8hOJYXrfcDRK/TwUf7v9Js41rKuSFP+OyDzaNmWDc7U5Yssmyi4FO9/ArKQKTsi0fWvQDOL5VuDT5R9F8jkIvWPTF7duc6UJQsD+rb8Fa7cvGlHfj7XxeI4HJoTkpfvC/8uCtuHCrQXWjIOmT7RWgrDFggLkKwZHP/Fc9Fb2WjTvt2NraC1YZOR/UOWU/N+PVWmJHlvBQZ3Ua9xoyXvt1mMtcaMHt1kngXvVE1GIaJkh1gWRwagIVq9tMoJGmgs27zRPsdh5NsP7DetlP7tKFQjZ021hqC4trB9CFLSoohSKRQDfhf2/fOvYyynApUaY/artCGr3UGBKVCneyfTDmuVLGvaJcmmJB5hL/oGNoOCFAhYYRE1DeihSyYVqQZoib54I929wJc4qWsfa6pLuINWswT4OOvABTYRPTlpdl+jWBlraN+7cSvT7NyFJSQwu+9QUwwa9+5mttT74rXjqfxHunKWF47pMZ26mzY5dNokU3npbM5vorjsPX5YbUDH4w1QIOAv3bgqm/busjImqiypaa6u94qhjL+Txvz7Thw1JYckHLwMg5QIMAmGqsxBWXn56v2qJzFFdFeprTddpvceaEpH8ab1bPHoP8pvN+nbzZSP4IABvnLbJimVK6/lsqDADW7VwaLxb8G7094CJ9fQhatBL8/h1tOVPdLAjqRMDmNyzxbzBbx29JwZlndO90w1NO11usdyVDHntYTUCRbobrIc+Bt33iR8wmJoAUXmLgmaarDa62T6Dps22XL9OT9CtTjnwIljdvgvz6nW1N1nn4UlDZk20Vm2eYOxXDqT8RnKpMh1X7xxnckMtbOsPIpiBz5L8uy7oIqW009ZbJnWjQNVgaIPBMXte/fsWmlKFbJ6Bfe3+R713q+UfVJJwwkljCEkBGiJwQG3UB1VZXHYYqPtP3HEWtTj4aaDO4cV4IvDcUqUuWCW7HbyCJ4LF4dPn7AkTqrsb9y5JV1HDzf/Iz2BMLL/LvAeTFw03zhB1WKljO3AitByMW7pfI1HAVOFhFZYDU5VOhCws0bPnmYBVox3Elh90x3eF9hZsE5OZ+H8Alr2j9Tfxcim/zMR8neBoCm90smfQVsm66xhr65me03tOcDigSHhLZboCzwXdAQlXyNbrQo60ThYw8l6ZYktKtWQzJ9mMPUfW2VEuy6WseouFl5qGsdPV/nyy9wZli6GZQ9rIx0AlbdQw1oyddlis6neF8gtvATkYigp22s71KhGNsEiPed9iBLJEdl74pg5eVHPMcDxxa3evtWO5OA13ntfkO8yb90qKdy4tnX0792kpZUJD58xRTJWKWsOZlL5/mqxAA6B2atXmD+R9IpMVb63UwAoOnnXYhlsn70HYCs0dKvSqY2xrjlrVjo7DgauqwIwAzSdvr+NtXIf2FXGymWc8z6NFPmt/d5cc46l6jl2lFOsaT1r+XDThx2GBAotYLuvX722Dnl56lTR+1lux9LRYoIj8KnopL8a7SYoZ+LIHuUY9hqf44hv6tveBT5Pjn+J5vWNnV++cc37jqdAnnx8F9w7J5QGLUQMBJ0czvlb5tU+OXIoceGcypo9xfPvg/deMEDfQypI4ufLatXyDH7s/FkBfRTpGNCif69A6jjd9zjkmkI6JgCVl7PK4NkA1VcVB+P7qLOckUQfU6olOaGbysugIgH5Q6GBL1hoenC7wKSgKEKNae8rjvWOo9iD+w4Of16+aMWKECUnreIYp1stGK/jbNyn6zvNHGy5Zv16OenLFHa2HXhzLDvA7Jmgi4/8RCbTXb5ez86OcgXvJ94P75RhIYGobPN+vWT7oX0yul1X+SRBAlmlrCZ/piwWTPQFjtv5ykoyf/6FxdqaVKhqHncXqNCd0YpUM+MAHlGZ5IZjAC4kchr3qkqvFG4yJ0WCxJIsYUJJliixsWRSG2BzhFOCAyYH/kEcu8g2AqckzJ5SNo0XJpayKFK4OdcUE4SjM2DtRLl9neCcPET4ZPrPg01ehQRk1Iqtm6zwA22VEEupXPnl1v27Uv2nthb2RzQEVyDxV/iPFswFCZZN+/UwLzdnRpFxhG8Pn5d7/Az2D0rJIFVTcUP5YpQKamwkWj5w6oMLvNQV2rW0o9AKZvUcMBkULAAqPV7wu/oPRQAnMYoHiaIMC2ezBV6jRbOwDTKZeyDHMqhdiSe+x9iRFpAsliOXxaJQ61EOfBcNm2r4jEkyvktvzwkVIQD7lRwQEkQhtLo9OhshDv2xo5k8/yn+0YK5oA8HoRSKGFpXrWmZvhQZEPwju5espqD4adRgpbxDMkW1Irdvhwuonhbo5OljhAKSXHqNG6kG6MdSo0RpWwzsn07DB1tohLwU/IrkcGBv4dAFKDvNB/S2XEHSzRauX2Oe9Z4Nmwe6LwiA+gCKIcjVIKWOyACGM75PX2zdv1ca9u5iFTQlc+cP4AYoNat2bLHyIvLzId6OIwbZTuqvxIcT/B+DBfu3gAxC6H5atogpERS96S40vxr2DS4hZBWHgFbt2DrATgsK3Fvlfmxm7h2Aj69p355vyR7kIP62jj7HWAYHuu10HzvCniMTOa9W2ZT9HRxu3L5tFZrrdm138tat5nQZ5Wm/7Qs1DczXelXlLy48Ch+R0RwhQfE6hea9fxtjStG/iUCuqX8KKI3Ia/2yFSw08OuC2dJqcB+jXhqtkPdHMiUUW75gMYu44nkICuQHiaOo6DsP77fDe+qX/cHyI3wBG0PVViXEWODvxw4LXvGgLqBbd29bShv3N2beDMt5LJkzjycaHASkNxw8dcLUa7wef165FJAMCrgW8TOKJigmJHWAVPL561dLiwE/m8xtU7WWdKnXxBq1EMz9N/GvsMS/AokphOmnr1xiAUGyinJ/nclyNghXwMZYaHyWTBLAEEY5aFOtttlQwYEINIcl02sRAR8SiL016tNdhqj9h3zFJ4n/s2i2XNJYlSBC/L4gkZQ6ACLfXJtc9yOnT5kM5PskJdGdZ+y8mXJUjXYqchp8XyHEQOm/if/KgvmCuBlKyOSlCywfHq2sVO68dnQVMSCycN08RXYihjI7hslyZYULjgEhJRoFImqkKGbcki9fu1S5QOl6xPdwpuJRKJXzTVNhqmgAgVGIhwpJPCkEI0P7h5LUiZNabAzfJc6C2WuWm1clTZJkUqlQMUsD8GT1/vfwX1+woIBdkqRKpi/eajQr3EZ4IhDceDVQSvBisKM4cwztlMTOSLobP4wY0QokrM+vV5nDEez5T+H9H6yMICdpbCwAmU+41VA8SKohMZXIAPkXlEuRko6miPqOA7x4jjwWFf+rYOv/NP7XFywkkPeHb40+h3uOHlK76Zyq7w90gV+YS4kMKGwyJj1G1OiWMg4LQ3skR9C88rpIZAnD4u7oriEiTRUn2cKEUmgZyyqTTETInwSaz5OnslQFWLevT/T/BkT+H4l2qGz6rqdqAAAAAElFTkSuQmCC"/>
          <p:cNvSpPr>
            <a:spLocks noChangeAspect="1" noChangeArrowheads="1"/>
          </p:cNvSpPr>
          <p:nvPr/>
        </p:nvSpPr>
        <p:spPr bwMode="auto">
          <a:xfrm>
            <a:off x="2190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8" descr="data:image/png;base64,%20iVBORw0KGgoAAAANSUhEUgAAAGwAAABtCAYAAAEzPbT+AAAAAXNSR0IArs4c6QAAAARnQU1BAACxjwv8YQUAAAAJcEhZcwAADsMAAA7DAcdvqGQAAFKKSURBVHhe1Z0FnFVV1//XMJQgKSWNdKmYlHR3CtLdXdLSSHcJKN3d3Y10hyDd3Xn+67vuPcOdYQbx0fd53//PD947t87Ze6+9eq0tTggo37a5k6xobufCtaveVwIj0BcPnzrhzFy51PtXYLQb2t/7zIOALyYtlsceD+mXj5857WSrUcFpO7ifc+7yJefVq1f23rpdO+wR2BePnz3jnL9y2V5oO8Tzy0s2rrfHGl3a2uPVmzft0YV9ce3ObfbH/pPHnC37fnfmrFmhH7xhr4HjZ/+wx/z1qztPnj1zXr9+/eZWj/xxytl56ID3L8e5/+iRc+HqFWfWqqVO5irfO9/prV/0ThSfDVWne0cB3X8ZKSWbN5B4+bLK6Qvn5MzF83Lp+jUZMWOqnL18UfxDhZJ4sWLbZ3cdOSihVu/Yan9s2rtLxE8kToyY8uLlS9l77KiEDRNWyhcoIl+nTS8j2v0kH+fNIvcfPZTIESOKHNRZBIs3rXdO/HnGuffggbPtwF6neLN6ekun7XZTl8zvZKxcxindspF99qjOeqB19AUzHRQLN6yxx0+/L+KE4jZ17ex2uQ2wYP1qGTBpvNy4c1umLF1or+layoETx+35gZmLJdCsLtHbdcGiV+nYxp7rBNoj6DthrD0GutVf5s70PnOcVgN/dh7qkoASzerb8tTp0cn+Bm+NsX6vn2ws9x7ct7+XbtngdBg+0J77ItjJ2XP0sJOwQHanxYBe3lcCI9CX9h0/4tx7+NCeZ65Wztl12ENFU5cuskcXNptg/tpVMmPFUlvUDbt3Sv7M30nvX8fYey+VEHQypHzbZva3XcldE10Ce+znna1nz585d+7fd/pNGmd/uwg1bfliiQTJKCJFiChj5syQVlVryXR9HRKLGimSRAgbToZNn2SfOXv5ksi+40edW3fu2C88fPzYHlmvx0+eOH9evuiMmDnFSZA/m+6EH+y98fNnO/L02VP7o37Pn2zG1u3a7hw6edw5duYP5/a9u84nhXM6CQpkc9KVKexs2rvbPhsqnF6a7bJl3x6l/Bdy6+5d2Xv8qITy85NQul38/EJJtEiRJXzYsLq9Rtgt+q3cttnJlymr/dFv4jgZOXOqpEuewvbXHxcvSJQPI+njOenVqIVUL17GPidDp0+yS5Zr09QewQG9PZcm9YtOhIzp7Tl4qmzBjydPnj6VD8KHtx8p3rSeNChfUdbv2in7Thy1Ky4bPk6ev3ghM1YtlYmL5ost7mfli8myLRvl8vXr8qFOf/5M30mS+PElaYIE9gVlOPJlxRISXpdg7ZiJb7ZJkiI5A/jhs+fPnSs3rzuXr191uo4Zbq+xi13Y7dl9ebF08wZjMLGifyQfRYkqJ8//qUzoghTPkdv7CYV99R0YPHWiM2Dyr86p8+ec2auXq0y44jzShX/05LFx78lLFjgvX75wSrZo6BzUCXwXgr1YmlKFjCGD7Qf2O19XLGXPq3Zq4wyfMdmeu8ik/NZF2dZNHB2NTY8uu/fVNwh0sU/LFtHNstaetx3azx5fvHjhFGhY055DrXV9uAYSQ6fPnjfr28M5fPqkPf+6Qiln3tpVzu9HDznTVyyx10DAxVxSVjKxR6ZqwsK59hyx0ue3X+yH7yqL9sXJc3/aDVy+cc3+VoHgXLt10xk7b6Zz5cZ1o7+vvDNjF1Pp4jzybsYVWzc5BRt5RjJ+wWyn5YDeTr2ene3vgt4RIhN2HNxvz1UKOTfv3nV6jR9pz1U62eurdmxx0pYubM8RaRnKFXf8ECh/Xrkko2dPl16NWykFnZNCWXNIwoLZTTqFCxNG2tWqbwzKT/9LliCRbpBwEiZ0aAnjH0aGzZgoh06fsr2s5CbpkqWUwa3b2+eUfCXNJ8nk9v17cv/hA/FLolzhzJJ1RpmfFMklqRN/Itm/yqjbVTeFwt/fXxYNHiMffhBeOcwzeakbhxu4pzJo77EjsnjjOqShvRZG/7Fb2Y1X1myTZn17yuA2Hex35qxZLv7Fy5frUihrdlm2dZNECP+BqMIh2w/sNdnrpxyHXfl12k8ltu6fP69clmcvnuuFP7CbyJQ+gxTInE1HkVBffyFH/zgtH0WNpswmsjGhw2dOSfSoUeXzFKll6/59nn22dd8em1sXJ1TM7jzkWZO1yh83/L5TGaxHlrEmvy2c4zTo1cX+/ijbV07cvFnseeaqnm0QO1cm57zKdl+cvnDeQyDsHcQVYI9cv33LnrvIXrOC95m+//qVUSco0riOyo57zstXL+1vF/PXrXJ+W+ShZIBOxBYKIH00jslLFzg/K4mDxj93de7cu2fPXWzcs9Nu5ntlu/yg6kfedzyAn7kqngtdP+8zH1GZ6dMMUqlQcROXx86ekS/TpJOokSNLkSZ1vJ8QefDokZT/sbl8nSa9EUWECB+I7jNRdmbv1+vRSRLE+die68gkW62KRrUB8F70LbCB2TfIMjBx8Xx7LN/2jTC5pFwa3FUxPG/tSmfionk2ffDN4PAW934XZqxcKt3HjhCVxtykJImXQHo0bCbfZfjK+4l3470vxh4bN3+W/LZwrly+eUOSJ0os9UqXlwoFi3o/8R7gYu/CJ0Vym3CbpVbE2h3bHF0357HyT6hw/rrVzg6lNAjjywolvd8IGSFeLLFyFvTk169eO3N1PVxGPWDSr/YI+Tfu0z1A4UR5A4V1O4SEty72Wv9Dd4ZzL9roETeAfeIiX/1qpgGy51wdFOia6oafG7DhgyLQmrHwYb087uLVK0bGs1etkFK588orZVutB/0sT5+/kD3HDkuKhInk85RppE212vZdlRqy6+ghyfnVt3LpxjVjXXkzZrH3AmCX9OK+V4f9dcEce6zUoaWK+hNqSu0JpMPX6tre1gygkjdSBuDqi4B1fajk32eCh0G4CNjUdXt0Nk4OqhYtKfoDSoHPJW3SZLJ40zop/F0Oew/GHEXVQJXK9nfECBGkgKpUt+/f1ZH3kTVqSH2or0VUpv5Z8lSSrFge+5yBK6osc+YpZf00cojdgeqSTlMV83d1PSYvXWiv8Rz8oQy1+y/DneGq5SLNXWw/sM8os/pPbY14+npHBZ9VuWjPbWSfpkgpU5YskC71m9gNKNeQ5Lomof1DKwsrJut37zDxoyaRTF62QFlQGIkYLrxMW77IRMmNO7ck46efy7fpPpU4H8WQm/fuSOuqnrV8oGuZtfoP9tzv+p1bzrqdO6Rc/kL2gjJSGTjlV5W2HeWHds0l0cfxpHOdhqZFfxAunH1m5qplsv/4MSmbr4B8olzkuRLNRyq3VElS4rguUVWefaMXRs5FixxFbzyxEZ6kKlnAhogiDSfPXbuK/a16sLN1v0fOPVGtqvXAPvZcrUKnWucflWeeNoNBR+HkrFXJiZM7k5OiWF4nV+3Kzk39zHFVN8ADJbpFG9c5M1TL8puqazJ81lRpVaWmZMvwtd2hihoZN2+2nLl0QeqV/UFiRYsuarxL3Bix1HKOIRE+iCC6H3XBRfTCck/1iygffmhT1q9ZGymaPbcUbVpXVo4YLws2rNXpTS8FGtYSP1VGHIwMX8TOndHWC8RVlbp60VI2DaFVXKD1p1EKhdqq/9ROzqmyFFpVBKj085SpVTz9IR1qNzTlvkKhN3yz3bABEuocBpYCTShX7Sqi1KPKS1h7LfZHH8nZSxflqeodj549Mf3jtQ7nma6RLqIk1E2PZWSj1Mf9J4/rpn8uc1avkCLZc9lvuMjx5bcSSqfV/qjcsY2cOHdGPi9fXJpWrGavXblxw0ZSLl8hKazqnTJgE5wxo0djz4huXKmiezKZUm5WFTOx9OaiqLV4695d+UJ/B8B5QKhQaq4l/Diu/ZHl8y/0/458o5rUQK/kZdrQsK6oSDlx9qzqltNsC8SJHkNevnolc/sPl851G6lO+Uqu3b4pEXQ75P4mkySLn1DX+KmoOm83C7AV/b/Jk6tLmk+SSsEs2SS9Kphta9SV2qW+l/uqAkzvPUh2HNwrYUOHFWXKuh6nZfKShfJF6nRSoFFNiR8rjqiVKjfv3pbUSZLaPlQNUBJ8/LHJv91T59mFQMOfu4ikLJHfSNQFZK37y7gASlSv8aPt+brd2+19JEFsJXOge82Jn/87J6nKPB2po0qrSQdsZl9jTq1F47dQk8qrVd6XQ4aug7Ke28qSPPqkC/R+NK7bPpqYbgXvMw9c49544yGvqQO+rVxGVbUm3r886K8Ckx9z1TL0RF8u30SFqC9QlJgNF7nrehiFXazH2JGmN7b3OgpxxPw4xGOfucDbU63Tj6YSVOnY2uk0YpAza9UytTpfOtlqelwO4Id2LZwhUyc4RZvVtb8PnDxmHAgEyDMMZ5yMWI4A91j5ts3suYsGvX5SJXaMs/3gPpXSr52Nqpb7otHPXZwFKj1coHInLpTT+5fPxcDNu565Zcqu37plxMAa3fK+3nv8GKdml/ZmVaJAjFLRBPgbpQgi8dWAp69Y7H3mQYDwBEpJxn6iqSY8cMpvUjRbLuVrn6l2O9+4x7mrlySy8sBzKhmqdW6nm/66fU+NEGNn7Ck0YP1d05TL5y9i7wfAc803eKDWyg2vYeEa7gUb1lAOP9Weu/M/afECZ/WOrfb8yx9K2OOPg/vp2u9zBk35zf4Oircu5iJNqYLOtGWeaRg1y3MhX2SpVs5MYIA2xfThtsjgvXBwCPFiAMrD7YlNPGfNSrO7Xf8xI1Te6UxREcW+SlIkl73+Lry3+n1deV+nkUNliSo/rI8ShDQoV1FaVq6hEtzjhPor/C3D4l04ee6s9P71F3NPf5v+Mymbt6BKiHQSM9pHZhIrl1FR5JjsQyw9VkaNCrJi22ZZpANQNVJqlSijfLmcR4X4p2Bg/wlQ8dOXKWzuK7jTBDXN8Efj6Xjg9aS6WLh+jTESX8TK+W0AR1u1fYtpfNOXL9bnm+21/pPGOymK57Pf+0/wtwYGs1Kd15R0bEzUVReFGtXyPvMAOga4i4dMm+hU7tDaTBWA3oWTCd/546dPzBcRHA6cOOYs37rJrpemdCFnv+p774u/HBjOj090A3EDY+bMsNeyVi9vj8D1gBGwKfdjM/vc70cOBfgPT53/0x6By3j/vHTRHsHPv47xPguMVCXy2ePJP8/ao4WldEKwBap29kQl3oUQBwb3RtTDyfFTY4F2HDnI3vtp1BBjY2t3etQENzKz+/BBp1L7lk72GhXMZAJ561W1R1CpQyvvM8cZ6LVeCS0gqLuMHmariNRfsH61DQTS9EWqkvmdP1UEQrpIo4a9u3rfeRvBDqxxn24664edSUsW6PIfc2Ysf+MIxSvrWk6gUvtWNmjgxnWITmze+7s9hwxdNPLeyAldBdUM7XmD3m+s4Tx1q9ljs3499fse8x0Q9kGm+wJWjUqUq06VABL3xVsDS1I4lxmvyOkuo4Z6X/UA/zeApPLWfbMS7uewGP7w+lA7DPOEkiDF+149q6M3vDTJ6ycCLnn7kqTrqyWwUqpFQ3v+VCcLEldDzhms2s0nep9g2rJFzmY1wN17cxFoYMmL57UVcgHXSqvSs/2wAWad46X+yserUtmHtMbNm+VUVbUL7oewU3tLZ/SOaUTcEHDjTe7jpj277RoYe3i0QbWffrRH4LrYUX6Gz5hizxlgVW/kDyzasMYMSlYNh4yLgIElU2vxjA+Xw5OToXzxAKuTKARqHTh76YIze9Vye75cVeqRqpegc7pwOWK5H5uaiuALXBtrdnp0FtzwYIRX3XAD23uOHXaa9O2heudEc+27DgJ3L7vg2kx8s349LG4AFyVyAmxgbVXpZd/g6/+2UmknR62KTkdVdFVTM28C3tZrqj6CziOHOt3GDAvwMuDJ6K1k1H/CeCe30vu4+bPM1c8qq+YQ4CKGKbzRwz37jd/A9gCsOGwft2ZvtWFSqZ2D3QIHXr97R4CztppyRHfigmKxXq9Wtw5GWX5o6OXaNpMSOfJKpcLFzJpSli1Tly8yc/BLtS+JeSoJmAl4T601PkPAqk7pclKtWCkT9KrAydRli9V8HG8GLhrG85cvTB3CkRE9ShRJEjeBhQjRLFQrleNnz1gI0aPShpXbaqei+uJfwovySO+jbJ4CUrlwcTWk45p7YNDUCaIiSIplzy0jZ02RR0+eSvYvv5HUalnicI4ZLZoUb95A/MaqScIbYcKElsRx49sNKvnJjkMHhFDkyFlTJUHsj82kxBpHPeKmsW1dNCpfWfJ8i9vNEaIK6OQM/Py1q5IwdhzV1a9I2k+SmbvuxasXFsaMGS26qMpsXgF8wOcuX5RQ+rsxokYzzwE2tW5A+328PTjJRrbvIrNWLZdUSZJIvozfyYINq1WvL2yfcbFxzy5RrUVCjV8wR8KFDWszApjNnF9nlHZqT3+ZOq05ULrUayyzVi6TZhWrSXidfQaFvsfFgdpg8uelCwG5DZk+y4B3QnLohIGSOfLYTaZNltzCJSinDH7hhjWyeudWIdiUWgeujESUCdh3lLIkcfz49voVVYqjRY4kF69fkWxffqWrlUvGL5j91qDAHxfPS5nc+cUvTp7MzsJBo8yX5eLHwX1l2oolprhy85AS5MWFQ/mFknDhwkpmXfYYOut4GS6rtTSlZz85oaSVN1MWWbZlk65gJtmwZ7dk++IrUU6rk5TOqAGfDFHqODFiiXI0aTnwZ0mbNLlZZ7z/bbrPlRwjCjkf+NX8/UPJ3fsPdDJf2r3F18kLEyas3H1wT6b2GiCfpUhtr7tYuH6tRIsSWfxTZfy6S5UiJczkYxClWzaUxZs3yGsdFGTHa4Tpsn/5tXz3xdey78QRGyAZKHg62Cv4bbLp+y9evDRyZgVY6aEzJskXKdPYTcWKHsP2KfsufNhwNlnsL0gY0v4sZWpbSbIK1CKUOw/u26CUUcgnunIxoka3vAaVoTYBt+7ds/tQZqF79Q8pki2n3evuIwfNUghVo0Rp83bduHPHRjx3wAi5umabXF27XQpk/k4+jhFTGpavZB+ev261+Y+iRPxQYuuN4snMoDdEtszKrZvkhu5DLgyZdhkz3GKR05YvEdVi5MiZUzZg9hD7hAnZf+K4pEycRBkMDOupnLt0SdYqaX6hW+CZMiii6ezHrvWbyqBW7aVkzrzmewSLBo+WAyePy6HZS+SXTj1sUCCWMp1561fDzZ47Fdq3cKYF0cvA2YsX1Fx97lRXoYlZgQCPn+8777tvgKKMC4N8ALQKfCIjVKC6Si+iBCEMsEr5XX4P4dxuWH+LJMbNm9kpr0r0GrXL86hWk1QVb+LcyDQ+RwIJ4LfwuwSHG7dvm76ZR/VTk2MNVV9D7yLFIzggpHHzcnPZalZQQdlY/zU0NQavPD/mAuGN3AGLVVEljSRhgWzmMMDM0ZWz98Bzr4L9hdr4DA6BDjDPU+okukB7QQ6igdTs0s776tvA7dxiQG9TwN9oHkXzmLcqJBBudXPJ/g3gt3NhfiAdJAN4F0rpZOr+8v4VGAs2rFWqOe8M8Sa/BAwMpP++iM2gC6I75Fv4XpAfDw7ZalQ0fXLY9MnOMZ2AX+bOcAo2qGkqFCtQqmUDNWGqmfN/7a5tapjWNv0PJZhAd9VOrZ0SQULBLlDKWXE3sw891BfrVWNhlXx110ADA0kK53COqonPLOJaBYdOnQzQBdFUyHZEZXpfEMBz4btS7J13AVuwVIsGuq88ZOgLbLIJC+eZjkggUUWU9x0P3hoYIJiO+eG7emDU7GnOtv17nVNeTRzg6zx5zmPlBgWJLkxQ7e4dbDUx8fGVYItB1lmqlvN+MjBIqCEFZc+xI85utQxSq94YdArQM3/X7UFq6Ylgrh/swACuZZwpWKzkMXIBMGPFUue6mgjEkgBczn2ORVChXQtn9uoVAR7IvwK/3X74AEssdZN3yAJyU+xcqOhwvqvuSZ3AQY95VapVYG3fFyEOzAUeqNSlChjXZPnZdy7OXLjgjJnrcQiD7GoVuOjzm8fmYmLglDiXASbInqOHAlEDZLbGmwTrgkSEut3fpDwx0aqrGofOo3v1r/CXA/MF2UmYGWTf7jx80Dl93mMtuyD4igvON/G0bveOFqknxdBFxXYtjYQJtLtwzaDRc6YH7EPEyBhlQshS0hLd3K/3wd8amC+we/LVr2423Dy1YNkTF4MYlQDbDvlHaMdF1uqeQAarBNm6OKMrS9oI1jBGZKJCOZyVSiX/Cf41T7CSqai1K3fVZkL7LpEzjySKE091vnuqsd+yUAOpYHpF+ShyNDWF4pg3mHj9pCULZLuaMAWyfKdWRb0AK+Gf4F8bmC8wPTar1k8Kxa5DB83cePjosfiH9pfoqmwnS5hEsqhpQ2j+0+SpJKLacP82/pWBoWVPUYt7xMypZtaQRVFE/yWOG08+VG2dS6DhYz37h/LH2DKle9/JozJbFeLNathiBbSrWVeV6jTeX/1n+EcDI4e1Ztf2apyGlp6NWphdte/4McsEiBQhgrkCEsXFgPUzA1ZFsg3y+p1b8seFC6KKrQ7Uz7R5rORx82dbogXB+c51GpmV8B+Dgf1dIAI+K1fMop9qX5nThpwxAotHfMKxLtKWLuh95sHKrZudTiMH23PUJWTUnqNHnInKOHQlHbXGnYxVyjqtg2gTfwd/e2DkxbgaNglybnS7z29jzKRAYOM4dQHrn7J0kXPK60gFRFIwPYgxE3TwVa1g7VOXLTI/I9ZAUlXOQwpavAvvPTBccfgeL8Pe164yfdINGDCYhevfhIRfvXwVIKPIg5y/fo1qDW9i1SQso6UT+e0zMXA6lAtk2XjVMHCQYh6VVJ3x7yBQZDgkzFi5TJr26ykHZi4UFc5SMldeSZkkqZRt09Tex0124KQnzQr8rGz/xfMXtp8KZc0pJXLklkLfZZdravKDVImSWAQ5VvTocusOGb+BgUOG/Esiz/wjaWNU+26iq2eW9nvBM76QwV7AIYolS946fvNjZz3kR1AfwQzy1K1iERKCfl3HDLMVQel1yYzwklvAQR4n4D3f+hMXkOL+40dV2X5Dvq6PH0fqZbXU/wrv5IptBvc1R+RHUaJZLowrb3LVqSyrR00wZ8/XFUsFpKtcun5VQof2cL9pyxZbFdGT50/lk3gJ5crN65IgThzjhKo/SvIEiaS4CvGcX3/rEQFe7D1+RL5IlVbSlCooR+ctt9fUepc5a1daGUnFgsUkQ/nisnTYWIkbM5a9HyxseMFgkK4MuQKoS9A7Ci62GGb/PjUnvijvCdkf1322fvdO2/Q9x41ymvfv5fSZ4Imc4NdgpQF6npuC2KDnT/aIYptNdUAYiRsjgBOiAMMVfUFeCb4UAhCsdOqSBd4KCfsi2IFxkTrdOlpKN/aUi+TF8gQE9OCAPcd5jM82g/roQIvbc1DFa8lihsz3MhViy5AmIN/IRZlWje0RfZIgCC6II3+cNKbhghRz7DnA701d5slwdIvwgsNbA0OjJt6LncQg3JgzwKHj6yHC0KvvrT/AFYDFC5gUF/0mjrdHQkZu+lBFtdkALgf2E2AyiaURTPe9xsXrVwNqHnwxQWXehauXnSJNPFlAQfEWV8xU7XvZN32BaQeUDvVt1sZoG6coGf3FlMPdundHOo8aYtmR+P1AzRJlZM6aFfYcDujizj0P18M1jgMUxIkZ0x6PnTmtim82e95/0jirgUihHBNnadXObWw/9vhlpCwbNs4+4wuq/06dP28ub7dSMBC8AzSwDxC6OEvYT6SZuYCu3Zwb3GS3VVsA/SaMC7CfmvfvaY9oEq4fkRUHcEzXw0S1CSB05AJOCsiAd2PbrfS7bhjquv7ejJVLnG6/jHBqqIKwUSngvK4YVPJJ0dz2GV8EGlhyFcAqQ/RGlUXrQCq09ZAMYL+gZbDx2dzlf2zufcdx+k70WMsEDt14MPYU+MkbxoXE2K84djbu2WWvtRnkUZnI5XPJlBi3i0INazpdRg+1sDF+Fiab8oCctSt7P+E405YvMgds8/6enCQXAQMjtVjZcyCTnfhu9poVLRENNWji4nlm5gO8tEwCWL51owXMySbAUcMg3ATrMXOm2aObE0LQzo1yuqVVtdVoBddu3wygEuq83DqFH9q+mUR8Kq6Dlt/ifkivIE2QgbsIGFiqUgXMQQIJQWquqe4CLohboHCT2t5XPCmALtAfqS1261gAyVeEWqcuW2yRTkjxqq4obJqbcOPdJA8Dl/NB9hN0EgGUUrNrB0uZIGmS3/MFJSw4flDMO3sVa2ADI/GbtCBkBGBQ3KiaJAGz4Js02aRPN+8zfniMeY18Uz35/ry1q52xuod8fYromW6MmP3BQHEQMRDqavD/sxoMkP0Mx3SdQrgDuU9XXSbtvmL7lk6xZvWM/IkTuBncwDSPXHWryIzeg+SDsOEk0ocfetmKWJi1cZ/uxvHI4O3fsp3HpFfdsFCj2pI+eQqryrxw7aol4H6fr5CFccncJbcczcLFyu2bJYx/aLn74IHZZhEjfCA5v8poOiFZbX0njFW9MrvpnWQubvh9l2XBYZDmzZhZvxNW8tarJqcWrZb8DWpaBeWAFm0tG45SWYxaQr7kqWdIpcYqs5W/QXUjo/0nj1tde+HGtXWTrteZ93AxknfBFpU1Y+fOMpkE0OpJ5mX/dRsz3OrDcXIihyhVdPeruydcICOnqJCFm2Ke4OklIMKKzFy11Pns+6IWpEhUMLv+Vhunfo/OlmYBCa9TzSe4GiG3trJUC4+v0Y/aA90/Fl/KlzGLXL15Q1apXCDMOmTaRAvPklVOETGgzCBSxA/lsxSp5OK1K1Yz5II4dbiw4dXcXyY1dJWBKspW/dZ2SH+pVryUlQWrUaP63x2TP19/+rncv39Pdh4+KFv2/m7FFy9evbIc1BjRoplse/L8mdQtVc4q5Qj0TenZ337bhSrnRm1PXzyTki0byqFZS8SvSd/uTsdaDUwRJcNcZ8OKAzsOHyS/dusjLfr3ko61G1hpAwUAKMKY7GHDhpXDc5bZ8gPcBB1GDLT6cyaJaKXuIYtXkzFAsD165Cg68HB4CuS8KsIXr18zRRpyJqAeIXx4efzkqejOl6TxE5qgLp07n9Qt84PliJ84d1aUqcjQNp1E1ThRzUdf9bNirDOXzkvkiJGttr9T7Ybi93Wl0s6Yjt2tNCWf0nA9/RE07nix4kjsj2KIqkwytnNPu8n0ZQrb7K/dvc3qAahaIJBOnDmyriKxVnOz6cBIa4gZNbqn6tKfoqDQFqIlIslkhAsbRq7euqUTONA+d/D0CXMEMdDw4cLoAJ+pzeYvhb/Laas3uE1HtRz85bRqG1DQIf08A6BGrnqx0qIC3nwnH38U0+w+/9hpUnTJkCK1ZP7sCyM7NuGW/Xtl56EDesNfy5JNGyz8WrRxXSWRl6LczC7OShA7Vn1SmleqLjmVdOPoj2bN8KXEixlb0iVNbp9LlzSFHP7jpJkiVHimSJjEvFW/Hz1kKRKLN623lQBf6KYnUP/06TNdCD95/vKldSr4Ur8Lmd97+Eh2K8mqcm4TR8kcgwE5vvrW8kRwKKn2JKFSJf5EruuXXMRXrkdZwY/V64jKJOneoJmtSppkyRAN5mrjH2Bl7j28L7v0Ys9fvLSZYsDPlZtCTo+fPDGyu6eckO96PFUmYqwYgzYScD3ILLJuA2U89tvhldPxG4OUC/OdWWuWmxVPSi51MMSeu9RtYhPni1RJPjFy3rBnp6c4I4YaksGBehVKT6hZOq0bdGL3vjYYSI5Z5waphVGdz/oFfBI/gZFk/DgfS5SIkcxI5bNk7ygHtDJNHhnImcsXrXiY7ISU+jmVO56LKtiflHD+OLS/7ukIRgXsI7YFYKsEhwjhPrCsBJhaqHhqhbKsvqjbo5N88UNxGT9/jpLeFYkdI5ZULFRUKnds7Zlx/tPHr9Kks8/nUutaNQpLXsbahZxwbZ887yGxyUsX2uyqSmaP/qFDy+Y9u+w3wupeO6P75t5DTxkbTIxqF9UdJboylXvKQFS8SB7d/z/VbWyfuahyU41We+4LfvuuWgRh1YoPFUG5HHvFFwvWrTZ/OzeWq3Zl6afCc9KS+cZSccKQ/qCqjjQsV8nKs+Foofz9bHN7Jt7RVWFF/ezmP1AOCuLHpij2tX0HUoekEOhUPiGA4Y4Ny1fU154b572rg6Uky35DzZ4M5YvJ4KkTTHgPnjbBftMXMCWUCqgp1BPdqNhaLpBdzJiLJ8+e2vKO7dzLpLyqSyqb9lsThiZ9e0gYvemjZ05JrGgxjJOSxwH5sjrIPAab5pPkdnOAwQJW5HOVhZUKF5ePY8UyjYb9ceSP0yYeIqud17RCVbW7ilqGTlKVZx8qWfbRSabAqUn5KvY75GK5UF3DuK/qaBLqqqotJG8BEqyoYecmfN3Lr5QbMmNJEya0v1lhNrlqAvYjcC81LeTK9evWZ4UUIdVKRLVu/bSf7VX2JrRve1RB0pdH5fKTYtlyWQFWAVWpICOqtfi+WsmycP1qU90+VtFDHf2nyVMq1YTRrVJCybOqtBnSVylsjf2m6qW6xyPZ/fgnzpC+y8e6zyhuix87tnyaLJWx/N1HDlveEzMHY5ivX6a+zb0xUpTIrwLIJ8gSroAQPnDquArfq6oX3jdtgc9y0S/SpLVIDAwku7JnAhVY5JDQxRvXrKPG2l3bjNxj6srfe/BQMqRWEaCCHB0zQ6rURi0AZQJuu3H8NIGzc21SmrDU1dwS/7AJ4nT5TgVsumQpjDbhbMwe8S2keFoloxoly8pcNftJNyLIwIpE0ZslHYlgAkoxYoK0JNxnBBfQLNbs3C4lc+eVlgN+VkU2q7Fs5NmVWzeUeew2BWDZlg3e3Kg7Mn35ErthOCUJaA8eP7Q8ysY/VJb0KVLq/pqo+zGWyUhytuqoMoHcYlBA7UDL4Tp18byEJo8K9SUoksSLLw2+ryhqCVsyJP+W6vPCSi6Rs2SQYwtWKjm+MrXnm4pllAQf2Hf+VDaOVnLgxDFbpdYDf7YVpO0CoqBG1/amOfA7JXLlVVl5xDLonr18LlBOVCVRyvBoiwRD2bxvt8XZRnboYpT06NFjS8wsmStfwL51gb9SzRpPOiHWK3aS64nyxe4jBy2uTMXUzJXLnGTF8pj95AvMfWwhbCn8hhh77YYOsCwDbDk0ewLzroZPsorqiAE+xhg5vjFNnrQj0ttxG9DDgkJukl3cbCDXh4L9heUcHEin5/oE60NVKFjMlpAUvaD4Kk16U7O+SfOpqPkvYzv1NGXWBSKBxj5qAcuHESPYbMMtezZqbjIOuTJ37UrRC8k3lUpLlKxfWMInspPPFlC7Cs0CIJu+z1fY1DgyXik0/1hVs5S6fzqPHCJJi3h6yVD8CiMLDjCWJZs3KFeNKqhATvFm9Z1pPkUDQUHRACAbhxqW71s3seJyivdUm7f3XOCTcK1mkp+x75LqP9IiWC01S+w9cPbyRYuJxcqV0UlbulBAVxd8HKyWC1b72s2bRlUrgiTVuCAaBNycfejUyVS1nDlbQkrSwq2t1qz3r78GlRNc6NK1q+YgomqCyvuQMHrWtAAXHiB/C7d5UFTp+CZXKihIS8Qz5lZY2MBIOSDRyrWMg0NICVz/CbDafUGeIwj6ui9Ip9ig+8+16oOCxLTPvi/m/cs7MJBezfGg2TFgwfo1TplWjYwB+JZu+IJElmb9elrOPOAG3X/U9cJE3JYuAD8iAQtfTxjudEJUIaF48/r2OGKWJ73JF9w3zIggo4sAF3dZtVTZ2OhvLvLVr24sfXa/YSZ4MdERsEGB/Dul7BmVqFKHVlKpYysT0DRbQXEeOn2S7Fb7S8nEHDHHz5417UH3qeSpW8U6wZHs7FbNBwW/OavPEDM4kydI7H31Dbhu+bbNpW/zH72v6D15H9X8byilWjU0NQlU6dhGFg4ebfICcFNlVJZ1HDHYFE1foEH0bdJaMIFI9kcPJK+enH3sM+TnV6nTq7J8W/W9D3Rgp1WD8eihbWvUMyV43e87lHre6Kwueowbab2NqNdkgjbpfXxVsRQpv/b+im2bzN8Pt0YDCoB35Qzj5s12Vm7bYj7GIdPekEWrAb1N1rmo0K55gEv6feDLGFyExKh80XPsSPM2u3U0vsDNTe8sGFS6MoXeukaggYEUJfLafkLIERoa5tPhi2yAz8t5NijBBgKAweO1xb24GHW+xLNo20geJC62c1cvWxKl2xYwONBdjPto/PMb52xQ4FDl3+QlnniZL94aGAGALNXKW9DPF2z03xbMCRRpREtorkwjOKA5wDTw6JKeh4uczDjaMiGXGKxvSZcLNUNsUmA8bYf2d2auWBpQYuWLOauXm1zL5O0hFRRvDQzMW7fSKoKolAVchFJDQBY38J1JssCDFqqTMsGKqWLr1OvRydzZtazwfaXJmsoqkwgBuWDgOEeZLFfdYmJAt1+Gq2D2BPEBQf1nL55bqWVwZA6CHRhARyRYoJp6gEYA6J5JFoF70dqq3/Gc4AGlWeTmBi07DAmsHOIET7Pb15Sd51t85wLSpE0EcTZy8Fkp330fFO/MGtALSp1S5a0BYq2S39tryYupRj5tntlpGIRD1JTo1qCpbD2wT+IoZ0qaIKHlaUxdutBEgL+fxxSK/GFkcwlcVZMFP0o0tZILqq1GNQa/M3beLPOr4HvHIJ25arn59F1gG+47dlR/K6FQFtaveRtrzxMibHjvACRDrIoyXUjHt/bZd7+dvnguoPvAcRXUhHXQQ/k83cZc/ZF8q0Ub1wSQGygdTG4vnJdcfBeUH/N3ZlX//qoHIvjLgQGVJU7LgT+bGQMpAPRHxIILCrlVbtlgSItwQVE4QQQKSYHb5hAF2QVaiEdhzmMBREBUlXJgfo/kFRJgUKbfRX6+eK+BAVISiIKgnVNbSSZ3ULQc0Mtp4sNUYBjl2jQzRuICJkTJoVufGRS+zUhgJHT1WrJ5vYMr/u/gvQcG4EAIRnLnSV2A47nJYMAt4XXBSiELfbFaFW5WCPOCemkXpKhTfAoHZjCzVCgTpqIy3u3P9XfwtwbmgvJfGp4gi/68ctFyLpA/vu2xAOXCFPUgG92C7nOXL1uWDSjatF5AazQEOP2LKRmhbhphjkXhct+/i3dyxb8C7ro63TtbW7SOtetbnyLaduH4/CptOiuR1L1i+qPbQZDL6RqLqkPWO4XWsxHCh5Nv0n5mNWZtBvezQjiy3fCO/af4RwNzAbum4BM3AG48nC0EBvG7K3c0d7RlcOt/uMeomI0eOapcULa/dMt6mbtujYRSpbh1lZoBSvc/xb8yMF/gSqMmU41CWb1jixw9fdp8H5g2uL6RZbSOo7Q39zcZJefXmc2f+W/jXx/YvwXMHcLGxMeOqJlDsB7BjpsPs4k0KNINcakTVCH1KcqHEc3Ow22HqWRRVZ1IYnh4lnmEum6o+XRPfwf7jyzzuDFiyGcp05iP8tPkKcwudZ1M/9fwf2LBiLPvOLTfyqL3KRXjqU78cTwLi2X+9AtJHC+eLQ5bFE/3Xd2yD588sef3HupztWvZAWRbQPGeXDQ/s39VQgkxF0LfFOXCj3DvE5n+SLU6FpougXf0t85dviC7jhwyW1almajgsZ69lBAQMMXZ/b+N/5UFI3lh5qqlsmjDWgu1E0kmffqbtOl1wv3l8s3rcvSPUxawImhLUIooATyWSWcXBQW8V0W/lC9YJLCDwAdEvTfv3WOqNo4EdiqxIRaca6ouZfdDJXa6ZMklbszYttiqmVofJqp3IIw832aWigWLGv+HLf438V9ZMFVHzBMzctY0i98WyZZLqhUtqRI7rgXQiFgweVAzXhluaf3u7ZYEwg45c+GCdWmnU0OgvsBe8Jm+E8eJmtQWk+oUQu3IzJXLTKM4qNcb9mNnT16S4tDpk5ZmQLKLqxFwDzfu3pGTf5613UYIh+atREWu3Lwps5TgZqxaZrKLFqk04oU9/4+DBfufACbG+IWzzTObo1Yl61qELUfC5MRF860kkQpATBJfYPYE7dPjIjifFq/xe0s2bbAUQvwpwbWNR2fF9Lpz766Vk9B0GKcSGDt/ZohHnfgCS4XqkClLFlidqms+Uf1YqmUjq2ftMXaEOaD+pxDgK/23sHnf75a18F2NiqoHR5G90+fLwJbtzU9KcBQ5UK5AIVmza5v0nzhe5cQb/yjeBNpIu4k2vmCXDtDPT16ywPuKByTpHDhJfPGl9TypV7a8NQEmoOoLejWQyhI1chSLUI3u0E2a9etpvRzOXbqi1/RkdbwL7O6wXnZLRiJ9H9bs3GYRuF6NmsuJBSutDcoPbZvLFxVKWN63b87CvwLvwv0jUO08YPJ4M9oJS0BheDioWMH+pbgKKvTdTew28rD553o1MGGpsfjyh5IBWce+wJtC916ibIAsYHobuVnJLuh4T9sgUqIBTjrM4i3e9l8uKP5KX7aw02ZI37d2enBgPNR04CQEvy6YG5CLjn8OKxJnJbFdxjdwym/WmZGGUv/WrvtHMowuI11HD5M5a1co/28oNYqXlnW7d5g6ToIUGSiAGC29Y8gWG6WUTZoNwJfWelAfi4ZP7tHP0hEAO+2XOTMsBkyTaYw3bByoN6XKOBcYeET1r6pMoccM+UoPVXV3VH6xG5RhSrgw4UwucS9kwJA7yHM3n4MuKg+fPLK0h5DABPFpzIrv2zSxriyD23SSsHoN93cA4ztyxpN5s3nv7yaT6dVD88iWA3rbgS5DWnUQzkT6T/EfLRhJlj3HjpLfFs+V7vWbWQ/kBetWmUb3ecpUqp6vtYpat2MSOH3hvJ2gQ2IKDlD31Bku3+2XEbJVWemYzj0kSdz49roL8rMoOSZ8RfIZNheBdppvw25GqSJDM+90yZJ5VHrVMuetXWVKwcj2XW2RsMdwTbQbOkBu37sjJXLnsyw+8iPJoiXsRZOirJ9/ac99QRemETOnSPua9SwRADuwcKM6Or7sFvoKCkJiVAhfV1MFTXLL/t/NjMifOaus27VdGvTuYn2+uGeXoP8WWLC/A9I8EhTM7nQbPdx5/fqVufVJ9MZb5oJ4OMoGLIPTBXqPHxXAxqgz7TxqiLG2w6c9PldYImUwsCVYJ0c//dC2mTNw8q8WmOE7Q6dOtCouX9Dbn34pG35/c4wZgBXi4ndZF3j2/IVTq2sHayLri6N/nDYPIGkkeBIJ6BBCIGSx8fddxqYps0GZICSB04wUEiLKwYFocZpSBazvPSySsVKKwLxt8OYJkIYSL/93Tq9xo2xsfwfvvWC0Z8xVt7KTt351q0fYe+ywhdrQnHwXywV1f4QEaeeIPAuKU+fPWlSLSR2svL5o0zrOoCm/WklOudZN7Ld9QdieLH7f3hJct+OIwW+5UYno0YvCd1K5f+opKLXzBV0aqT5lYVwgf4jMUWTyy7yZFlfi+bvkEPUbnIln9Vn33kQj8JKiMQPCpdwrn6Xcj/YTqUsVDOiQ8j54rwWDKklq+nXhXJvkXxfOsQmg6SjFkpQ0kBhCFU5QkBdBP2YWDz81YHIobOEEGoS+b3UPYNHYOb59awD1kpwR4otJS+Y7P40ObAZs37/PdoivO5rSJip+6P3kAmKhO6V7BI8Lqn84tsx3ESFMEryIlhAZ4W9w9uJFW6Ss1crbbn0fEM0hy4bf37B7lzX56qw70vd6IeGdC4bmQ+gHm4UmPxzctmjDWqNsjhdZttlT8BYULCqZcdRxArIKoDK0JwLssCb8+wCWR/2Mb6QUkDJEIyB2qguuTzkXWp8L+me1GdzXdoULPkfXd9+iVaI67BLfwMnK7ZutKZfvRBE6pleqW9Tngop52CzZQLSOotkl9aeXblyzsbkLGBRkRFDzTbbQqm1b7B7YACTxMIc0ZIFwijat6xRqXOut6wZFiHYYhQYlWzSwHP/1Yyfb6WygaPZc5p5BC6JYIjjgmKWB35w1K+3vR08fW1kMeZikBFcuUtw8BgBNCpuICivfbELqUEm8QYFxQeIruTA0z3ThyRt1rL7HhdsA0LdWnExcvCiEDQD2344D+y0H1ONxF2sYoyxQWlapGShjUY15UTZm/fJwGOMqG9a2syXYqvyTBr26WNQZ0Ouv0c/d1MYcZ2cgqdlhvs9IH0SQgVN/tUT1HwoUMTfb93kLmoaM64vuj+l1fCQrucUiwcK7cIEAu8tavbwFRwnX0aLnoree1QV9m9OXKWLhObc7PMDbQAsf8gsI5cHGaITrNr/g/Xo9OgfYLy7IGaVXnxucvXH3tskPessSBiTgS2Uav+ebooIN2H/SONupLsiEJIHDla1QPxkmvoc9sMNRIlw5x2e5hm9tL/hlzkzLMPG102C1dXt2CghjwkGa9u1ubN93pwMKLlv0721t/IneB4fDp0+p8ubp2URv3ZQlC9iReMHhrQVj8om/0qea0jvCjSQQcr4jfwcF7AcNqlbXdjrhA5w1O7ZZ2g6vF2hQ08lc7Xs7WCJoYuHExQvMVeSbywdrGTRlgqW4ksrj+54vkAG0KXPDm/Qb9JVDpCj4pu9w30OnTQxo8Aj4Dn0RXazfvd1pP2ygaqxv7pODF7hHX5ZJfyrkG+PzBSyueue21qjYTfREpKg96XxbqcxbffABRECmD822IDL6C5BFQHlx+rJFrSVGUASywzhXplqnNrZdh+uWX7F9i2T57Au1F6JaL1AS8yl9wpNdpUgpyfxZhmDjRjo5lps4oGU7yx2k1L73b79YYK9y4RIBLAgWSGI0ae+EQsh9pHCU44PoZRovdmz77OPHj60I1j2pCXA/qjYbG8PpGj/Wx9YTmKoNChv4LZrGZkz/uaXC7zl21A7bxKBWmWE5/1QPwmIJKQ+bMVma/lDFcv8BLX3pndpYX3OhclZZ9DppVL6ihWUAEYUh0ybo9W5bV6aoep+El7H/OPlm055dyjrjCW1QgwL2iLuO6C/NWzjLh3A1/VeVk8j8DWtkXr/hgWzDQAvWfvhAy+Wf3W+obNu/10pIqPUMCuoC+NykJQtl/4mjlnlO1joyomaX9vJYZdbE7v3eyhpnEqcsXWTtgTF8kZPUmC7Via9WrLQRAh4H9xjb4IBMU9VYOtaqL1+ne9Px1xfcH7LBDVSu3LbFDjz6oaDnzJODJ0/IhWuXrSrSY3xPlW/SfRbQQXiuGt5Pnj6x+iFkrtp1KvNeeTLpY8cx4sKbc//hI9l6YI81OqPi09dbQsbUjoP7ZXj7n6xoC9y8e1fW7d4mM1csleMqp8j2p7UxDXrnrVmh445ki0OfiWxffiM1u7WTZ89eyKTufS0vAQQsGOUByqtlVPuu9qayJ4kYPoIMmz5Zvkn/qWRImVYVhKTmaQgKdiZFHpwllyFVWqNk+iyrPLJUMiYC6iSEgfsp97eZVVlIYKU7FGoRDfbkEtBk5qKs1J1NTKppxaq2qFRy3tRHPkeVy4yfBwcbhyLUcfDUSeUQ4S21zN3JgDK90XOm2zGbFJ4k0okhfY1wCwpDuXyentCUnT979tyqeaavWGI5CywI97F+9y45d+WieT+2H9gnyRIlkgoFilq94XTdkduVyEvnKWAtlz9LmdLGpqaPDGrd0UpiKYKpV/oHO+fN994Abj5cbZwxBVES/SbIWrpVI1NSmnh3ui0YE8EbmT79QhqVq2ged1qRw+4of+UQRjzd+ADpNH78zzOWm0ckuGHZipJRWWPXMcMtWaNumfL2wy5wSSmflurFS9vNuKC2nvJZ2BmUxnfFz0+ePn1q1KfyxXyDeME/0EVmMVWFtrwKWCb3Rt8mejnh3XdjW4AjrG8r2yuY5TubNF/gtqLih7PqSCzZ8PtOqVioOJe20lyiAlT4TF620JrOcfjMFH0O8cH+0DHxH1KJJ46ffPDBB5ZlTYQ897eZ7HOjO3S1incAFzp06rh1d/H1O4YE9g+RdDYQmeRz164wMTGrz1CrpLUFGz9/toxU6pvWs7+cvnheUih1QqG+IDeCHvc3796y45RoKYNqDKWQffPbwnnKEhPbSToFs+awnbLx9102wPkbVsuDR4+tfXW+jFn1RvLbriX88i6wy89fuaLs64qpyIk/ji/FlZDuP3kkj3VX42x9oruBoCg+PmpA+Y5qXRJe5RfqPalN+Pce6eKyyHFjxjJ/JXzl+Lk/JFWiT+SVv58UzPidxFRZTYiGU3VJQQitZsHjZ0/ss5xQyZ7An8juthY6kT7UnZDCWC1FexA396sar4kDCArzZNv+PRa9rlXqe8tVYc7wYRKg5V6PnTllQVRk6aPHT+x0XzgM4RuCpj+0b2EnCP/cpJX4kUqrlrqdFFtPdwc1admVp85WnoqDlBA6pZbw1Qc6SSgRUBoyob3KESiyw/AB0qNBc0mibA5s0RtUtdp2AxVWbGmKXjnqn7/VsDY2kz9TVmu+/q0qBlF18MTMKMrAu02rfAbGjZu3XimZ734QNrwthn8ozxGD1PCpFmf/8P7j5FVlXu+CmtMwJj/w9FOJBTu9oXKEXLTQ+h6d6FVztGou5CtjYedzPB6efq4BEV65cUOJ4q6VkLIDYF/hw4QzBQflAzkfLWoUI85u9ZuawuECDoCoQRZO/3mQscVRs6ZJGbXBrFI0ThyLhJdS1ottekntxSlLF5j83LhnpxTPmdcKmilspMu+Hwneau3L+J96m7D207F+ljKVCW3YGSnGeOc5fwq5w835GpWE5qlo5kCGU/r5J0qRSzdtlO0H91qWEgOkkTssguZPVEoz+Uwqzz2l2/5GGLVKlLUjFWEdHEb4Uu+HypXYH8W0PI4XL5/bonJUNA1CX718ZbKJXYNHns+QnwHvp7gZbZCdwG9QMo72yO6ChbmdUlFA1AYy1vlQlSWK/tkZaKPcO0QAJ4F1s1s5hpqdxz2yY/2UNfIf76PAoMmSrAi7pVUERwqgTSPDML6bV6phbTBR0hADXIPFhODSJ09p94jhTIs/CmAYK5psyRYNpabOj3/KjF93ISZEjgVdD4g5kfrFolBvi8JArh2JhtwIXRH2HT9iAl65uQyYNE44L4HvUTP458WLJmhJtGGHMDCyoJCTsAMWiMpwnvMe3UmYrMGtO1jlNhlUiVUhWK+yJXb0mPovuuWso2YjAyPobosSOZIdnBteJ4RDJXgd2QorwgtBCS4LierPYGFPrsb6kar+q3ZsNs8HY/jz8mXrukf+BrE07gti4p+bo8FCwJ6INjPBz70eHoiCz1HvTySbOFkEJZYcyqHI86CUnyM3l6mWiaw8e+mSKVwpddee1Q3BfbNLuUfXnOBvFpJH8lJOnTtn3Gz30YNmHvlHSBy3C4n9eTJmkfOq6n6qC+N2TwkODJyFY9uv2bnVtnCfpq2MVY5TzbB5/562O2E3xJjYZR5hrRJGbyCodseisTvIoOL7lONTHIC58HFMT6YUWith+CSozfp5CAqtkp3FTqAVLzuURBnYJ/+4T3Y1332tbBL2CBWj5aKtzly1XBd5nylQ3CNExHtowp7d+cC4BW44z05zjNOwoAQuC2fLYQuEuMBFd1s1vMNqV1LND5ukiRHnzJAJlipJUksjXqmsHrae6+tMZpf9VcYVhLxVxQvKD4Q1b/0q8Q8TP3YX7ADOlqH5gm9ENyhIwiSQyE0yEKrgufmcahAz8f5+/sYyCdxRmM4Ert21w94jpxDJAnvhb1gNL3DTTAgTQXemPBkzW2UIvREgChSLmLrbWRjq5KjPoxcQigRnu3IfGPb4LvkNVHZY7lWVO8f/JL86ql4jlC4CC/ZS5qk8mLpskfn26qjM9hjO162tAgY2gUeeQ2AskjE8vV+4BZoxlK8v6w4lf/u0yTPuIbx+F270+OkzvZ6ftSrJnyWrzZV119HB4iRg/Nm/8hxb8z4g55tTeekygD0YGsqMqgYbE+OyjaBgQlsM6GWdsRHgHyl/hsXRdwhbKqnybVrw0L6EAfHPo/56Bohg1OXUCX1pngY0Tg4kYVdC6QyC5ywWSgZsEWOa05cI799/8FCJY5895/dQDtCqOC+XZBhAJDm0fxhlM5706Kc6iXwOlhsa/Y7J14kn2ouNFemDiNbBgDQ2U170Hh6qhuYSFvcPMWHOcM4ubVawv/SD9juRPoyghvkd4w5wDvIZ3TYOOMoXrF9jrKyiKg+cVrxGTQaiz2dVmSJBNsvnXwYYwyGB+0JpYhxRIn9ohOcfKWmiLmQRkagJ63K96L54poKQm9ilcgLQoAr2gi0CmyDBEtlFyxZYC5pVRJ2Q8OHDmlH96jW55y9MK2LB8UDggiGDik4lrrxjMBxIjCeEyYL6WeTYMWJIQuUAmBJ46lEMYF/PvUpI0gQJJGXCJMYdICSMeJQLIgEoGJwfHUaVDsaB0Zr9y2+tJRMyG5sus05eo3KVlJrPWY4Ixj3fiaqsLa6yZcbKzmF3++l9sqB0RsfuInWA6zAn9IODnfJ5Jhs1neRVCH2mymBehzPglUfB8O36EhzYKMwTOSDISU7t9o/3aaouadSWSK1GGVoV1r8LhDgZuvV7dTFvA61iANoRgtgFFMZiYxvlz5xNJvXoaxY/7ASqclkKLZxgETwH3MxRb3kwcoABwJ6RTSu2bTGhj9eCz09aulBNgViqWT6THarUwFLRCEm3TqiybdmW9bbwKCkRdZeeVgJbvnWz5U2wq9mZsExkIsYoIqBF5RqWdYzNiKuNfYUM5SymeLFjWWt6FCaMcjiRKydZMXqHYA7Qym3Njm0WhkocN679Po3+0AVIkEXjZPG5PgvA++wuepBgxDfp010mqUzlHpl736xm5hhNNpnaxGcvXbRk3FAJ48Sz5BZy1xGSUIEL18HJpCDoYQ/0tfJH5dX/WAgmGYHuCmb68nOcd85alWTQ1N90smGPMBgP+A67jB3EDvVVcFgEV55hALOI9l19LYzaRJw/zuLiJmo3pL9VkbCY/A7sEEWHHWBX00llV/G+K4fsn76Fy43dCouBs5AtXL5AYRnUur3KpMdyUG2l0Ho9CBi2jxuKRmahlMWzMLBZlBIIC7aXLnlynYPQtsNQhrCZxsyZbvIdeZpQWSqsGnbPDuv2y3BJVDC7ZULDMif16GfdPiAAX8BduIdoug4sGIP3I7wO753Qpbcs3rxeKhUqoSzBI8uYPAYJf4e60FqgqAGTx5swdHeW9QeLHVsXOLKpyNhvTAbfZeKgFBaGyWMx+F3+udfgPyYDGVUgS3b5SrVLvs81ueGY0WLY79LGDvmG8gPrY6djgKeDvShhcJ8oAdwXFSzYd/B/JslRtoycjKAUzm2hIN1//NB7XU5XE3PoeloYORagNc8D8kPvCxsURzW2H85pNFCMbmwtnN8pE31ipg9t1mmTye/gu4TtmkzXCyCzsEnZICkSJ7EuePRyKpU7v4fIguCyGt24CfEMNejdVS5duyZ+BM6wxCd262vuEuyUd9bZeoFT+PxVT7+mZAkS2xGMTNj+k8cs1881JFmM2Gp0E1GevXq5DG/3kx26z24IpYuCB4KF3Kh2SvexI63NRI+GzdXWO2qUj4xkEfAPoglCNPjrUHdhiXSgJLVuwKTfrOUE7ZfGduph+fOEeEqocjNh0TwZNXuqxNXdVKFQcSMaWBuKDzudMA2djLinA6dOmAaJMYu9RJ4hr7/QhWLh4SLINqgfAuB13kcm4f2HLf5+9IjVQ3PGBCYGHALXVC7Vprs1aGYEt/vIIZ2jqOZHDQmYTaTIYUaVatlQyuUvLP7DBg/uwmGCqLzfKLuj8ABfou2OdwCrH5ZZLHseteLnmUoLpX6sRjRCH5bQaeQQCzHkUDU2TdJk5smHh0NlLCYeCGQE6vHEJfNNKeBvqJd7gS0u37rJ0rNhCdhLW/bttdBIclUwSFegJZRpjMr+8OehgeLpiPNRTJVf0awNG+3YPNwilBqgh5Uw75scgZX2HD9KuiuLInmV+BwGMv2ukutiJVLFBcJjx0IcEA+7D086J0lyZihdA3+q08hMEOxBHNH8dr7MWe2U8oqFihk3wk7rUKuBKVIsNOYPixgS8ALh2sNluFXl6/rfd0jzitU8zt/hM6fItOWLbZdB2aid8Of3xaxVy6S/7iDUV3Ir6Jd1Vm8yvO6eu6pkcM57qypvOjEFBVSL5kgPrafPn5rgJbaExY8wvq0aEmp9WjVqMarfBVjR3mNHTECjXWGwonkGh336Oc4iYMHZaS5g8/ShJQDr0VSJr12U1vrZyypnvuTA19SplfXlME0XwkOOo/R0GjHIdlC/5j+aVgy3Kdu6sXUSpqfl+4I6WxzJKGHVOv9oXGpIm46eBUMbpMlsCaUaYllHz/xhj+8LqLfTyMFm4NUpXd6Ugg7DB1p4BCcmwUr4N0oDMZ8LyrpIPMHhqlqC+ctQdVG5ab7rq4ggX9khQ1p3DGS3MElECWifRZM2voNDFZNiphKQ66lH5e7VuIXKusDFeJgQKr9l2/595lHBlYWWy9GisDCCkyghuJgAxjHtMnHLLRw8xuJpvkCm9tLdivcdrbBErjxmKsxYsdRcZH2atTFZ9j6A0+D5od0mPln6fk7p0d+01YAAJvKl16+j5bcufcxjzemeOIHfF1yk5cDeFpJnkQA/zUQgzDEwsW/wWkQzr/drFao3zPfn5tSHBOw8KkFI0Wa3sANRzbEL0STh87BPCCWDsqS21eqYSv6+YAet2rZZxi+ca45sosrIN9/fwJ6s0K65HMBZPHi0KRh/BSZ94ca1tjPoaPm+IC6HRpksYSIp1aKh9eNur+zUhBQLBlRhsEPbCzWubTX/nHDvHk33viCHkBYy7mnb/z+B7DAiF24WVVA8fvLEUblsWcJqG3lfDRkkytbo0jYg6/d9QW8TOjaRtERrHnIVyWt0EbBggKwijnDlKHPSs8hOJYXrfcDRK/TwUf7v9Js41rKuSFP+OyDzaNmWDc7U5Yssmyi4FO9/ArKQKTsi0fWvQDOL5VuDT5R9F8jkIvWPTF7duc6UJQsD+rb8Fa7cvGlHfj7XxeI4HJoTkpfvC/8uCtuHCrQXWjIOmT7RWgrDFggLkKwZHP/Fc9Fb2WjTvt2NraC1YZOR/UOWU/N+PVWmJHlvBQZ3Ua9xoyXvt1mMtcaMHt1kngXvVE1GIaJkh1gWRwagIVq9tMoJGmgs27zRPsdh5NsP7DetlP7tKFQjZ021hqC4trB9CFLSoohSKRQDfhf2/fOvYyynApUaY/artCGr3UGBKVCneyfTDmuVLGvaJcmmJB5hL/oGNoOCFAhYYRE1DeihSyYVqQZoib54I929wJc4qWsfa6pLuINWswT4OOvABTYRPTlpdl+jWBlraN+7cSvT7NyFJSQwu+9QUwwa9+5mttT74rXjqfxHunKWF47pMZ26mzY5dNokU3npbM5vorjsPX5YbUDH4w1QIOAv3bgqm/busjImqiypaa6u94qhjL+Txvz7Thw1JYckHLwMg5QIMAmGqsxBWXn56v2qJzFFdFeprTddpvceaEpH8ab1bPHoP8pvN+nbzZSP4IABvnLbJimVK6/lsqDADW7VwaLxb8G7094CJ9fQhatBL8/h1tOVPdLAjqRMDmNyzxbzBbx29JwZlndO90w1NO11usdyVDHntYTUCRbobrIc+Bt33iR8wmJoAUXmLgmaarDa62T6Dps22XL9OT9CtTjnwIljdvgvz6nW1N1nn4UlDZk20Vm2eYOxXDqT8RnKpMh1X7xxnckMtbOsPIpiBz5L8uy7oIqW009ZbJnWjQNVgaIPBMXte/fsWmlKFbJ6Bfe3+R713q+UfVJJwwkljCEkBGiJwQG3UB1VZXHYYqPtP3HEWtTj4aaDO4cV4IvDcUqUuWCW7HbyCJ4LF4dPn7AkTqrsb9y5JV1HDzf/Iz2BMLL/LvAeTFw03zhB1WKljO3AitByMW7pfI1HAVOFhFZYDU5VOhCws0bPnmYBVox3Elh90x3eF9hZsE5OZ+H8Alr2j9Tfxcim/zMR8neBoCm90smfQVsm66xhr65me03tOcDigSHhLZboCzwXdAQlXyNbrQo60ThYw8l6ZYktKtWQzJ9mMPUfW2VEuy6WseouFl5qGsdPV/nyy9wZli6GZQ9rIx0AlbdQw1oyddlis6neF8gtvATkYigp22s71KhGNsEiPed9iBLJEdl74pg5eVHPMcDxxa3evtWO5OA13ntfkO8yb90qKdy4tnX0792kpZUJD58xRTJWKWsOZlL5/mqxAA6B2atXmD+R9IpMVb63UwAoOnnXYhlsn70HYCs0dKvSqY2xrjlrVjo7DgauqwIwAzSdvr+NtXIf2FXGymWc8z6NFPmt/d5cc46l6jl2lFOsaT1r+XDThx2GBAotYLuvX722Dnl56lTR+1lux9LRYoIj8KnopL8a7SYoZ+LIHuUY9hqf44hv6tveBT5Pjn+J5vWNnV++cc37jqdAnnx8F9w7J5QGLUQMBJ0czvlb5tU+OXIoceGcypo9xfPvg/deMEDfQypI4ufLatXyDH7s/FkBfRTpGNCif69A6jjd9zjkmkI6JgCVl7PK4NkA1VcVB+P7qLOckUQfU6olOaGbysugIgH5Q6GBL1hoenC7wKSgKEKNae8rjvWOo9iD+w4Of16+aMWKECUnreIYp1stGK/jbNyn6zvNHGy5Zv16OenLFHa2HXhzLDvA7Jmgi4/8RCbTXb5ez86OcgXvJ94P75RhIYGobPN+vWT7oX0yul1X+SRBAlmlrCZ/piwWTPQFjtv5ykoyf/6FxdqaVKhqHncXqNCd0YpUM+MAHlGZ5IZjAC4kchr3qkqvFG4yJ0WCxJIsYUJJliixsWRSG2BzhFOCAyYH/kEcu8g2AqckzJ5SNo0XJpayKFK4OdcUE4SjM2DtRLl9neCcPET4ZPrPg01ehQRk1Iqtm6zwA22VEEupXPnl1v27Uv2nthb2RzQEVyDxV/iPFswFCZZN+/UwLzdnRpFxhG8Pn5d7/Az2D0rJIFVTcUP5YpQKamwkWj5w6oMLvNQV2rW0o9AKZvUcMBkULAAqPV7wu/oPRQAnMYoHiaIMC2ezBV6jRbOwDTKZeyDHMqhdiSe+x9iRFpAsliOXxaJQ61EOfBcNm2r4jEkyvktvzwkVIQD7lRwQEkQhtLo9OhshDv2xo5k8/yn+0YK5oA8HoRSKGFpXrWmZvhQZEPwju5espqD4adRgpbxDMkW1Irdvhwuonhbo5OljhAKSXHqNG6kG6MdSo0RpWwzsn07DB1tohLwU/IrkcGBv4dAFKDvNB/S2XEHSzRauX2Oe9Z4Nmwe6LwiA+gCKIcjVIKWOyACGM75PX2zdv1ca9u5iFTQlc+cP4AYoNat2bLHyIvLzId6OIwbZTuqvxIcT/B+DBfu3gAxC6H5atogpERS96S40vxr2DS4hZBWHgFbt2DrATgsK3Fvlfmxm7h2Aj69p355vyR7kIP62jj7HWAYHuu10HzvCniMTOa9W2ZT9HRxu3L5tFZrrdm138tat5nQZ5Wm/7Qs1DczXelXlLy48Ch+R0RwhQfE6hea9fxtjStG/iUCuqX8KKI3Ia/2yFSw08OuC2dJqcB+jXhqtkPdHMiUUW75gMYu44nkICuQHiaOo6DsP77fDe+qX/cHyI3wBG0PVViXEWODvxw4LXvGgLqBbd29bShv3N2beDMt5LJkzjycaHASkNxw8dcLUa7wef165FJAMCrgW8TOKJigmJHWAVPL561dLiwE/m8xtU7WWdKnXxBq1EMz9N/GvsMS/AokphOmnr1xiAUGyinJ/nclyNghXwMZYaHyWTBLAEEY5aFOtttlQwYEINIcl02sRAR8SiL016tNdhqj9h3zFJ4n/s2i2XNJYlSBC/L4gkZQ6ACLfXJtc9yOnT5kM5PskJdGdZ+y8mXJUjXYqchp8XyHEQOm/if/KgvmCuBlKyOSlCywfHq2sVO68dnQVMSCycN08RXYihjI7hslyZYULjgEhJRoFImqkKGbcki9fu1S5QOl6xPdwpuJRKJXzTVNhqmgAgVGIhwpJPCkEI0P7h5LUiZNabAzfJc6C2WuWm1clTZJkUqlQMUsD8GT1/vfwX1+woIBdkqRKpi/eajQr3EZ4IhDceDVQSvBisKM4cwztlMTOSLobP4wY0QokrM+vV5nDEez5T+H9H6yMICdpbCwAmU+41VA8SKohMZXIAPkXlEuRko6miPqOA7x4jjwWFf+rYOv/NP7XFywkkPeHb40+h3uOHlK76Zyq7w90gV+YS4kMKGwyJj1G1OiWMg4LQ3skR9C88rpIZAnD4u7oriEiTRUn2cKEUmgZyyqTTETInwSaz5OnslQFWLevT/T/BkT+H4l2qGz6rqdqAAAAAElFTkSuQmCC"/>
          <p:cNvSpPr>
            <a:spLocks noChangeAspect="1" noChangeArrowheads="1"/>
          </p:cNvSpPr>
          <p:nvPr/>
        </p:nvSpPr>
        <p:spPr bwMode="auto">
          <a:xfrm>
            <a:off x="3714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AutoShape 10" descr="data:image/png;base64,%20iVBORw0KGgoAAAANSUhEUgAAAGwAAABtCAYAAAEzPbT+AAAAAXNSR0IArs4c6QAAAARnQU1BAACxjwv8YQUAAAAJcEhZcwAADsMAAA7DAcdvqGQAAFKKSURBVHhe1Z0FnFVV1//XMJQgKSWNdKmYlHR3CtLdXdLSSHcJKN3d3Y10hyDd3Xn+67vuPcOdYQbx0fd53//PD947t87Ze6+9eq0tTggo37a5k6xobufCtaveVwIj0BcPnzrhzFy51PtXYLQb2t/7zIOALyYtlsceD+mXj5857WSrUcFpO7ifc+7yJefVq1f23rpdO+wR2BePnz3jnL9y2V5oO8Tzy0s2rrfHGl3a2uPVmzft0YV9ce3ObfbH/pPHnC37fnfmrFmhH7xhr4HjZ/+wx/z1qztPnj1zXr9+/eZWj/xxytl56ID3L8e5/+iRc+HqFWfWqqVO5irfO9/prV/0ThSfDVWne0cB3X8ZKSWbN5B4+bLK6Qvn5MzF83Lp+jUZMWOqnL18UfxDhZJ4sWLbZ3cdOSihVu/Yan9s2rtLxE8kToyY8uLlS9l77KiEDRNWyhcoIl+nTS8j2v0kH+fNIvcfPZTIESOKHNRZBIs3rXdO/HnGuffggbPtwF6neLN6ekun7XZTl8zvZKxcxindspF99qjOeqB19AUzHRQLN6yxx0+/L+KE4jZ17ex2uQ2wYP1qGTBpvNy4c1umLF1or+layoETx+35gZmLJdCsLtHbdcGiV+nYxp7rBNoj6DthrD0GutVf5s70PnOcVgN/dh7qkoASzerb8tTp0cn+Bm+NsX6vn2ws9x7ct7+XbtngdBg+0J77ItjJ2XP0sJOwQHanxYBe3lcCI9CX9h0/4tx7+NCeZ65Wztl12ENFU5cuskcXNptg/tpVMmPFUlvUDbt3Sv7M30nvX8fYey+VEHQypHzbZva3XcldE10Ce+znna1nz585d+7fd/pNGmd/uwg1bfliiQTJKCJFiChj5syQVlVryXR9HRKLGimSRAgbToZNn2SfOXv5ksi+40edW3fu2C88fPzYHlmvx0+eOH9evuiMmDnFSZA/m+6EH+y98fNnO/L02VP7o37Pn2zG1u3a7hw6edw5duYP5/a9u84nhXM6CQpkc9KVKexs2rvbPhsqnF6a7bJl3x6l/Bdy6+5d2Xv8qITy85NQul38/EJJtEiRJXzYsLq9Rtgt+q3cttnJlymr/dFv4jgZOXOqpEuewvbXHxcvSJQPI+njOenVqIVUL17GPidDp0+yS5Zr09QewQG9PZcm9YtOhIzp7Tl4qmzBjydPnj6VD8KHtx8p3rSeNChfUdbv2in7Thy1Ky4bPk6ev3ghM1YtlYmL5ost7mfli8myLRvl8vXr8qFOf/5M30mS+PElaYIE9gVlOPJlxRISXpdg7ZiJb7ZJkiI5A/jhs+fPnSs3rzuXr191uo4Zbq+xi13Y7dl9ebF08wZjMLGifyQfRYkqJ8//qUzoghTPkdv7CYV99R0YPHWiM2Dyr86p8+ec2auXq0y44jzShX/05LFx78lLFjgvX75wSrZo6BzUCXwXgr1YmlKFjCGD7Qf2O19XLGXPq3Zq4wyfMdmeu8ik/NZF2dZNHB2NTY8uu/fVNwh0sU/LFtHNstaetx3azx5fvHjhFGhY055DrXV9uAYSQ6fPnjfr28M5fPqkPf+6Qiln3tpVzu9HDznTVyyx10DAxVxSVjKxR6ZqwsK59hyx0ue3X+yH7yqL9sXJc3/aDVy+cc3+VoHgXLt10xk7b6Zz5cZ1o7+vvDNjF1Pp4jzybsYVWzc5BRt5RjJ+wWyn5YDeTr2ene3vgt4RIhN2HNxvz1UKOTfv3nV6jR9pz1U62eurdmxx0pYubM8RaRnKFXf8ECh/Xrkko2dPl16NWykFnZNCWXNIwoLZTTqFCxNG2tWqbwzKT/9LliCRbpBwEiZ0aAnjH0aGzZgoh06fsr2s5CbpkqWUwa3b2+eUfCXNJ8nk9v17cv/hA/FLolzhzJJ1RpmfFMklqRN/Itm/yqjbVTeFwt/fXxYNHiMffhBeOcwzeakbhxu4pzJo77EjsnjjOqShvRZG/7Fb2Y1X1myTZn17yuA2Hex35qxZLv7Fy5frUihrdlm2dZNECP+BqMIh2w/sNdnrpxyHXfl12k8ltu6fP69clmcvnuuFP7CbyJQ+gxTInE1HkVBffyFH/zgtH0WNpswmsjGhw2dOSfSoUeXzFKll6/59nn22dd8em1sXJ1TM7jzkWZO1yh83/L5TGaxHlrEmvy2c4zTo1cX+/ijbV07cvFnseeaqnm0QO1cm57zKdl+cvnDeQyDsHcQVYI9cv33LnrvIXrOC95m+//qVUSco0riOyo57zstXL+1vF/PXrXJ+W+ShZIBOxBYKIH00jslLFzg/K4mDxj93de7cu2fPXWzcs9Nu5ntlu/yg6kfedzyAn7kqngtdP+8zH1GZ6dMMUqlQcROXx86ekS/TpJOokSNLkSZ1vJ8QefDokZT/sbl8nSa9EUWECB+I7jNRdmbv1+vRSRLE+die68gkW62KRrUB8F70LbCB2TfIMjBx8Xx7LN/2jTC5pFwa3FUxPG/tSmfionk2ffDN4PAW934XZqxcKt3HjhCVxtykJImXQHo0bCbfZfjK+4l3470vxh4bN3+W/LZwrly+eUOSJ0os9UqXlwoFi3o/8R7gYu/CJ0Vym3CbpVbE2h3bHF0357HyT6hw/rrVzg6lNAjjywolvd8IGSFeLLFyFvTk169eO3N1PVxGPWDSr/YI+Tfu0z1A4UR5A4V1O4SEty72Wv9Dd4ZzL9roETeAfeIiX/1qpgGy51wdFOia6oafG7DhgyLQmrHwYb087uLVK0bGs1etkFK588orZVutB/0sT5+/kD3HDkuKhInk85RppE212vZdlRqy6+ghyfnVt3LpxjVjXXkzZrH3AmCX9OK+V4f9dcEce6zUoaWK+hNqSu0JpMPX6tre1gygkjdSBuDqi4B1fajk32eCh0G4CNjUdXt0Nk4OqhYtKfoDSoHPJW3SZLJ40zop/F0Oew/GHEXVQJXK9nfECBGkgKpUt+/f1ZH3kTVqSH2or0VUpv5Z8lSSrFge+5yBK6osc+YpZf00cojdgeqSTlMV83d1PSYvXWiv8Rz8oQy1+y/DneGq5SLNXWw/sM8os/pPbY14+npHBZ9VuWjPbWSfpkgpU5YskC71m9gNKNeQ5Lomof1DKwsrJut37zDxoyaRTF62QFlQGIkYLrxMW77IRMmNO7ck46efy7fpPpU4H8WQm/fuSOuqnrV8oGuZtfoP9tzv+p1bzrqdO6Rc/kL2gjJSGTjlV5W2HeWHds0l0cfxpHOdhqZFfxAunH1m5qplsv/4MSmbr4B8olzkuRLNRyq3VElS4rguUVWefaMXRs5FixxFbzyxEZ6kKlnAhogiDSfPXbuK/a16sLN1v0fOPVGtqvXAPvZcrUKnWucflWeeNoNBR+HkrFXJiZM7k5OiWF4nV+3Kzk39zHFVN8ADJbpFG9c5M1TL8puqazJ81lRpVaWmZMvwtd2hihoZN2+2nLl0QeqV/UFiRYsuarxL3Bix1HKOIRE+iCC6H3XBRfTCck/1iygffmhT1q9ZGymaPbcUbVpXVo4YLws2rNXpTS8FGtYSP1VGHIwMX8TOndHWC8RVlbp60VI2DaFVXKD1p1EKhdqq/9ROzqmyFFpVBKj085SpVTz9IR1qNzTlvkKhN3yz3bABEuocBpYCTShX7Sqi1KPKS1h7LfZHH8nZSxflqeodj549Mf3jtQ7nma6RLqIk1E2PZWSj1Mf9J4/rpn8uc1avkCLZc9lvuMjx5bcSSqfV/qjcsY2cOHdGPi9fXJpWrGavXblxw0ZSLl8hKazqnTJgE5wxo0djz4huXKmiezKZUm5WFTOx9OaiqLV4695d+UJ/B8B5QKhQaq4l/Diu/ZHl8y/0/458o5rUQK/kZdrQsK6oSDlx9qzqltNsC8SJHkNevnolc/sPl851G6lO+Uqu3b4pEXQ75P4mkySLn1DX+KmoOm83C7AV/b/Jk6tLmk+SSsEs2SS9Kphta9SV2qW+l/uqAkzvPUh2HNwrYUOHFWXKuh6nZfKShfJF6nRSoFFNiR8rjqiVKjfv3pbUSZLaPlQNUBJ8/LHJv91T59mFQMOfu4ikLJHfSNQFZK37y7gASlSv8aPt+brd2+19JEFsJXOge82Jn/87J6nKPB2po0qrSQdsZl9jTq1F47dQk8qrVd6XQ4aug7Ke28qSPPqkC/R+NK7bPpqYbgXvMw9c49544yGvqQO+rVxGVbUm3r886K8Ckx9z1TL0RF8u30SFqC9QlJgNF7nrehiFXazH2JGmN7b3OgpxxPw4xGOfucDbU63Tj6YSVOnY2uk0YpAza9UytTpfOtlqelwO4Id2LZwhUyc4RZvVtb8PnDxmHAgEyDMMZ5yMWI4A91j5ts3suYsGvX5SJXaMs/3gPpXSr52Nqpb7otHPXZwFKj1coHInLpTT+5fPxcDNu565Zcqu37plxMAa3fK+3nv8GKdml/ZmVaJAjFLRBPgbpQgi8dWAp69Y7H3mQYDwBEpJxn6iqSY8cMpvUjRbLuVrn6l2O9+4x7mrlySy8sBzKhmqdW6nm/66fU+NEGNn7Ck0YP1d05TL5y9i7wfAc803eKDWyg2vYeEa7gUb1lAOP9Weu/M/afECZ/WOrfb8yx9K2OOPg/vp2u9zBk35zf4Oircu5iJNqYLOtGWeaRg1y3MhX2SpVs5MYIA2xfThtsjgvXBwCPFiAMrD7YlNPGfNSrO7Xf8xI1Te6UxREcW+SlIkl73+Lry3+n1deV+nkUNliSo/rI8ShDQoV1FaVq6hEtzjhPor/C3D4l04ee6s9P71F3NPf5v+Mymbt6BKiHQSM9pHZhIrl1FR5JjsQyw9VkaNCrJi22ZZpANQNVJqlSijfLmcR4X4p2Bg/wlQ8dOXKWzuK7jTBDXN8Efj6Xjg9aS6WLh+jTESX8TK+W0AR1u1fYtpfNOXL9bnm+21/pPGOymK57Pf+0/wtwYGs1Kd15R0bEzUVReFGtXyPvMAOga4i4dMm+hU7tDaTBWA3oWTCd/546dPzBcRHA6cOOYs37rJrpemdCFnv+p774u/HBjOj090A3EDY+bMsNeyVi9vj8D1gBGwKfdjM/vc70cOBfgPT53/0x6By3j/vHTRHsHPv47xPguMVCXy2ePJP8/ao4WldEKwBap29kQl3oUQBwb3RtTDyfFTY4F2HDnI3vtp1BBjY2t3etQENzKz+/BBp1L7lk72GhXMZAJ561W1R1CpQyvvM8cZ6LVeCS0gqLuMHmariNRfsH61DQTS9EWqkvmdP1UEQrpIo4a9u3rfeRvBDqxxn24664edSUsW6PIfc2Ysf+MIxSvrWk6gUvtWNmjgxnWITmze+7s9hwxdNPLeyAldBdUM7XmD3m+s4Tx1q9ljs3499fse8x0Q9kGm+wJWjUqUq06VABL3xVsDS1I4lxmvyOkuo4Z6X/UA/zeApPLWfbMS7uewGP7w+lA7DPOEkiDF+149q6M3vDTJ6ycCLnn7kqTrqyWwUqpFQ3v+VCcLEldDzhms2s0nep9g2rJFzmY1wN17cxFoYMmL57UVcgHXSqvSs/2wAWad46X+yserUtmHtMbNm+VUVbUL7oewU3tLZ/SOaUTcEHDjTe7jpj277RoYe3i0QbWffrRH4LrYUX6Gz5hizxlgVW/kDyzasMYMSlYNh4yLgIElU2vxjA+Xw5OToXzxAKuTKARqHTh76YIze9Vye75cVeqRqpegc7pwOWK5H5uaiuALXBtrdnp0FtzwYIRX3XAD23uOHXaa9O2heudEc+27DgJ3L7vg2kx8s349LG4AFyVyAmxgbVXpZd/g6/+2UmknR62KTkdVdFVTM28C3tZrqj6CziOHOt3GDAvwMuDJ6K1k1H/CeCe30vu4+bPM1c8qq+YQ4CKGKbzRwz37jd/A9gCsOGwft2ZvtWFSqZ2D3QIHXr97R4CztppyRHfigmKxXq9Wtw5GWX5o6OXaNpMSOfJKpcLFzJpSli1Tly8yc/BLtS+JeSoJmAl4T601PkPAqk7pclKtWCkT9KrAydRli9V8HG8GLhrG85cvTB3CkRE9ShRJEjeBhQjRLFQrleNnz1gI0aPShpXbaqei+uJfwovySO+jbJ4CUrlwcTWk45p7YNDUCaIiSIplzy0jZ02RR0+eSvYvv5HUalnicI4ZLZoUb95A/MaqScIbYcKElsRx49sNKvnJjkMHhFDkyFlTJUHsj82kxBpHPeKmsW1dNCpfWfJ8i9vNEaIK6OQM/Py1q5IwdhzV1a9I2k+SmbvuxasXFsaMGS26qMpsXgF8wOcuX5RQ+rsxokYzzwE2tW5A+328PTjJRrbvIrNWLZdUSZJIvozfyYINq1WvL2yfcbFxzy5RrUVCjV8wR8KFDWszApjNnF9nlHZqT3+ZOq05ULrUayyzVi6TZhWrSXidfQaFvsfFgdpg8uelCwG5DZk+y4B3QnLohIGSOfLYTaZNltzCJSinDH7hhjWyeudWIdiUWgeujESUCdh3lLIkcfz49voVVYqjRY4kF69fkWxffqWrlUvGL5j91qDAHxfPS5nc+cUvTp7MzsJBo8yX5eLHwX1l2oolprhy85AS5MWFQ/mFknDhwkpmXfYYOut4GS6rtTSlZz85oaSVN1MWWbZlk65gJtmwZ7dk++IrUU6rk5TOqAGfDFHqODFiiXI0aTnwZ0mbNLlZZ7z/bbrPlRwjCjkf+NX8/UPJ3fsPdDJf2r3F18kLEyas3H1wT6b2GiCfpUhtr7tYuH6tRIsSWfxTZfy6S5UiJczkYxClWzaUxZs3yGsdFGTHa4Tpsn/5tXz3xdey78QRGyAZKHg62Cv4bbLp+y9evDRyZgVY6aEzJskXKdPYTcWKHsP2KfsufNhwNlnsL0gY0v4sZWpbSbIK1CKUOw/u26CUUcgnunIxoka3vAaVoTYBt+7ds/tQZqF79Q8pki2n3evuIwfNUghVo0Rp83bduHPHRjx3wAi5umabXF27XQpk/k4+jhFTGpavZB+ev261+Y+iRPxQYuuN4snMoDdEtszKrZvkhu5DLgyZdhkz3GKR05YvEdVi5MiZUzZg9hD7hAnZf+K4pEycRBkMDOupnLt0SdYqaX6hW+CZMiii6ezHrvWbyqBW7aVkzrzmewSLBo+WAyePy6HZS+SXTj1sUCCWMp1561fDzZ47Fdq3cKYF0cvA2YsX1Fx97lRXoYlZgQCPn+8777tvgKKMC4N8ALQKfCIjVKC6Si+iBCEMsEr5XX4P4dxuWH+LJMbNm9kpr0r0GrXL86hWk1QVb+LcyDQ+RwIJ4LfwuwSHG7dvm76ZR/VTk2MNVV9D7yLFIzggpHHzcnPZalZQQdlY/zU0NQavPD/mAuGN3AGLVVEljSRhgWzmMMDM0ZWz98Bzr4L9hdr4DA6BDjDPU+okukB7QQ6igdTs0s776tvA7dxiQG9TwN9oHkXzmLcqJBBudXPJ/g3gt3NhfiAdJAN4F0rpZOr+8v4VGAs2rFWqOe8M8Sa/BAwMpP++iM2gC6I75Fv4XpAfDw7ZalQ0fXLY9MnOMZ2AX+bOcAo2qGkqFCtQqmUDNWGqmfN/7a5tapjWNv0PJZhAd9VOrZ0SQULBLlDKWXE3sw891BfrVWNhlXx110ADA0kK53COqonPLOJaBYdOnQzQBdFUyHZEZXpfEMBz4btS7J13AVuwVIsGuq88ZOgLbLIJC+eZjkggUUWU9x0P3hoYIJiO+eG7emDU7GnOtv17nVNeTRzg6zx5zmPlBgWJLkxQ7e4dbDUx8fGVYItB1lmqlvN+MjBIqCEFZc+xI85utQxSq94YdArQM3/X7UFq6Ylgrh/swACuZZwpWKzkMXIBMGPFUue6mgjEkgBczn2ORVChXQtn9uoVAR7IvwK/3X74AEssdZN3yAJyU+xcqOhwvqvuSZ3AQY95VapVYG3fFyEOzAUeqNSlChjXZPnZdy7OXLjgjJnrcQiD7GoVuOjzm8fmYmLglDiXASbInqOHAlEDZLbGmwTrgkSEut3fpDwx0aqrGofOo3v1r/CXA/MF2UmYGWTf7jx80Dl93mMtuyD4igvON/G0bveOFqknxdBFxXYtjYQJtLtwzaDRc6YH7EPEyBhlQshS0hLd3K/3wd8amC+we/LVr2423Dy1YNkTF4MYlQDbDvlHaMdF1uqeQAarBNm6OKMrS9oI1jBGZKJCOZyVSiX/Cf41T7CSqai1K3fVZkL7LpEzjySKE091vnuqsd+yUAOpYHpF+ShyNDWF4pg3mHj9pCULZLuaMAWyfKdWRb0AK+Gf4F8bmC8wPTar1k8Kxa5DB83cePjosfiH9pfoqmwnS5hEsqhpQ2j+0+SpJKLacP82/pWBoWVPUYt7xMypZtaQRVFE/yWOG08+VG2dS6DhYz37h/LH2DKle9/JozJbFeLNathiBbSrWVeV6jTeX/1n+EcDI4e1Ztf2apyGlp6NWphdte/4McsEiBQhgrkCEsXFgPUzA1ZFsg3y+p1b8seFC6KKrQ7Uz7R5rORx82dbogXB+c51GpmV8B+Dgf1dIAI+K1fMop9qX5nThpwxAotHfMKxLtKWLuh95sHKrZudTiMH23PUJWTUnqNHnInKOHQlHbXGnYxVyjqtg2gTfwd/e2DkxbgaNglybnS7z29jzKRAYOM4dQHrn7J0kXPK60gFRFIwPYgxE3TwVa1g7VOXLTI/I9ZAUlXOQwpavAvvPTBccfgeL8Pe164yfdINGDCYhevfhIRfvXwVIKPIg5y/fo1qDW9i1SQso6UT+e0zMXA6lAtk2XjVMHCQYh6VVJ3x7yBQZDgkzFi5TJr26ykHZi4UFc5SMldeSZkkqZRt09Tex0124KQnzQr8rGz/xfMXtp8KZc0pJXLklkLfZZdravKDVImSWAQ5VvTocusOGb+BgUOG/Esiz/wjaWNU+26iq2eW9nvBM76QwV7AIYolS946fvNjZz3kR1AfwQzy1K1iERKCfl3HDLMVQel1yYzwklvAQR4n4D3f+hMXkOL+40dV2X5Dvq6PH0fqZbXU/wrv5IptBvc1R+RHUaJZLowrb3LVqSyrR00wZ8/XFUsFpKtcun5VQof2cL9pyxZbFdGT50/lk3gJ5crN65IgThzjhKo/SvIEiaS4CvGcX3/rEQFe7D1+RL5IlVbSlCooR+ctt9fUepc5a1daGUnFgsUkQ/nisnTYWIkbM5a9HyxseMFgkK4MuQKoS9A7Ci62GGb/PjUnvijvCdkf1322fvdO2/Q9x41ymvfv5fSZ4Imc4NdgpQF6npuC2KDnT/aIYptNdUAYiRsjgBOiAMMVfUFeCb4UAhCsdOqSBd4KCfsi2IFxkTrdOlpKN/aUi+TF8gQE9OCAPcd5jM82g/roQIvbc1DFa8lihsz3MhViy5AmIN/IRZlWje0RfZIgCC6II3+cNKbhghRz7DnA701d5slwdIvwgsNbA0OjJt6LncQg3JgzwKHj6yHC0KvvrT/AFYDFC5gUF/0mjrdHQkZu+lBFtdkALgf2E2AyiaURTPe9xsXrVwNqHnwxQWXehauXnSJNPFlAQfEWV8xU7XvZN32BaQeUDvVt1sZoG6coGf3FlMPdundHOo8aYtmR+P1AzRJlZM6aFfYcDujizj0P18M1jgMUxIkZ0x6PnTmtim82e95/0jirgUihHBNnadXObWw/9vhlpCwbNs4+4wuq/06dP28ub7dSMBC8AzSwDxC6OEvYT6SZuYCu3Zwb3GS3VVsA/SaMC7CfmvfvaY9oEq4fkRUHcEzXw0S1CSB05AJOCsiAd2PbrfS7bhjquv7ejJVLnG6/jHBqqIKwUSngvK4YVPJJ0dz2GV8EGlhyFcAqQ/RGlUXrQCq09ZAMYL+gZbDx2dzlf2zufcdx+k70WMsEDt14MPYU+MkbxoXE2K84djbu2WWvtRnkUZnI5XPJlBi3i0INazpdRg+1sDF+Fiab8oCctSt7P+E405YvMgds8/6enCQXAQMjtVjZcyCTnfhu9poVLRENNWji4nlm5gO8tEwCWL51owXMySbAUcMg3ATrMXOm2aObE0LQzo1yuqVVtdVoBddu3wygEuq83DqFH9q+mUR8Kq6Dlt/ifkivIE2QgbsIGFiqUgXMQQIJQWquqe4CLohboHCT2t5XPCmALtAfqS1261gAyVeEWqcuW2yRTkjxqq4obJqbcOPdJA8Dl/NB9hN0EgGUUrNrB0uZIGmS3/MFJSw4flDMO3sVa2ADI/GbtCBkBGBQ3KiaJAGz4Js02aRPN+8zfniMeY18Uz35/ry1q52xuod8fYromW6MmP3BQHEQMRDqavD/sxoMkP0Mx3SdQrgDuU9XXSbtvmL7lk6xZvWM/IkTuBncwDSPXHWryIzeg+SDsOEk0ocfetmKWJi1cZ/uxvHI4O3fsp3HpFfdsFCj2pI+eQqryrxw7aol4H6fr5CFccncJbcczcLFyu2bJYx/aLn74IHZZhEjfCA5v8poOiFZbX0njFW9MrvpnWQubvh9l2XBYZDmzZhZvxNW8tarJqcWrZb8DWpaBeWAFm0tG45SWYxaQr7kqWdIpcYqs5W/QXUjo/0nj1tde+HGtXWTrteZ93AxknfBFpU1Y+fOMpkE0OpJ5mX/dRsz3OrDcXIihyhVdPeruydcICOnqJCFm2Ke4OklIMKKzFy11Pns+6IWpEhUMLv+Vhunfo/OlmYBCa9TzSe4GiG3trJUC4+v0Y/aA90/Fl/KlzGLXL15Q1apXCDMOmTaRAvPklVOETGgzCBSxA/lsxSp5OK1K1Yz5II4dbiw4dXcXyY1dJWBKspW/dZ2SH+pVryUlQWrUaP63x2TP19/+rncv39Pdh4+KFv2/m7FFy9evbIc1BjRoplse/L8mdQtVc4q5Qj0TenZ337bhSrnRm1PXzyTki0byqFZS8SvSd/uTsdaDUwRJcNcZ8OKAzsOHyS/dusjLfr3ko61G1hpAwUAKMKY7GHDhpXDc5bZ8gPcBB1GDLT6cyaJaKXuIYtXkzFAsD165Cg68HB4CuS8KsIXr18zRRpyJqAeIXx4efzkqejOl6TxE5qgLp07n9Qt84PliJ84d1aUqcjQNp1E1ThRzUdf9bNirDOXzkvkiJGttr9T7Ybi93Wl0s6Yjt2tNCWf0nA9/RE07nix4kjsj2KIqkwytnNPu8n0ZQrb7K/dvc3qAahaIJBOnDmyriKxVnOz6cBIa4gZNbqn6tKfoqDQFqIlIslkhAsbRq7euqUTONA+d/D0CXMEMdDw4cLoAJ+pzeYvhb/Laas3uE1HtRz85bRqG1DQIf08A6BGrnqx0qIC3nwnH38U0+w+/9hpUnTJkCK1ZP7sCyM7NuGW/Xtl56EDesNfy5JNGyz8WrRxXSWRl6LczC7OShA7Vn1SmleqLjmVdOPoj2bN8KXEixlb0iVNbp9LlzSFHP7jpJkiVHimSJjEvFW/Hz1kKRKLN623lQBf6KYnUP/06TNdCD95/vKldSr4Ur8Lmd97+Eh2K8mqcm4TR8kcgwE5vvrW8kRwKKn2JKFSJf5EruuXXMRXrkdZwY/V64jKJOneoJmtSppkyRAN5mrjH2Bl7j28L7v0Ys9fvLSZYsDPlZtCTo+fPDGyu6eckO96PFUmYqwYgzYScD3ILLJuA2U89tvhldPxG4OUC/OdWWuWmxVPSi51MMSeu9RtYhPni1RJPjFy3rBnp6c4I4YaksGBehVKT6hZOq0bdGL3vjYYSI5Z5waphVGdz/oFfBI/gZFk/DgfS5SIkcxI5bNk7ygHtDJNHhnImcsXrXiY7ISU+jmVO56LKtiflHD+OLS/7ukIRgXsI7YFYKsEhwjhPrCsBJhaqHhqhbKsvqjbo5N88UNxGT9/jpLeFYkdI5ZULFRUKnds7Zlx/tPHr9Kks8/nUutaNQpLXsbahZxwbZ887yGxyUsX2uyqSmaP/qFDy+Y9u+w3wupeO6P75t5DTxkbTIxqF9UdJboylXvKQFS8SB7d/z/VbWyfuahyU41We+4LfvuuWgRh1YoPFUG5HHvFFwvWrTZ/OzeWq3Zl6afCc9KS+cZSccKQ/qCqjjQsV8nKs+Foofz9bHN7Jt7RVWFF/ezmP1AOCuLHpij2tX0HUoekEOhUPiGA4Y4Ny1fU154b572rg6Uky35DzZ4M5YvJ4KkTTHgPnjbBftMXMCWUCqgp1BPdqNhaLpBdzJiLJ8+e2vKO7dzLpLyqSyqb9lsThiZ9e0gYvemjZ05JrGgxjJOSxwH5sjrIPAab5pPkdnOAwQJW5HOVhZUKF5ePY8UyjYb9ceSP0yYeIqud17RCVbW7ilqGTlKVZx8qWfbRSabAqUn5KvY75GK5UF3DuK/qaBLqqqotJG8BEqyoYecmfN3Lr5QbMmNJEya0v1lhNrlqAvYjcC81LeTK9evWZ4UUIdVKRLVu/bSf7VX2JrRve1RB0pdH5fKTYtlyWQFWAVWpICOqtfi+WsmycP1qU90+VtFDHf2nyVMq1YTRrVJCybOqtBnSVylsjf2m6qW6xyPZ/fgnzpC+y8e6zyhuix87tnyaLJWx/N1HDlveEzMHY5ivX6a+zb0xUpTIrwLIJ8gSroAQPnDquArfq6oX3jdtgc9y0S/SpLVIDAwku7JnAhVY5JDQxRvXrKPG2l3bjNxj6srfe/BQMqRWEaCCHB0zQ6rURi0AZQJuu3H8NIGzc21SmrDU1dwS/7AJ4nT5TgVsumQpjDbhbMwe8S2keFoloxoly8pcNftJNyLIwIpE0ZslHYlgAkoxYoK0JNxnBBfQLNbs3C4lc+eVlgN+VkU2q7Fs5NmVWzeUeew2BWDZlg3e3Kg7Mn35ErthOCUJaA8eP7Q8ysY/VJb0KVLq/pqo+zGWyUhytuqoMoHcYlBA7UDL4Tp18byEJo8K9SUoksSLLw2+ryhqCVsyJP+W6vPCSi6Rs2SQYwtWKjm+MrXnm4pllAQf2Hf+VDaOVnLgxDFbpdYDf7YVpO0CoqBG1/amOfA7JXLlVVl5xDLonr18LlBOVCVRyvBoiwRD2bxvt8XZRnboYpT06NFjS8wsmStfwL51gb9SzRpPOiHWK3aS64nyxe4jBy2uTMXUzJXLnGTF8pj95AvMfWwhbCn8hhh77YYOsCwDbDk0ewLzroZPsorqiAE+xhg5vjFNnrQj0ttxG9DDgkJukl3cbCDXh4L9heUcHEin5/oE60NVKFjMlpAUvaD4Kk16U7O+SfOpqPkvYzv1NGXWBSKBxj5qAcuHESPYbMMtezZqbjIOuTJ37UrRC8k3lUpLlKxfWMInspPPFlC7Cs0CIJu+z1fY1DgyXik0/1hVs5S6fzqPHCJJi3h6yVD8CiMLDjCWJZs3KFeNKqhATvFm9Z1pPkUDQUHRACAbhxqW71s3seJyivdUm7f3XOCTcK1mkp+x75LqP9IiWC01S+w9cPbyRYuJxcqV0UlbulBAVxd8HKyWC1b72s2bRlUrgiTVuCAaBNycfejUyVS1nDlbQkrSwq2t1qz3r78GlRNc6NK1q+YgomqCyvuQMHrWtAAXHiB/C7d5UFTp+CZXKihIS8Qz5lZY2MBIOSDRyrWMg0NICVz/CbDafUGeIwj6ui9Ip9ig+8+16oOCxLTPvi/m/cs7MJBezfGg2TFgwfo1TplWjYwB+JZu+IJElmb9elrOPOAG3X/U9cJE3JYuAD8iAQtfTxjudEJUIaF48/r2OGKWJ73JF9w3zIggo4sAF3dZtVTZ2OhvLvLVr24sfXa/YSZ4MdERsEGB/Dul7BmVqFKHVlKpYysT0DRbQXEeOn2S7Fb7S8nEHDHHz5417UH3qeSpW8U6wZHs7FbNBwW/OavPEDM4kydI7H31Dbhu+bbNpW/zH72v6D15H9X8byilWjU0NQlU6dhGFg4ebfICcFNlVJZ1HDHYFE1foEH0bdJaMIFI9kcPJK+enH3sM+TnV6nTq7J8W/W9D3Rgp1WD8eihbWvUMyV43e87lHre6Kwueowbab2NqNdkgjbpfXxVsRQpv/b+im2bzN8Pt0YDCoB35Qzj5s12Vm7bYj7GIdPekEWrAb1N1rmo0K55gEv6feDLGFyExKh80XPsSPM2u3U0vsDNTe8sGFS6MoXeukaggYEUJfLafkLIERoa5tPhi2yAz8t5NijBBgKAweO1xb24GHW+xLNo20geJC62c1cvWxKl2xYwONBdjPto/PMb52xQ4FDl3+QlnniZL94aGAGALNXKW9DPF2z03xbMCRRpREtorkwjOKA5wDTw6JKeh4uczDjaMiGXGKxvSZcLNUNsUmA8bYf2d2auWBpQYuWLOauXm1zL5O0hFRRvDQzMW7fSKoKolAVchFJDQBY38J1JssCDFqqTMsGKqWLr1OvRydzZtazwfaXJmsoqkwgBuWDgOEeZLFfdYmJAt1+Gq2D2BPEBQf1nL55bqWVwZA6CHRhARyRYoJp6gEYA6J5JFoF70dqq3/Gc4AGlWeTmBi07DAmsHOIET7Pb15Sd51t85wLSpE0EcTZy8Fkp330fFO/MGtALSp1S5a0BYq2S39tryYupRj5tntlpGIRD1JTo1qCpbD2wT+IoZ0qaIKHlaUxdutBEgL+fxxSK/GFkcwlcVZMFP0o0tZILqq1GNQa/M3beLPOr4HvHIJ25arn59F1gG+47dlR/K6FQFtaveRtrzxMibHjvACRDrIoyXUjHt/bZd7+dvnguoPvAcRXUhHXQQ/k83cZc/ZF8q0Ub1wSQGygdTG4vnJdcfBeUH/N3ZlX//qoHIvjLgQGVJU7LgT+bGQMpAPRHxIILCrlVbtlgSItwQVE4QQQKSYHb5hAF2QVaiEdhzmMBREBUlXJgfo/kFRJgUKbfRX6+eK+BAVISiIKgnVNbSSZ3ULQc0Mtp4sNUYBjl2jQzRuICJkTJoVufGRS+zUhgJHT1WrJ5vYMr/u/gvQcG4EAIRnLnSV2A47nJYMAt4XXBSiELfbFaFW5WCPOCemkXpKhTfAoHZjCzVCgTpqIy3u3P9XfwtwbmgvJfGp4gi/68ctFyLpA/vu2xAOXCFPUgG92C7nOXL1uWDSjatF5AazQEOP2LKRmhbhphjkXhct+/i3dyxb8C7ro63TtbW7SOtetbnyLaduH4/CptOiuR1L1i+qPbQZDL6RqLqkPWO4XWsxHCh5Nv0n5mNWZtBvezQjiy3fCO/af4RwNzAbum4BM3AG48nC0EBvG7K3c0d7RlcOt/uMeomI0eOapcULa/dMt6mbtujYRSpbh1lZoBSvc/xb8yMF/gSqMmU41CWb1jixw9fdp8H5g2uL6RZbSOo7Q39zcZJefXmc2f+W/jXx/YvwXMHcLGxMeOqJlDsB7BjpsPs4k0KNINcakTVCH1KcqHEc3Ow22HqWRRVZ1IYnh4lnmEum6o+XRPfwf7jyzzuDFiyGcp05iP8tPkKcwudZ1M/9fwf2LBiLPvOLTfyqL3KRXjqU78cTwLi2X+9AtJHC+eLQ5bFE/3Xd2yD588sef3HupztWvZAWRbQPGeXDQ/s39VQgkxF0LfFOXCj3DvE5n+SLU6FpougXf0t85dviC7jhwyW1almajgsZ69lBAQMMXZ/b+N/5UFI3lh5qqlsmjDWgu1E0kmffqbtOl1wv3l8s3rcvSPUxawImhLUIooATyWSWcXBQW8V0W/lC9YJLCDwAdEvTfv3WOqNo4EdiqxIRaca6ouZfdDJXa6ZMklbszYttiqmVofJqp3IIw832aWigWLGv+HLf438V9ZMFVHzBMzctY0i98WyZZLqhUtqRI7rgXQiFgweVAzXhluaf3u7ZYEwg45c+GCdWmnU0OgvsBe8Jm+E8eJmtQWk+oUQu3IzJXLTKM4qNcb9mNnT16S4tDpk5ZmQLKLqxFwDzfu3pGTf5613UYIh+atREWu3Lwps5TgZqxaZrKLFqk04oU9/4+DBfufACbG+IWzzTObo1Yl61qELUfC5MRF860kkQpATBJfYPYE7dPjIjifFq/xe0s2bbAUQvwpwbWNR2fF9Lpz766Vk9B0GKcSGDt/ZohHnfgCS4XqkClLFlidqms+Uf1YqmUjq2ftMXaEOaD+pxDgK/23sHnf75a18F2NiqoHR5G90+fLwJbtzU9KcBQ5UK5AIVmza5v0nzhe5cQb/yjeBNpIu4k2vmCXDtDPT16ywPuKByTpHDhJfPGl9TypV7a8NQEmoOoLejWQyhI1chSLUI3u0E2a9etpvRzOXbqi1/RkdbwL7O6wXnZLRiJ9H9bs3GYRuF6NmsuJBSutDcoPbZvLFxVKWN63b87CvwLvwv0jUO08YPJ4M9oJS0BheDioWMH+pbgKKvTdTew28rD553o1MGGpsfjyh5IBWce+wJtC916ibIAsYHobuVnJLuh4T9sgUqIBTjrM4i3e9l8uKP5KX7aw02ZI37d2enBgPNR04CQEvy6YG5CLjn8OKxJnJbFdxjdwym/WmZGGUv/WrvtHMowuI11HD5M5a1co/28oNYqXlnW7d5g6ToIUGSiAGC29Y8gWG6WUTZoNwJfWelAfi4ZP7tHP0hEAO+2XOTMsBkyTaYw3bByoN6XKOBcYeET1r6pMoccM+UoPVXV3VH6xG5RhSrgw4UwucS9kwJA7yHM3n4MuKg+fPLK0h5DABPFpzIrv2zSxriyD23SSsHoN93cA4ztyxpN5s3nv7yaT6dVD88iWA3rbgS5DWnUQzkT6T/EfLRhJlj3HjpLfFs+V7vWbWQ/kBetWmUb3ecpUqp6vtYpat2MSOH3hvJ2gQ2IKDlD31Bku3+2XEbJVWemYzj0kSdz49roL8rMoOSZ8RfIZNheBdppvw25GqSJDM+90yZJ5VHrVMuetXWVKwcj2XW2RsMdwTbQbOkBu37sjJXLnsyw+8iPJoiXsRZOirJ9/ac99QRemETOnSPua9SwRADuwcKM6Or7sFvoKCkJiVAhfV1MFTXLL/t/NjMifOaus27VdGvTuYn2+uGeXoP8WWLC/A9I8EhTM7nQbPdx5/fqVufVJ9MZb5oJ4OMoGLIPTBXqPHxXAxqgz7TxqiLG2w6c9PldYImUwsCVYJ0c//dC2mTNw8q8WmOE7Q6dOtCouX9Dbn34pG35/c4wZgBXi4ndZF3j2/IVTq2sHayLri6N/nDYPIGkkeBIJ6BBCIGSx8fddxqYps0GZICSB04wUEiLKwYFocZpSBazvPSySsVKKwLxt8OYJkIYSL/93Tq9xo2xsfwfvvWC0Z8xVt7KTt351q0fYe+ywhdrQnHwXywV1f4QEaeeIPAuKU+fPWlSLSR2svL5o0zrOoCm/WklOudZN7Ld9QdieLH7f3hJct+OIwW+5UYno0YvCd1K5f+opKLXzBV0aqT5lYVwgf4jMUWTyy7yZFlfi+bvkEPUbnIln9Vn33kQj8JKiMQPCpdwrn6Xcj/YTqUsVDOiQ8j54rwWDKklq+nXhXJvkXxfOsQmg6SjFkpQ0kBhCFU5QkBdBP2YWDz81YHIobOEEGoS+b3UPYNHYOb59awD1kpwR4otJS+Y7P40ObAZs37/PdoivO5rSJip+6P3kAmKhO6V7BI8Lqn84tsx3ESFMEryIlhAZ4W9w9uJFW6Ss1crbbn0fEM0hy4bf37B7lzX56qw70vd6IeGdC4bmQ+gHm4UmPxzctmjDWqNsjhdZttlT8BYULCqZcdRxArIKoDK0JwLssCb8+wCWR/2Mb6QUkDJEIyB2qguuTzkXWp8L+me1GdzXdoULPkfXd9+iVaI67BLfwMnK7ZutKZfvRBE6pleqW9Tngop52CzZQLSOotkl9aeXblyzsbkLGBRkRFDzTbbQqm1b7B7YACTxMIc0ZIFwijat6xRqXOut6wZFiHYYhQYlWzSwHP/1Yyfb6WygaPZc5p5BC6JYIjjgmKWB35w1K+3vR08fW1kMeZikBFcuUtw8BgBNCpuICivfbELqUEm8QYFxQeIruTA0z3ThyRt1rL7HhdsA0LdWnExcvCiEDQD2344D+y0H1ONxF2sYoyxQWlapGShjUY15UTZm/fJwGOMqG9a2syXYqvyTBr26WNQZ0Ouv0c/d1MYcZ2cgqdlhvs9IH0SQgVN/tUT1HwoUMTfb93kLmoaM64vuj+l1fCQrucUiwcK7cIEAu8tavbwFRwnX0aLnoree1QV9m9OXKWLhObc7PMDbQAsf8gsI5cHGaITrNr/g/Xo9OgfYLy7IGaVXnxucvXH3tskPessSBiTgS2Uav+ebooIN2H/SONupLsiEJIHDla1QPxkmvoc9sMNRIlw5x2e5hm9tL/hlzkzLMPG102C1dXt2CghjwkGa9u1ubN93pwMKLlv0721t/IneB4fDp0+p8ubp2URv3ZQlC9iReMHhrQVj8om/0qea0jvCjSQQcr4jfwcF7AcNqlbXdjrhA5w1O7ZZ2g6vF2hQ08lc7Xs7WCJoYuHExQvMVeSbywdrGTRlgqW4ksrj+54vkAG0KXPDm/Qb9JVDpCj4pu9w30OnTQxo8Aj4Dn0RXazfvd1pP2ygaqxv7pODF7hHX5ZJfyrkG+PzBSyueue21qjYTfREpKg96XxbqcxbffABRECmD822IDL6C5BFQHlx+rJFrSVGUASywzhXplqnNrZdh+uWX7F9i2T57Au1F6JaL1AS8yl9wpNdpUgpyfxZhmDjRjo5lps4oGU7yx2k1L73b79YYK9y4RIBLAgWSGI0ae+EQsh9pHCU44PoZRovdmz77OPHj60I1j2pCXA/qjYbG8PpGj/Wx9YTmKoNChv4LZrGZkz/uaXC7zl21A7bxKBWmWE5/1QPwmIJKQ+bMVma/lDFcv8BLX3pndpYX3OhclZZ9DppVL6ihWUAEYUh0ybo9W5bV6aoep+El7H/OPlm055dyjrjCW1QgwL2iLuO6C/NWzjLh3A1/VeVk8j8DWtkXr/hgWzDQAvWfvhAy+Wf3W+obNu/10pIqPUMCuoC+NykJQtl/4mjlnlO1joyomaX9vJYZdbE7v3eyhpnEqcsXWTtgTF8kZPUmC7Via9WrLQRAh4H9xjb4IBMU9VYOtaqL1+ne9Px1xfcH7LBDVSu3LbFDjz6oaDnzJODJ0/IhWuXrSrSY3xPlW/SfRbQQXiuGt5Pnj6x+iFkrtp1KvNeeTLpY8cx4sKbc//hI9l6YI81OqPi09dbQsbUjoP7ZXj7n6xoC9y8e1fW7d4mM1csleMqp8j2p7UxDXrnrVmh445ki0OfiWxffiM1u7WTZ89eyKTufS0vAQQsGOUByqtlVPuu9qayJ4kYPoIMmz5Zvkn/qWRImVYVhKTmaQgKdiZFHpwllyFVWqNk+iyrPLJUMiYC6iSEgfsp97eZVVlIYKU7FGoRDfbkEtBk5qKs1J1NTKppxaq2qFRy3tRHPkeVy4yfBwcbhyLUcfDUSeUQ4S21zN3JgDK90XOm2zGbFJ4k0okhfY1wCwpDuXyentCUnT979tyqeaavWGI5CywI97F+9y45d+WieT+2H9gnyRIlkgoFilq94XTdkduVyEvnKWAtlz9LmdLGpqaPDGrd0UpiKYKpV/oHO+fN994Abj5cbZwxBVES/SbIWrpVI1NSmnh3ui0YE8EbmT79QhqVq2ged1qRw+4of+UQRjzd+ADpNH78zzOWm0ckuGHZipJRWWPXMcMtWaNumfL2wy5wSSmflurFS9vNuKC2nvJZ2BmUxnfFz0+ePn1q1KfyxXyDeME/0EVmMVWFtrwKWCb3Rt8mejnh3XdjW4AjrG8r2yuY5TubNF/gtqLih7PqSCzZ8PtOqVioOJe20lyiAlT4TF620JrOcfjMFH0O8cH+0DHxH1KJJ46ffPDBB5ZlTYQ897eZ7HOjO3S1incAFzp06rh1d/H1O4YE9g+RdDYQmeRz164wMTGrz1CrpLUFGz9/toxU6pvWs7+cvnheUih1QqG+IDeCHvc3796y45RoKYNqDKWQffPbwnnKEhPbSToFs+awnbLx9102wPkbVsuDR4+tfXW+jFn1RvLbriX88i6wy89fuaLs64qpyIk/ji/FlZDuP3kkj3VX42x9oruBoCg+PmpA+Y5qXRJe5RfqPalN+Pce6eKyyHFjxjJ/JXzl+Lk/JFWiT+SVv58UzPidxFRZTYiGU3VJQQitZsHjZ0/ss5xQyZ7An8juthY6kT7UnZDCWC1FexA396sar4kDCArzZNv+PRa9rlXqe8tVYc7wYRKg5V6PnTllQVRk6aPHT+x0XzgM4RuCpj+0b2EnCP/cpJX4kUqrlrqdFFtPdwc1admVp85WnoqDlBA6pZbw1Qc6SSgRUBoyob3KESiyw/AB0qNBc0mibA5s0RtUtdp2AxVWbGmKXjnqn7/VsDY2kz9TVmu+/q0qBlF18MTMKMrAu02rfAbGjZu3XimZ734QNrwthn8ozxGD1PCpFmf/8P7j5FVlXu+CmtMwJj/w9FOJBTu9oXKEXLTQ+h6d6FVztGou5CtjYedzPB6efq4BEV65cUOJ4q6VkLIDYF/hw4QzBQflAzkfLWoUI85u9ZuawuECDoCoQRZO/3mQscVRs6ZJGbXBrFI0ThyLhJdS1ottekntxSlLF5j83LhnpxTPmdcKmilspMu+Hwneau3L+J96m7D207F+ljKVCW3YGSnGeOc5fwq5w835GpWE5qlo5kCGU/r5J0qRSzdtlO0H91qWEgOkkTssguZPVEoz+Uwqzz2l2/5GGLVKlLUjFWEdHEb4Uu+HypXYH8W0PI4XL5/bonJUNA1CX718ZbKJXYNHns+QnwHvp7gZbZCdwG9QMo72yO6ChbmdUlFA1AYy1vlQlSWK/tkZaKPcO0QAJ4F1s1s5hpqdxz2yY/2UNfIf76PAoMmSrAi7pVUERwqgTSPDML6bV6phbTBR0hADXIPFhODSJ09p94jhTIs/CmAYK5psyRYNpabOj3/KjF93ISZEjgVdD4g5kfrFolBvi8JArh2JhtwIXRH2HT9iAl65uQyYNE44L4HvUTP458WLJmhJtGGHMDCyoJCTsAMWiMpwnvMe3UmYrMGtO1jlNhlUiVUhWK+yJXb0mPovuuWso2YjAyPobosSOZIdnBteJ4RDJXgd2QorwgtBCS4LierPYGFPrsb6kar+q3ZsNs8HY/jz8mXrukf+BrE07gti4p+bo8FCwJ6INjPBz70eHoiCz1HvTySbOFkEJZYcyqHI86CUnyM3l6mWiaw8e+mSKVwpddee1Q3BfbNLuUfXnOBvFpJH8lJOnTtn3Gz30YNmHvlHSBy3C4n9eTJmkfOq6n6qC+N2TwkODJyFY9uv2bnVtnCfpq2MVY5TzbB5/562O2E3xJjYZR5hrRJGbyCodseisTvIoOL7lONTHIC58HFMT6YUWith+CSozfp5CAqtkp3FTqAVLzuURBnYJ/+4T3Y1332tbBL2CBWj5aKtzly1XBd5nylQ3CNExHtowp7d+cC4BW44z05zjNOwoAQuC2fLYQuEuMBFd1s1vMNqV1LND5ukiRHnzJAJlipJUksjXqmsHrae6+tMZpf9VcYVhLxVxQvKD4Q1b/0q8Q8TP3YX7ADOlqH5gm9ENyhIwiSQyE0yEKrgufmcahAz8f5+/sYyCdxRmM4Ert21w94jpxDJAnvhb1gNL3DTTAgTQXemPBkzW2UIvREgChSLmLrbWRjq5KjPoxcQigRnu3IfGPb4LvkNVHZY7lWVO8f/JL86ql4jlC4CC/ZS5qk8mLpskfn26qjM9hjO162tAgY2gUeeQ2AskjE8vV+4BZoxlK8v6w4lf/u0yTPuIbx+F270+OkzvZ6ftSrJnyWrzZV119HB4iRg/Nm/8hxb8z4g55tTeekygD0YGsqMqgYbE+OyjaBgQlsM6GWdsRHgHyl/hsXRdwhbKqnybVrw0L6EAfHPo/56Bohg1OXUCX1pngY0Tg4kYVdC6QyC5ywWSgZsEWOa05cI799/8FCJY5895/dQDtCqOC+XZBhAJDm0fxhlM5706Kc6iXwOlhsa/Y7J14kn2ouNFemDiNbBgDQ2U170Hh6qhuYSFvcPMWHOcM4ubVawv/SD9juRPoyghvkd4w5wDvIZ3TYOOMoXrF9jrKyiKg+cVrxGTQaiz2dVmSJBNsvnXwYYwyGB+0JpYhxRIn9ohOcfKWmiLmQRkagJ63K96L54poKQm9ilcgLQoAr2gi0CmyDBEtlFyxZYC5pVRJ2Q8OHDmlH96jW55y9MK2LB8UDggiGDik4lrrxjMBxIjCeEyYL6WeTYMWJIQuUAmBJ46lEMYF/PvUpI0gQJJGXCJMYdICSMeJQLIgEoGJwfHUaVDsaB0Zr9y2+tJRMyG5sus05eo3KVlJrPWY4Ixj3fiaqsLa6yZcbKzmF3++l9sqB0RsfuInWA6zAn9IODnfJ5Jhs1neRVCH2mymBehzPglUfB8O36EhzYKMwTOSDISU7t9o/3aaouadSWSK1GGVoV1r8LhDgZuvV7dTFvA61iANoRgtgFFMZiYxvlz5xNJvXoaxY/7ASqclkKLZxgETwH3MxRb3kwcoABwJ6RTSu2bTGhj9eCz09aulBNgViqWT6THarUwFLRCEm3TqiybdmW9bbwKCkRdZeeVgJbvnWz5U2wq9mZsExkIsYoIqBF5RqWdYzNiKuNfYUM5SymeLFjWWt6FCaMcjiRKydZMXqHYA7Qym3Njm0WhkocN679Po3+0AVIkEXjZPG5PgvA++wuepBgxDfp010mqUzlHpl736xm5hhNNpnaxGcvXbRk3FAJ48Sz5BZy1xGSUIEL18HJpCDoYQ/0tfJH5dX/WAgmGYHuCmb68nOcd85alWTQ1N90smGPMBgP+A67jB3EDvVVcFgEV55hALOI9l19LYzaRJw/zuLiJmo3pL9VkbCY/A7sEEWHHWBX00llV/G+K4fsn76Fy43dCouBs5AtXL5AYRnUur3KpMdyUG2l0Ho9CBi2jxuKRmahlMWzMLBZlBIIC7aXLnlynYPQtsNQhrCZxsyZbvIdeZpQWSqsGnbPDuv2y3BJVDC7ZULDMif16GfdPiAAX8BduIdoug4sGIP3I7wO753Qpbcs3rxeKhUqoSzBI8uYPAYJf4e60FqgqAGTx5swdHeW9QeLHVsXOLKpyNhvTAbfZeKgFBaGyWMx+F3+udfgPyYDGVUgS3b5SrVLvs81ueGY0WLY79LGDvmG8gPrY6djgKeDvShhcJ8oAdwXFSzYd/B/JslRtoycjKAUzm2hIN1//NB7XU5XE3PoeloYORagNc8D8kPvCxsURzW2H85pNFCMbmwtnN8pE31ipg9t1mmTye/gu4TtmkzXCyCzsEnZICkSJ7EuePRyKpU7v4fIguCyGt24CfEMNejdVS5duyZ+BM6wxCd262vuEuyUd9bZeoFT+PxVT7+mZAkS2xGMTNj+k8cs1881JFmM2Gp0E1GevXq5DG/3kx26z24IpYuCB4KF3Kh2SvexI63NRI+GzdXWO2qUj4xkEfAPoglCNPjrUHdhiXSgJLVuwKTfrOUE7ZfGduph+fOEeEqocjNh0TwZNXuqxNXdVKFQcSMaWBuKDzudMA2djLinA6dOmAaJMYu9RJ4hr7/QhWLh4SLINqgfAuB13kcm4f2HLf5+9IjVQ3PGBCYGHALXVC7Vprs1aGYEt/vIIZ2jqOZHDQmYTaTIYUaVatlQyuUvLP7DBg/uwmGCqLzfKLuj8ABfou2OdwCrH5ZZLHseteLnmUoLpX6sRjRCH5bQaeQQCzHkUDU2TdJk5smHh0NlLCYeCGQE6vHEJfNNKeBvqJd7gS0u37rJ0rNhCdhLW/bttdBIclUwSFegJZRpjMr+8OehgeLpiPNRTJVf0awNG+3YPNwilBqgh5Uw75scgZX2HD9KuiuLInmV+BwGMv2ukutiJVLFBcJjx0IcEA+7D086J0lyZihdA3+q08hMEOxBHNH8dr7MWe2U8oqFihk3wk7rUKuBKVIsNOYPixgS8ALh2sNluFXl6/rfd0jzitU8zt/hM6fItOWLbZdB2aid8Of3xaxVy6S/7iDUV3Ir6Jd1Vm8yvO6eu6pkcM57qypvOjEFBVSL5kgPrafPn5rgJbaExY8wvq0aEmp9WjVqMarfBVjR3mNHTECjXWGwonkGh336Oc4iYMHZaS5g8/ShJQDr0VSJr12U1vrZyypnvuTA19SplfXlME0XwkOOo/R0GjHIdlC/5j+aVgy3Kdu6sXUSpqfl+4I6WxzJKGHVOv9oXGpIm46eBUMbpMlsCaUaYllHz/xhj+8LqLfTyMFm4NUpXd6Ugg7DB1p4BCcmwUr4N0oDMZ8LyrpIPMHhqlqC+ctQdVG5ab7rq4ggX9khQ1p3DGS3MElECWifRZM2voNDFZNiphKQ66lH5e7VuIXKusDFeJgQKr9l2/595lHBlYWWy9GisDCCkyghuJgAxjHtMnHLLRw8xuJpvkCm9tLdivcdrbBErjxmKsxYsdRcZH2atTFZ9j6A0+D5od0mPln6fk7p0d+01YAAJvKl16+j5bcufcxjzemeOIHfF1yk5cDeFpJnkQA/zUQgzDEwsW/wWkQzr/drFao3zPfn5tSHBOw8KkFI0Wa3sANRzbEL0STh87BPCCWDsqS21eqYSv6+YAet2rZZxi+ca45sosrIN9/fwJ6s0K65HMBZPHi0KRh/BSZ94ca1tjPoaPm+IC6HRpksYSIp1aKh9eNur+zUhBQLBlRhsEPbCzWubTX/nHDvHk33viCHkBYy7mnb/z+B7DAiF24WVVA8fvLEUblsWcJqG3lfDRkkytbo0jYg6/d9QW8TOjaRtERrHnIVyWt0EbBggKwijnDlKHPSs8hOJYXrfcDRK/TwUf7v9Js41rKuSFP+OyDzaNmWDc7U5Yssmyi4FO9/ArKQKTsi0fWvQDOL5VuDT5R9F8jkIvWPTF7duc6UJQsD+rb8Fa7cvGlHfj7XxeI4HJoTkpfvC/8uCtuHCrQXWjIOmT7RWgrDFggLkKwZHP/Fc9Fb2WjTvt2NraC1YZOR/UOWU/N+PVWmJHlvBQZ3Ua9xoyXvt1mMtcaMHt1kngXvVE1GIaJkh1gWRwagIVq9tMoJGmgs27zRPsdh5NsP7DetlP7tKFQjZ021hqC4trB9CFLSoohSKRQDfhf2/fOvYyynApUaY/artCGr3UGBKVCneyfTDmuVLGvaJcmmJB5hL/oGNoOCFAhYYRE1DeihSyYVqQZoib54I929wJc4qWsfa6pLuINWswT4OOvABTYRPTlpdl+jWBlraN+7cSvT7NyFJSQwu+9QUwwa9+5mttT74rXjqfxHunKWF47pMZ26mzY5dNokU3npbM5vorjsPX5YbUDH4w1QIOAv3bgqm/busjImqiypaa6u94qhjL+Txvz7Thw1JYckHLwMg5QIMAmGqsxBWXn56v2qJzFFdFeprTddpvceaEpH8ab1bPHoP8pvN+nbzZSP4IABvnLbJimVK6/lsqDADW7VwaLxb8G7094CJ9fQhatBL8/h1tOVPdLAjqRMDmNyzxbzBbx29JwZlndO90w1NO11usdyVDHntYTUCRbobrIc+Bt33iR8wmJoAUXmLgmaarDa62T6Dps22XL9OT9CtTjnwIljdvgvz6nW1N1nn4UlDZk20Vm2eYOxXDqT8RnKpMh1X7xxnckMtbOsPIpiBz5L8uy7oIqW009ZbJnWjQNVgaIPBMXte/fsWmlKFbJ6Bfe3+R713q+UfVJJwwkljCEkBGiJwQG3UB1VZXHYYqPtP3HEWtTj4aaDO4cV4IvDcUqUuWCW7HbyCJ4LF4dPn7AkTqrsb9y5JV1HDzf/Iz2BMLL/LvAeTFw03zhB1WKljO3AitByMW7pfI1HAVOFhFZYDU5VOhCws0bPnmYBVox3Elh90x3eF9hZsE5OZ+H8Alr2j9Tfxcim/zMR8neBoCm90smfQVsm66xhr65me03tOcDigSHhLZboCzwXdAQlXyNbrQo60ThYw8l6ZYktKtWQzJ9mMPUfW2VEuy6WseouFl5qGsdPV/nyy9wZli6GZQ9rIx0AlbdQw1oyddlis6neF8gtvATkYigp22s71KhGNsEiPed9iBLJEdl74pg5eVHPMcDxxa3evtWO5OA13ntfkO8yb90qKdy4tnX0792kpZUJD58xRTJWKWsOZlL5/mqxAA6B2atXmD+R9IpMVb63UwAoOnnXYhlsn70HYCs0dKvSqY2xrjlrVjo7DgauqwIwAzSdvr+NtXIf2FXGymWc8z6NFPmt/d5cc46l6jl2lFOsaT1r+XDThx2GBAotYLuvX722Dnl56lTR+1lux9LRYoIj8KnopL8a7SYoZ+LIHuUY9hqf44hv6tveBT5Pjn+J5vWNnV++cc37jqdAnnx8F9w7J5QGLUQMBJ0czvlb5tU+OXIoceGcypo9xfPvg/deMEDfQypI4ufLatXyDH7s/FkBfRTpGNCif69A6jjd9zjkmkI6JgCVl7PK4NkA1VcVB+P7qLOckUQfU6olOaGbysugIgH5Q6GBL1hoenC7wKSgKEKNae8rjvWOo9iD+w4Of16+aMWKECUnreIYp1stGK/jbNyn6zvNHGy5Zv16OenLFHa2HXhzLDvA7Jmgi4/8RCbTXb5ez86OcgXvJ94P75RhIYGobPN+vWT7oX0yul1X+SRBAlmlrCZ/piwWTPQFjtv5ykoyf/6FxdqaVKhqHncXqNCd0YpUM+MAHlGZ5IZjAC4kchr3qkqvFG4yJ0WCxJIsYUJJliixsWRSG2BzhFOCAyYH/kEcu8g2AqckzJ5SNo0XJpayKFK4OdcUE4SjM2DtRLl9neCcPET4ZPrPg01ehQRk1Iqtm6zwA22VEEupXPnl1v27Uv2nthb2RzQEVyDxV/iPFswFCZZN+/UwLzdnRpFxhG8Pn5d7/Az2D0rJIFVTcUP5YpQKamwkWj5w6oMLvNQV2rW0o9AKZvUcMBkULAAqPV7wu/oPRQAnMYoHiaIMC2ezBV6jRbOwDTKZeyDHMqhdiSe+x9iRFpAsliOXxaJQ61EOfBcNm2r4jEkyvktvzwkVIQD7lRwQEkQhtLo9OhshDv2xo5k8/yn+0YK5oA8HoRSKGFpXrWmZvhQZEPwju5espqD4adRgpbxDMkW1Irdvhwuonhbo5OljhAKSXHqNG6kG6MdSo0RpWwzsn07DB1tohLwU/IrkcGBv4dAFKDvNB/S2XEHSzRauX2Oe9Z4Nmwe6LwiA+gCKIcjVIKWOyACGM75PX2zdv1ca9u5iFTQlc+cP4AYoNat2bLHyIvLzId6OIwbZTuqvxIcT/B+DBfu3gAxC6H5atogpERS96S40vxr2DS4hZBWHgFbt2DrATgsK3Fvlfmxm7h2Aj69p355vyR7kIP62jj7HWAYHuu10HzvCniMTOa9W2ZT9HRxu3L5tFZrrdm138tat5nQZ5Wm/7Qs1DczXelXlLy48Ch+R0RwhQfE6hea9fxtjStG/iUCuqX8KKI3Ia/2yFSw08OuC2dJqcB+jXhqtkPdHMiUUW75gMYu44nkICuQHiaOo6DsP77fDe+qX/cHyI3wBG0PVViXEWODvxw4LXvGgLqBbd29bShv3N2beDMt5LJkzjycaHASkNxw8dcLUa7wef165FJAMCrgW8TOKJigmJHWAVPL561dLiwE/m8xtU7WWdKnXxBq1EMz9N/GvsMS/AokphOmnr1xiAUGyinJ/nclyNghXwMZYaHyWTBLAEEY5aFOtttlQwYEINIcl02sRAR8SiL016tNdhqj9h3zFJ4n/s2i2XNJYlSBC/L4gkZQ6ACLfXJtc9yOnT5kM5PskJdGdZ+y8mXJUjXYqchp8XyHEQOm/if/KgvmCuBlKyOSlCywfHq2sVO68dnQVMSCycN08RXYihjI7hslyZYULjgEhJRoFImqkKGbcki9fu1S5QOl6xPdwpuJRKJXzTVNhqmgAgVGIhwpJPCkEI0P7h5LUiZNabAzfJc6C2WuWm1clTZJkUqlQMUsD8GT1/vfwX1+woIBdkqRKpi/eajQr3EZ4IhDceDVQSvBisKM4cwztlMTOSLobP4wY0QokrM+vV5nDEez5T+H9H6yMICdpbCwAmU+41VA8SKohMZXIAPkXlEuRko6miPqOA7x4jjwWFf+rYOv/NP7XFywkkPeHb40+h3uOHlK76Zyq7w90gV+YS4kMKGwyJj1G1OiWMg4LQ3skR9C88rpIZAnD4u7oriEiTRUn2cKEUmgZyyqTTETInwSaz5OnslQFWLevT/T/BkT+H4l2qGz6rqdqAAAAAElFTkSuQmCC"/>
          <p:cNvSpPr>
            <a:spLocks noChangeAspect="1" noChangeArrowheads="1"/>
          </p:cNvSpPr>
          <p:nvPr/>
        </p:nvSpPr>
        <p:spPr bwMode="auto">
          <a:xfrm>
            <a:off x="523875" y="160337"/>
            <a:ext cx="2515368" cy="25153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5" name="Picture 2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578852" y="163673"/>
            <a:ext cx="3200400" cy="3200400"/>
          </a:xfrm>
          <a:prstGeom prst="rect">
            <a:avLst/>
          </a:prstGeom>
        </p:spPr>
      </p:pic>
      <p:sp>
        <p:nvSpPr>
          <p:cNvPr id="12" name="TextBox 11"/>
          <p:cNvSpPr txBox="1"/>
          <p:nvPr/>
        </p:nvSpPr>
        <p:spPr>
          <a:xfrm>
            <a:off x="25123849" y="19608163"/>
            <a:ext cx="7340512" cy="523220"/>
          </a:xfrm>
          <a:prstGeom prst="rect">
            <a:avLst/>
          </a:prstGeom>
          <a:noFill/>
        </p:spPr>
        <p:txBody>
          <a:bodyPr wrap="square" rtlCol="0">
            <a:spAutoFit/>
          </a:bodyPr>
          <a:lstStyle/>
          <a:p>
            <a:r>
              <a:rPr lang="en-US" sz="1400" dirty="0" smtClean="0"/>
              <a:t>*This </a:t>
            </a:r>
            <a:r>
              <a:rPr lang="en-US" sz="1400" dirty="0"/>
              <a:t>is a sub-sample of a larger study conducted by Michigan State University, which involved: ​</a:t>
            </a:r>
          </a:p>
          <a:p>
            <a:r>
              <a:rPr lang="en-US" sz="1400" dirty="0"/>
              <a:t>   Stannard, AB, Mudd, LM, </a:t>
            </a:r>
            <a:r>
              <a:rPr lang="en-US" sz="1400" dirty="0" err="1"/>
              <a:t>Pivarnik</a:t>
            </a:r>
            <a:r>
              <a:rPr lang="en-US" sz="1400" dirty="0"/>
              <a:t>, JP, Weatherspoon, L, &amp; Kerver, J. ​</a:t>
            </a:r>
          </a:p>
        </p:txBody>
      </p:sp>
      <p:sp>
        <p:nvSpPr>
          <p:cNvPr id="13" name="TextBox 12"/>
          <p:cNvSpPr txBox="1"/>
          <p:nvPr/>
        </p:nvSpPr>
        <p:spPr>
          <a:xfrm>
            <a:off x="24549203" y="12571995"/>
            <a:ext cx="7915158" cy="6678751"/>
          </a:xfrm>
          <a:prstGeom prst="rect">
            <a:avLst/>
          </a:prstGeom>
          <a:noFill/>
        </p:spPr>
        <p:txBody>
          <a:bodyPr wrap="square" rtlCol="0">
            <a:spAutoFit/>
          </a:bodyPr>
          <a:lstStyle/>
          <a:p>
            <a:pPr algn="ctr"/>
            <a:r>
              <a:rPr lang="en-US" sz="5400" b="1" dirty="0" smtClean="0"/>
              <a:t>References</a:t>
            </a:r>
          </a:p>
          <a:p>
            <a:r>
              <a:rPr lang="en-US" sz="2000" dirty="0"/>
              <a:t>1. 	Gaston A, Cramp A. Exercise during pregnancy: a review of patterns and determinants. </a:t>
            </a:r>
            <a:r>
              <a:rPr lang="en-US" sz="2000" i="1" dirty="0"/>
              <a:t>J </a:t>
            </a:r>
            <a:r>
              <a:rPr lang="en-US" sz="2000" i="1" dirty="0" err="1"/>
              <a:t>Sci</a:t>
            </a:r>
            <a:r>
              <a:rPr lang="en-US" sz="2000" i="1" dirty="0"/>
              <a:t> Med Sport</a:t>
            </a:r>
            <a:r>
              <a:rPr lang="en-US" sz="2000" dirty="0"/>
              <a:t>. 2011;14(4):299-305. doi:10.1016/j.jsams.2011.02.006.</a:t>
            </a:r>
          </a:p>
          <a:p>
            <a:r>
              <a:rPr lang="en-US" sz="2000" dirty="0"/>
              <a:t>2. 	Symons Downs D, </a:t>
            </a:r>
            <a:r>
              <a:rPr lang="en-US" sz="2000" dirty="0" err="1"/>
              <a:t>Ulbrecht</a:t>
            </a:r>
            <a:r>
              <a:rPr lang="en-US" sz="2000" dirty="0"/>
              <a:t> JS. Understanding exercise beliefs and behaviors in women with gestational diabetes mellitus. </a:t>
            </a:r>
            <a:r>
              <a:rPr lang="en-US" sz="2000" i="1" dirty="0"/>
              <a:t>Diabetes Care</a:t>
            </a:r>
            <a:r>
              <a:rPr lang="en-US" sz="2000" dirty="0"/>
              <a:t>. 2006;29(2):236-240.</a:t>
            </a:r>
          </a:p>
          <a:p>
            <a:r>
              <a:rPr lang="en-US" sz="2000" dirty="0"/>
              <a:t>3. 	Sorensen TK, Williams MA, Lee I-M, </a:t>
            </a:r>
            <a:r>
              <a:rPr lang="en-US" sz="2000" dirty="0" err="1"/>
              <a:t>Dashow</a:t>
            </a:r>
            <a:r>
              <a:rPr lang="en-US" sz="2000" dirty="0"/>
              <a:t> EE, Thompson ML, </a:t>
            </a:r>
            <a:r>
              <a:rPr lang="en-US" sz="2000" dirty="0" err="1"/>
              <a:t>Luthy</a:t>
            </a:r>
            <a:r>
              <a:rPr lang="en-US" sz="2000" dirty="0"/>
              <a:t> DA. Recreational physical activity during pregnancy and risk of preeclampsia. </a:t>
            </a:r>
            <a:r>
              <a:rPr lang="en-US" sz="2000" i="1" dirty="0" err="1"/>
              <a:t>Hypertens</a:t>
            </a:r>
            <a:r>
              <a:rPr lang="en-US" sz="2000" i="1" dirty="0"/>
              <a:t> Dallas </a:t>
            </a:r>
            <a:r>
              <a:rPr lang="en-US" sz="2000" i="1" dirty="0" err="1"/>
              <a:t>Tex</a:t>
            </a:r>
            <a:r>
              <a:rPr lang="en-US" sz="2000" i="1" dirty="0"/>
              <a:t> 1979</a:t>
            </a:r>
            <a:r>
              <a:rPr lang="en-US" sz="2000" dirty="0"/>
              <a:t>. 2003;41(6):1273-1280. doi:10.1161/01.HYP.0000072270.82815.91.</a:t>
            </a:r>
          </a:p>
          <a:p>
            <a:r>
              <a:rPr lang="en-US" sz="2000" dirty="0"/>
              <a:t>4. 	Physical Activity During Pregnancy for Improved Outcomes. Medscape. http://</a:t>
            </a:r>
            <a:r>
              <a:rPr lang="en-US" sz="2000" dirty="0" err="1"/>
              <a:t>www.medscape.com</a:t>
            </a:r>
            <a:r>
              <a:rPr lang="en-US" sz="2000" dirty="0"/>
              <a:t>/</a:t>
            </a:r>
            <a:r>
              <a:rPr lang="en-US" sz="2000" dirty="0" err="1"/>
              <a:t>viewarticle</a:t>
            </a:r>
            <a:r>
              <a:rPr lang="en-US" sz="2000" dirty="0"/>
              <a:t>/875124. Accessed April 17, 2017.</a:t>
            </a:r>
          </a:p>
          <a:p>
            <a:r>
              <a:rPr lang="en-US" sz="2000" dirty="0"/>
              <a:t>5. 	Orr ST, James SA, Garry J, Prince CB, Newton ER. Exercise and pregnancy outcome among urban, low-income, black women. </a:t>
            </a:r>
            <a:r>
              <a:rPr lang="en-US" sz="2000" i="1" dirty="0" err="1"/>
              <a:t>Ethn</a:t>
            </a:r>
            <a:r>
              <a:rPr lang="en-US" sz="2000" i="1" dirty="0"/>
              <a:t> Dis</a:t>
            </a:r>
            <a:r>
              <a:rPr lang="en-US" sz="2000" dirty="0"/>
              <a:t>. 2006;16(4):933-937.</a:t>
            </a:r>
          </a:p>
          <a:p>
            <a:endParaRPr lang="en-US" sz="5400" dirty="0"/>
          </a:p>
        </p:txBody>
      </p:sp>
      <p:pic>
        <p:nvPicPr>
          <p:cNvPr id="17" name="Picture 1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422969" y="15739562"/>
            <a:ext cx="6508458" cy="6206038"/>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13310</TotalTime>
  <Words>950</Words>
  <Application>Microsoft Macintosh PowerPoint</Application>
  <PresentationFormat>Custom</PresentationFormat>
  <Paragraphs>62</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Calibri</vt:lpstr>
      <vt:lpstr>Times New Roman</vt:lpstr>
      <vt:lpstr>Arial</vt:lpstr>
      <vt:lpstr>Default Design</vt:lpstr>
      <vt:lpstr>PowerPoint Presentation</vt:lpstr>
    </vt:vector>
  </TitlesOfParts>
  <Company>Home</Company>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ABS</dc:creator>
  <cp:lastModifiedBy>Niki Perin</cp:lastModifiedBy>
  <cp:revision>169</cp:revision>
  <cp:lastPrinted>2017-04-17T02:27:40Z</cp:lastPrinted>
  <dcterms:created xsi:type="dcterms:W3CDTF">2004-05-22T16:53:08Z</dcterms:created>
  <dcterms:modified xsi:type="dcterms:W3CDTF">2017-04-17T22:43:00Z</dcterms:modified>
</cp:coreProperties>
</file>