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
  </p:notesMasterIdLst>
  <p:sldIdLst>
    <p:sldId id="257" r:id="rId2"/>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727" autoAdjust="0"/>
  </p:normalViewPr>
  <p:slideViewPr>
    <p:cSldViewPr snapToGrid="0">
      <p:cViewPr varScale="1">
        <p:scale>
          <a:sx n="20" d="100"/>
          <a:sy n="20" d="100"/>
        </p:scale>
        <p:origin x="-1272" y="-168"/>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E0B123-6A9D-402A-9FC6-D1FD0052D900}" type="datetimeFigureOut">
              <a:rPr lang="en-US" smtClean="0"/>
              <a:t>4/3/17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5653B-5353-4DB9-9503-C6BAC42B9423}" type="slidenum">
              <a:rPr lang="en-US" smtClean="0"/>
              <a:t>‹#›</a:t>
            </a:fld>
            <a:endParaRPr lang="en-US"/>
          </a:p>
        </p:txBody>
      </p:sp>
    </p:spTree>
    <p:extLst>
      <p:ext uri="{BB962C8B-B14F-4D97-AF65-F5344CB8AC3E}">
        <p14:creationId xmlns:p14="http://schemas.microsoft.com/office/powerpoint/2010/main" val="401951103"/>
      </p:ext>
    </p:extLst>
  </p:cSld>
  <p:clrMap bg1="lt1" tx1="dk1" bg2="lt2" tx2="dk2" accent1="accent1" accent2="accent2" accent3="accent3" accent4="accent4" accent5="accent5" accent6="accent6" hlink="hlink" folHlink="folHlink"/>
  <p:notesStyle>
    <a:lvl1pPr marL="0" algn="l" defTabSz="3686861" rtl="0" eaLnBrk="1" latinLnBrk="0" hangingPunct="1">
      <a:defRPr sz="4838" kern="1200">
        <a:solidFill>
          <a:schemeClr val="tx1"/>
        </a:solidFill>
        <a:latin typeface="+mn-lt"/>
        <a:ea typeface="+mn-ea"/>
        <a:cs typeface="+mn-cs"/>
      </a:defRPr>
    </a:lvl1pPr>
    <a:lvl2pPr marL="1843430" algn="l" defTabSz="3686861" rtl="0" eaLnBrk="1" latinLnBrk="0" hangingPunct="1">
      <a:defRPr sz="4838" kern="1200">
        <a:solidFill>
          <a:schemeClr val="tx1"/>
        </a:solidFill>
        <a:latin typeface="+mn-lt"/>
        <a:ea typeface="+mn-ea"/>
        <a:cs typeface="+mn-cs"/>
      </a:defRPr>
    </a:lvl2pPr>
    <a:lvl3pPr marL="3686861" algn="l" defTabSz="3686861" rtl="0" eaLnBrk="1" latinLnBrk="0" hangingPunct="1">
      <a:defRPr sz="4838" kern="1200">
        <a:solidFill>
          <a:schemeClr val="tx1"/>
        </a:solidFill>
        <a:latin typeface="+mn-lt"/>
        <a:ea typeface="+mn-ea"/>
        <a:cs typeface="+mn-cs"/>
      </a:defRPr>
    </a:lvl3pPr>
    <a:lvl4pPr marL="5530291" algn="l" defTabSz="3686861" rtl="0" eaLnBrk="1" latinLnBrk="0" hangingPunct="1">
      <a:defRPr sz="4838" kern="1200">
        <a:solidFill>
          <a:schemeClr val="tx1"/>
        </a:solidFill>
        <a:latin typeface="+mn-lt"/>
        <a:ea typeface="+mn-ea"/>
        <a:cs typeface="+mn-cs"/>
      </a:defRPr>
    </a:lvl4pPr>
    <a:lvl5pPr marL="7373722" algn="l" defTabSz="3686861" rtl="0" eaLnBrk="1" latinLnBrk="0" hangingPunct="1">
      <a:defRPr sz="4838" kern="1200">
        <a:solidFill>
          <a:schemeClr val="tx1"/>
        </a:solidFill>
        <a:latin typeface="+mn-lt"/>
        <a:ea typeface="+mn-ea"/>
        <a:cs typeface="+mn-cs"/>
      </a:defRPr>
    </a:lvl5pPr>
    <a:lvl6pPr marL="9217152" algn="l" defTabSz="3686861" rtl="0" eaLnBrk="1" latinLnBrk="0" hangingPunct="1">
      <a:defRPr sz="4838" kern="1200">
        <a:solidFill>
          <a:schemeClr val="tx1"/>
        </a:solidFill>
        <a:latin typeface="+mn-lt"/>
        <a:ea typeface="+mn-ea"/>
        <a:cs typeface="+mn-cs"/>
      </a:defRPr>
    </a:lvl6pPr>
    <a:lvl7pPr marL="11060582" algn="l" defTabSz="3686861" rtl="0" eaLnBrk="1" latinLnBrk="0" hangingPunct="1">
      <a:defRPr sz="4838" kern="1200">
        <a:solidFill>
          <a:schemeClr val="tx1"/>
        </a:solidFill>
        <a:latin typeface="+mn-lt"/>
        <a:ea typeface="+mn-ea"/>
        <a:cs typeface="+mn-cs"/>
      </a:defRPr>
    </a:lvl7pPr>
    <a:lvl8pPr marL="12904013" algn="l" defTabSz="3686861" rtl="0" eaLnBrk="1" latinLnBrk="0" hangingPunct="1">
      <a:defRPr sz="4838" kern="1200">
        <a:solidFill>
          <a:schemeClr val="tx1"/>
        </a:solidFill>
        <a:latin typeface="+mn-lt"/>
        <a:ea typeface="+mn-ea"/>
        <a:cs typeface="+mn-cs"/>
      </a:defRPr>
    </a:lvl8pPr>
    <a:lvl9pPr marL="14747443" algn="l" defTabSz="3686861" rtl="0" eaLnBrk="1" latinLnBrk="0" hangingPunct="1">
      <a:defRPr sz="483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notesMaster" Target="../notesMasters/notesMaster1.xml"/><Relationship Id="rId3"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marL="0" marR="0" indent="0" algn="l" defTabSz="3686861" rtl="0" eaLnBrk="1" fontAlgn="auto" latinLnBrk="0" hangingPunct="1">
              <a:lnSpc>
                <a:spcPct val="100000"/>
              </a:lnSpc>
              <a:spcBef>
                <a:spcPts val="0"/>
              </a:spcBef>
              <a:spcAft>
                <a:spcPts val="0"/>
              </a:spcAft>
              <a:buClrTx/>
              <a:buSzTx/>
              <a:buFontTx/>
              <a:buNone/>
              <a:tabLst/>
              <a:defRPr/>
            </a:pPr>
            <a:endParaRPr lang="en-US" sz="4838"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127A929-CCE8-475B-BC08-7F479F69C26B}" type="slidenum">
              <a:rPr lang="en-US" smtClean="0"/>
              <a:pPr/>
              <a:t>1</a:t>
            </a:fld>
            <a:endParaRPr lang="en-US"/>
          </a:p>
        </p:txBody>
      </p:sp>
    </p:spTree>
    <p:extLst>
      <p:ext uri="{BB962C8B-B14F-4D97-AF65-F5344CB8AC3E}">
        <p14:creationId xmlns:p14="http://schemas.microsoft.com/office/powerpoint/2010/main" val="154715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5290752" y="11456371"/>
            <a:ext cx="33309696" cy="7900416"/>
          </a:xfrm>
          <a:solidFill>
            <a:srgbClr val="FFFFFF"/>
          </a:solidFill>
          <a:ln w="38100">
            <a:solidFill>
              <a:srgbClr val="404040"/>
            </a:solidFill>
          </a:ln>
        </p:spPr>
        <p:txBody>
          <a:bodyPr lIns="274320" rIns="274320" anchor="ctr" anchorCtr="1">
            <a:normAutofit/>
          </a:bodyPr>
          <a:lstStyle>
            <a:lvl1pPr algn="ctr">
              <a:defRPr sz="168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702703" y="20892211"/>
            <a:ext cx="24485803" cy="5951491"/>
          </a:xfrm>
          <a:noFill/>
        </p:spPr>
        <p:txBody>
          <a:bodyPr>
            <a:normAutofit/>
          </a:bodyPr>
          <a:lstStyle>
            <a:lvl1pPr marL="0" indent="0" algn="ctr">
              <a:buNone/>
              <a:defRPr sz="9120">
                <a:solidFill>
                  <a:schemeClr val="tx1">
                    <a:lumMod val="75000"/>
                    <a:lumOff val="25000"/>
                  </a:schemeClr>
                </a:solidFill>
              </a:defRPr>
            </a:lvl1pPr>
            <a:lvl2pPr marL="2194560" indent="0" algn="ctr">
              <a:buNone/>
              <a:defRPr sz="912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66DA199D-482D-4EC9-B423-C517F6EDE694}" type="datetimeFigureOut">
              <a:rPr lang="en-US" smtClean="0"/>
              <a:t>4/3/17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170294189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DA199D-482D-4EC9-B423-C517F6EDE694}" type="datetimeFigureOut">
              <a:rPr lang="en-US" smtClean="0"/>
              <a:t>4/3/17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1857672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151203" y="4498848"/>
            <a:ext cx="5059037" cy="239207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09021" y="4498848"/>
            <a:ext cx="22637635" cy="2392070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DA199D-482D-4EC9-B423-C517F6EDE694}" type="datetimeFigureOut">
              <a:rPr lang="en-US" smtClean="0"/>
              <a:t>4/3/17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2697307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DA199D-482D-4EC9-B423-C517F6EDE694}" type="datetimeFigureOut">
              <a:rPr lang="en-US" smtClean="0"/>
              <a:t>4/3/17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379481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5310835" y="11456371"/>
            <a:ext cx="33313421" cy="7900416"/>
          </a:xfrm>
          <a:solidFill>
            <a:srgbClr val="FFFFFF"/>
          </a:solidFill>
          <a:ln w="38100">
            <a:solidFill>
              <a:srgbClr val="404040"/>
            </a:solidFill>
          </a:ln>
        </p:spPr>
        <p:txBody>
          <a:bodyPr lIns="274320" rIns="274320" anchor="ctr" anchorCtr="1">
            <a:normAutofit/>
          </a:bodyPr>
          <a:lstStyle>
            <a:lvl1pPr>
              <a:defRPr sz="168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9702703" y="20891832"/>
            <a:ext cx="24485803" cy="6072394"/>
          </a:xfrm>
        </p:spPr>
        <p:txBody>
          <a:bodyPr anchor="t" anchorCtr="1">
            <a:normAutofit/>
          </a:bodyPr>
          <a:lstStyle>
            <a:lvl1pPr marL="0" indent="0">
              <a:buNone/>
              <a:defRPr sz="9120">
                <a:solidFill>
                  <a:schemeClr val="tx1"/>
                </a:solidFill>
              </a:defRPr>
            </a:lvl1pPr>
            <a:lvl2pPr marL="2194560" indent="0">
              <a:buNone/>
              <a:defRPr sz="912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smtClean="0"/>
              <a:t>Edit Master text styles</a:t>
            </a:r>
          </a:p>
        </p:txBody>
      </p:sp>
      <p:sp>
        <p:nvSpPr>
          <p:cNvPr id="7" name="Date Placeholder 6"/>
          <p:cNvSpPr>
            <a:spLocks noGrp="1"/>
          </p:cNvSpPr>
          <p:nvPr>
            <p:ph type="dt" sz="half" idx="10"/>
          </p:nvPr>
        </p:nvSpPr>
        <p:spPr/>
        <p:txBody>
          <a:bodyPr/>
          <a:lstStyle/>
          <a:p>
            <a:fld id="{66DA199D-482D-4EC9-B423-C517F6EDE694}" type="datetimeFigureOut">
              <a:rPr lang="en-US" smtClean="0"/>
              <a:t>4/3/17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347386419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290750" y="12662611"/>
            <a:ext cx="15782510" cy="1488951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22817938" y="12662611"/>
            <a:ext cx="15794477" cy="1488951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66DA199D-482D-4EC9-B423-C517F6EDE694}" type="datetimeFigureOut">
              <a:rPr lang="en-US" smtClean="0"/>
              <a:t>4/3/17</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2690780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290747" y="11104485"/>
            <a:ext cx="15782515" cy="3379618"/>
          </a:xfrm>
        </p:spPr>
        <p:txBody>
          <a:bodyPr anchor="b" anchorCtr="1">
            <a:normAutofit/>
          </a:bodyPr>
          <a:lstStyle>
            <a:lvl1pPr marL="0" indent="0" algn="ctr">
              <a:buNone/>
              <a:defRPr sz="9120" b="0" cap="all" spc="480" baseline="0">
                <a:solidFill>
                  <a:schemeClr val="accent2">
                    <a:lumMod val="75000"/>
                  </a:schemeClr>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smtClean="0"/>
              <a:t>Edit Master text styles</a:t>
            </a:r>
          </a:p>
        </p:txBody>
      </p:sp>
      <p:sp>
        <p:nvSpPr>
          <p:cNvPr id="4" name="Content Placeholder 3"/>
          <p:cNvSpPr>
            <a:spLocks noGrp="1"/>
          </p:cNvSpPr>
          <p:nvPr>
            <p:ph sz="half" idx="2"/>
          </p:nvPr>
        </p:nvSpPr>
        <p:spPr>
          <a:xfrm>
            <a:off x="5290747" y="15087600"/>
            <a:ext cx="15782515" cy="124645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22817938" y="15087600"/>
            <a:ext cx="15794477" cy="12464525"/>
          </a:xfrm>
        </p:spPr>
        <p:txBody>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22817938" y="11104485"/>
            <a:ext cx="15794477" cy="3379618"/>
          </a:xfrm>
        </p:spPr>
        <p:txBody>
          <a:bodyPr anchor="b" anchorCtr="1">
            <a:normAutofit/>
          </a:bodyPr>
          <a:lstStyle>
            <a:lvl1pPr marL="0" indent="0" algn="ctr">
              <a:buNone/>
              <a:defRPr sz="9120" b="0" cap="all" spc="480" baseline="0">
                <a:solidFill>
                  <a:schemeClr val="accent2">
                    <a:lumMod val="75000"/>
                  </a:schemeClr>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smtClean="0"/>
              <a:t>Edit Master text styles</a:t>
            </a:r>
          </a:p>
        </p:txBody>
      </p:sp>
      <p:sp>
        <p:nvSpPr>
          <p:cNvPr id="7" name="Date Placeholder 6"/>
          <p:cNvSpPr>
            <a:spLocks noGrp="1"/>
          </p:cNvSpPr>
          <p:nvPr>
            <p:ph type="dt" sz="half" idx="10"/>
          </p:nvPr>
        </p:nvSpPr>
        <p:spPr/>
        <p:txBody>
          <a:bodyPr/>
          <a:lstStyle/>
          <a:p>
            <a:fld id="{66DA199D-482D-4EC9-B423-C517F6EDE694}" type="datetimeFigureOut">
              <a:rPr lang="en-US" smtClean="0"/>
              <a:t>4/3/17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B6494-2F44-4D11-A768-0A5D4095DBF5}"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102355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DA199D-482D-4EC9-B423-C517F6EDE694}" type="datetimeFigureOut">
              <a:rPr lang="en-US" smtClean="0"/>
              <a:t>4/3/17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276416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DA199D-482D-4EC9-B423-C517F6EDE694}" type="datetimeFigureOut">
              <a:rPr lang="en-US" smtClean="0"/>
              <a:t>4/3/17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1043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21945600" cy="3291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3075375" y="10770381"/>
            <a:ext cx="15794851" cy="5479186"/>
          </a:xfrm>
          <a:solidFill>
            <a:srgbClr val="FFFFFF"/>
          </a:solidFill>
          <a:ln>
            <a:solidFill>
              <a:srgbClr val="404040"/>
            </a:solidFill>
          </a:ln>
        </p:spPr>
        <p:txBody>
          <a:bodyPr anchor="ctr" anchorCtr="1">
            <a:normAutofit/>
          </a:bodyPr>
          <a:lstStyle>
            <a:lvl1pPr>
              <a:defRPr sz="1008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24249888" y="3862426"/>
            <a:ext cx="17337024" cy="25193549"/>
          </a:xfrm>
        </p:spPr>
        <p:txBody>
          <a:bodyPr>
            <a:normAutofit/>
          </a:bodyPr>
          <a:lstStyle>
            <a:lvl1pPr>
              <a:defRPr sz="9120">
                <a:solidFill>
                  <a:schemeClr val="tx1"/>
                </a:solidFill>
              </a:defRPr>
            </a:lvl1pPr>
            <a:lvl2pPr>
              <a:defRPr sz="7680">
                <a:solidFill>
                  <a:schemeClr val="tx1"/>
                </a:solidFill>
              </a:defRPr>
            </a:lvl2pPr>
            <a:lvl3pPr>
              <a:defRPr sz="7680">
                <a:solidFill>
                  <a:schemeClr val="tx1"/>
                </a:solidFill>
              </a:defRPr>
            </a:lvl3pPr>
            <a:lvl4pPr>
              <a:defRPr sz="7680">
                <a:solidFill>
                  <a:schemeClr val="tx1"/>
                </a:solidFill>
              </a:defRPr>
            </a:lvl4pPr>
            <a:lvl5pPr>
              <a:defRPr sz="7680">
                <a:solidFill>
                  <a:schemeClr val="tx1"/>
                </a:solidFill>
              </a:defRPr>
            </a:lvl5pPr>
            <a:lvl6pPr>
              <a:defRPr sz="7680"/>
            </a:lvl6pPr>
            <a:lvl7pPr>
              <a:defRPr sz="7680"/>
            </a:lvl7pPr>
            <a:lvl8pPr>
              <a:defRPr sz="7680"/>
            </a:lvl8pPr>
            <a:lvl9pPr>
              <a:defRPr sz="768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142232" y="17039606"/>
            <a:ext cx="13661136" cy="10531373"/>
          </a:xfrm>
        </p:spPr>
        <p:txBody>
          <a:bodyPr anchor="t" anchorCtr="1">
            <a:normAutofit/>
          </a:bodyPr>
          <a:lstStyle>
            <a:lvl1pPr marL="0" indent="0" algn="ctr">
              <a:buNone/>
              <a:defRPr sz="7200">
                <a:solidFill>
                  <a:srgbClr val="FFFFFF"/>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smtClean="0"/>
              <a:t>Edit Master text styles</a:t>
            </a:r>
          </a:p>
        </p:txBody>
      </p:sp>
      <p:sp>
        <p:nvSpPr>
          <p:cNvPr id="9" name="Date Placeholder 8"/>
          <p:cNvSpPr>
            <a:spLocks noGrp="1"/>
          </p:cNvSpPr>
          <p:nvPr>
            <p:ph type="dt" sz="half" idx="10"/>
          </p:nvPr>
        </p:nvSpPr>
        <p:spPr/>
        <p:txBody>
          <a:bodyPr/>
          <a:lstStyle/>
          <a:p>
            <a:fld id="{66DA199D-482D-4EC9-B423-C517F6EDE694}" type="datetimeFigureOut">
              <a:rPr lang="en-US" smtClean="0"/>
              <a:t>4/3/17</a:t>
            </a:fld>
            <a:endParaRPr lang="en-US"/>
          </a:p>
        </p:txBody>
      </p:sp>
      <p:sp>
        <p:nvSpPr>
          <p:cNvPr id="10" name="Footer Placeholder 9"/>
          <p:cNvSpPr>
            <a:spLocks noGrp="1"/>
          </p:cNvSpPr>
          <p:nvPr>
            <p:ph type="ftr" sz="quarter" idx="11"/>
          </p:nvPr>
        </p:nvSpPr>
        <p:spPr>
          <a:xfrm>
            <a:off x="3075375" y="29933798"/>
            <a:ext cx="18270710" cy="1536192"/>
          </a:xfrm>
        </p:spPr>
        <p:txBody>
          <a:bodyPr>
            <a:normAutofit/>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2032390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7" y="0"/>
            <a:ext cx="21945595" cy="3291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3072384" y="10770374"/>
            <a:ext cx="15800832" cy="5486400"/>
          </a:xfrm>
          <a:solidFill>
            <a:srgbClr val="FFFFFF"/>
          </a:solidFill>
          <a:ln>
            <a:solidFill>
              <a:srgbClr val="262626"/>
            </a:solidFill>
          </a:ln>
        </p:spPr>
        <p:txBody>
          <a:bodyPr anchor="ctr" anchorCtr="1">
            <a:noAutofit/>
          </a:bodyPr>
          <a:lstStyle>
            <a:lvl1pPr>
              <a:defRPr sz="1008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1945603" y="-202426"/>
            <a:ext cx="21967550" cy="32918400"/>
          </a:xfrm>
          <a:solidFill>
            <a:schemeClr val="bg1">
              <a:lumMod val="75000"/>
            </a:schemeClr>
          </a:solidFill>
        </p:spPr>
        <p:txBody>
          <a:bodyPr anchor="t"/>
          <a:lstStyle>
            <a:lvl1pPr marL="0" indent="0">
              <a:buNone/>
              <a:defRPr sz="15360">
                <a:solidFill>
                  <a:schemeClr val="bg1">
                    <a:lumMod val="85000"/>
                    <a:lumOff val="15000"/>
                  </a:schemeClr>
                </a:solidFill>
              </a:defRPr>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smtClean="0"/>
              <a:t>Click icon to add picture</a:t>
            </a:r>
            <a:endParaRPr lang="en-US" dirty="0"/>
          </a:p>
        </p:txBody>
      </p:sp>
      <p:sp>
        <p:nvSpPr>
          <p:cNvPr id="4" name="Text Placeholder 3"/>
          <p:cNvSpPr>
            <a:spLocks noGrp="1"/>
          </p:cNvSpPr>
          <p:nvPr>
            <p:ph type="body" sz="half" idx="2"/>
          </p:nvPr>
        </p:nvSpPr>
        <p:spPr>
          <a:xfrm>
            <a:off x="4142232" y="17039613"/>
            <a:ext cx="13661136" cy="10531378"/>
          </a:xfrm>
        </p:spPr>
        <p:txBody>
          <a:bodyPr anchor="t" anchorCtr="1">
            <a:normAutofit/>
          </a:bodyPr>
          <a:lstStyle>
            <a:lvl1pPr marL="0" indent="0" algn="ctr">
              <a:buNone/>
              <a:defRPr sz="7200">
                <a:solidFill>
                  <a:srgbClr val="FFFFFF"/>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smtClean="0"/>
              <a:t>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66DA199D-482D-4EC9-B423-C517F6EDE694}" type="datetimeFigureOut">
              <a:rPr lang="en-US" smtClean="0"/>
              <a:t>4/3/17</a:t>
            </a:fld>
            <a:endParaRPr lang="en-US"/>
          </a:p>
        </p:txBody>
      </p:sp>
      <p:sp>
        <p:nvSpPr>
          <p:cNvPr id="9" name="Footer Placeholder 8"/>
          <p:cNvSpPr>
            <a:spLocks noGrp="1"/>
          </p:cNvSpPr>
          <p:nvPr>
            <p:ph type="ftr" sz="quarter" idx="11"/>
          </p:nvPr>
        </p:nvSpPr>
        <p:spPr>
          <a:xfrm>
            <a:off x="3072384" y="29933798"/>
            <a:ext cx="18258739" cy="1536192"/>
          </a:xfrm>
        </p:spPr>
        <p:txBody>
          <a:bodyPr>
            <a:normAutofit/>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4ABB6494-2F44-4D11-A768-0A5D4095DBF5}" type="slidenum">
              <a:rPr lang="en-US" smtClean="0"/>
              <a:t>‹#›</a:t>
            </a:fld>
            <a:endParaRPr lang="en-US"/>
          </a:p>
        </p:txBody>
      </p:sp>
    </p:spTree>
    <p:extLst>
      <p:ext uri="{BB962C8B-B14F-4D97-AF65-F5344CB8AC3E}">
        <p14:creationId xmlns:p14="http://schemas.microsoft.com/office/powerpoint/2010/main" val="23128729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7709018" y="4630522"/>
            <a:ext cx="28501224" cy="5705856"/>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709018" y="12662619"/>
            <a:ext cx="28501224" cy="1488951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8698926" y="29946317"/>
            <a:ext cx="9913488" cy="1555046"/>
          </a:xfrm>
          <a:prstGeom prst="rect">
            <a:avLst/>
          </a:prstGeom>
        </p:spPr>
        <p:txBody>
          <a:bodyPr vert="horz" lIns="91440" tIns="45720" rIns="91440" bIns="45720" rtlCol="0" anchor="ctr"/>
          <a:lstStyle>
            <a:lvl1pPr algn="r">
              <a:defRPr sz="4800">
                <a:solidFill>
                  <a:schemeClr val="tx1">
                    <a:alpha val="70000"/>
                  </a:schemeClr>
                </a:solidFill>
              </a:defRPr>
            </a:lvl1pPr>
          </a:lstStyle>
          <a:p>
            <a:fld id="{66DA199D-482D-4EC9-B423-C517F6EDE694}" type="datetimeFigureOut">
              <a:rPr lang="en-US" smtClean="0"/>
              <a:t>4/3/17</a:t>
            </a:fld>
            <a:endParaRPr lang="en-US"/>
          </a:p>
        </p:txBody>
      </p:sp>
      <p:sp>
        <p:nvSpPr>
          <p:cNvPr id="5" name="Footer Placeholder 4"/>
          <p:cNvSpPr>
            <a:spLocks noGrp="1"/>
          </p:cNvSpPr>
          <p:nvPr>
            <p:ph type="ftr" sz="quarter" idx="3"/>
          </p:nvPr>
        </p:nvSpPr>
        <p:spPr>
          <a:xfrm>
            <a:off x="5290747" y="29933798"/>
            <a:ext cx="21871987" cy="1536192"/>
          </a:xfrm>
          <a:prstGeom prst="rect">
            <a:avLst/>
          </a:prstGeom>
        </p:spPr>
        <p:txBody>
          <a:bodyPr vert="horz" lIns="91440" tIns="45720" rIns="91440" bIns="45720" rtlCol="0" anchor="ctr"/>
          <a:lstStyle>
            <a:lvl1pPr algn="l">
              <a:defRPr sz="480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39552538" y="29846016"/>
            <a:ext cx="1755648" cy="1755648"/>
          </a:xfrm>
          <a:prstGeom prst="ellipse">
            <a:avLst/>
          </a:prstGeom>
          <a:solidFill>
            <a:srgbClr val="1D1D1D">
              <a:alpha val="69804"/>
            </a:srgbClr>
          </a:solidFill>
        </p:spPr>
        <p:txBody>
          <a:bodyPr vert="horz" lIns="18288" tIns="45720" rIns="18288" bIns="45720" rtlCol="0" anchor="ctr">
            <a:noAutofit/>
          </a:bodyPr>
          <a:lstStyle>
            <a:lvl1pPr algn="ctr">
              <a:defRPr sz="5280" spc="0" baseline="0">
                <a:solidFill>
                  <a:srgbClr val="FFFFFF"/>
                </a:solidFill>
              </a:defRPr>
            </a:lvl1pPr>
          </a:lstStyle>
          <a:p>
            <a:fld id="{4ABB6494-2F44-4D11-A768-0A5D4095DBF5}" type="slidenum">
              <a:rPr lang="en-US" smtClean="0"/>
              <a:t>‹#›</a:t>
            </a:fld>
            <a:endParaRPr lang="en-US"/>
          </a:p>
        </p:txBody>
      </p:sp>
    </p:spTree>
    <p:extLst>
      <p:ext uri="{BB962C8B-B14F-4D97-AF65-F5344CB8AC3E}">
        <p14:creationId xmlns:p14="http://schemas.microsoft.com/office/powerpoint/2010/main" val="2782630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389120" rtl="0" eaLnBrk="1" latinLnBrk="0" hangingPunct="1">
        <a:lnSpc>
          <a:spcPct val="90000"/>
        </a:lnSpc>
        <a:spcBef>
          <a:spcPct val="0"/>
        </a:spcBef>
        <a:buNone/>
        <a:defRPr sz="12480" kern="1200" cap="all" spc="960" baseline="0">
          <a:solidFill>
            <a:srgbClr val="262626"/>
          </a:solidFill>
          <a:latin typeface="+mj-lt"/>
          <a:ea typeface="+mj-ea"/>
          <a:cs typeface="+mj-cs"/>
        </a:defRPr>
      </a:lvl1pPr>
    </p:titleStyle>
    <p:bodyStyle>
      <a:lvl1pPr marL="1097280" indent="-1097280" algn="l" defTabSz="4389120" rtl="0" eaLnBrk="1" latinLnBrk="0" hangingPunct="1">
        <a:lnSpc>
          <a:spcPct val="100000"/>
        </a:lnSpc>
        <a:spcBef>
          <a:spcPts val="4800"/>
        </a:spcBef>
        <a:buClr>
          <a:schemeClr val="accent2"/>
        </a:buClr>
        <a:buFont typeface="Arial" panose="020B0604020202020204" pitchFamily="34" charset="0"/>
        <a:buChar char="•"/>
        <a:defRPr sz="8640" kern="1200">
          <a:solidFill>
            <a:schemeClr val="tx1">
              <a:lumMod val="85000"/>
              <a:lumOff val="15000"/>
            </a:schemeClr>
          </a:solidFill>
          <a:latin typeface="+mn-lt"/>
          <a:ea typeface="+mn-ea"/>
          <a:cs typeface="+mn-cs"/>
        </a:defRPr>
      </a:lvl1pPr>
      <a:lvl2pPr marL="21945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2pPr>
      <a:lvl3pPr marL="32918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3pPr>
      <a:lvl4pPr marL="43891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4pPr>
      <a:lvl5pPr marL="548640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5pPr>
      <a:lvl6pPr marL="63093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6pPr>
      <a:lvl7pPr marL="71323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7pPr>
      <a:lvl8pPr marL="795528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8pPr>
      <a:lvl9pPr marL="87782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6.png"/><Relationship Id="rId12" Type="http://schemas.openxmlformats.org/officeDocument/2006/relationships/image" Target="../media/image7.png"/><Relationship Id="rId13" Type="http://schemas.openxmlformats.org/officeDocument/2006/relationships/image" Target="../media/image8.png"/><Relationship Id="rId14" Type="http://schemas.openxmlformats.org/officeDocument/2006/relationships/image" Target="../media/image9.png"/><Relationship Id="rId15" Type="http://schemas.openxmlformats.org/officeDocument/2006/relationships/image" Target="../media/image10.png"/><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1.png"/><Relationship Id="rId6" Type="http://schemas.openxmlformats.org/officeDocument/2006/relationships/image" Target="../media/image3.png"/><Relationship Id="rId7" Type="http://schemas.openxmlformats.org/officeDocument/2006/relationships/oleObject" Target="../embeddings/oleObject2.bin"/><Relationship Id="rId8" Type="http://schemas.openxmlformats.org/officeDocument/2006/relationships/image" Target="../media/image2.wmf"/><Relationship Id="rId9" Type="http://schemas.openxmlformats.org/officeDocument/2006/relationships/image" Target="../media/image4.png"/><Relationship Id="rId10"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Rounded Rectangle 190"/>
          <p:cNvSpPr/>
          <p:nvPr/>
        </p:nvSpPr>
        <p:spPr>
          <a:xfrm>
            <a:off x="24840089" y="16050599"/>
            <a:ext cx="11878633" cy="9811923"/>
          </a:xfrm>
          <a:prstGeom prst="roundRect">
            <a:avLst>
              <a:gd name="adj" fmla="val 3201"/>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ounded Rectangle 144"/>
          <p:cNvSpPr/>
          <p:nvPr/>
        </p:nvSpPr>
        <p:spPr>
          <a:xfrm>
            <a:off x="24763998" y="6979363"/>
            <a:ext cx="11954724" cy="8702102"/>
          </a:xfrm>
          <a:prstGeom prst="roundRect">
            <a:avLst>
              <a:gd name="adj" fmla="val 3968"/>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ounded Rectangle 91"/>
          <p:cNvSpPr/>
          <p:nvPr/>
        </p:nvSpPr>
        <p:spPr>
          <a:xfrm>
            <a:off x="213640" y="27153442"/>
            <a:ext cx="4267200" cy="5479747"/>
          </a:xfrm>
          <a:prstGeom prst="roundRect">
            <a:avLst>
              <a:gd name="adj" fmla="val 8015"/>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533399" y="320041"/>
            <a:ext cx="42824400" cy="4635664"/>
          </a:xfrm>
          <a:prstGeom prst="roundRect">
            <a:avLst>
              <a:gd name="adj" fmla="val 22726"/>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07000"/>
              </a:lnSpc>
              <a:spcAft>
                <a:spcPts val="800"/>
              </a:spcAft>
            </a:pPr>
            <a:r>
              <a:rPr lang="en-US" sz="72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Butyl Benzyl Phthalate (BBP), A Common Ingredient in Plastics, Induces Caudal Defects </a:t>
            </a:r>
            <a:r>
              <a:rPr lang="en-US" sz="72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During </a:t>
            </a:r>
            <a:r>
              <a:rPr lang="en-US" sz="72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Embryonic Development</a:t>
            </a:r>
          </a:p>
          <a:p>
            <a:pPr algn="ctr">
              <a:lnSpc>
                <a:spcPct val="107000"/>
              </a:lnSpc>
              <a:spcAft>
                <a:spcPts val="800"/>
              </a:spcAft>
            </a:pPr>
            <a:r>
              <a:rPr lang="en-US" sz="5400" dirty="0" err="1">
                <a:solidFill>
                  <a:schemeClr val="tx1"/>
                </a:solidFill>
                <a:latin typeface="Times New Roman" panose="02020603050405020304" pitchFamily="18" charset="0"/>
                <a:cs typeface="Times New Roman" panose="02020603050405020304" pitchFamily="18" charset="0"/>
              </a:rPr>
              <a:t>Ewelina</a:t>
            </a:r>
            <a:r>
              <a:rPr lang="en-US" sz="5400" dirty="0">
                <a:solidFill>
                  <a:schemeClr val="tx1"/>
                </a:solidFill>
                <a:latin typeface="Times New Roman" panose="02020603050405020304" pitchFamily="18" charset="0"/>
                <a:cs typeface="Times New Roman" panose="02020603050405020304" pitchFamily="18" charset="0"/>
              </a:rPr>
              <a:t> </a:t>
            </a:r>
            <a:r>
              <a:rPr lang="en-US" sz="5400" dirty="0" err="1">
                <a:solidFill>
                  <a:schemeClr val="tx1"/>
                </a:solidFill>
                <a:latin typeface="Times New Roman" panose="02020603050405020304" pitchFamily="18" charset="0"/>
                <a:cs typeface="Times New Roman" panose="02020603050405020304" pitchFamily="18" charset="0"/>
              </a:rPr>
              <a:t>Zambrzycka</a:t>
            </a:r>
            <a:r>
              <a:rPr lang="en-US" sz="5400" dirty="0">
                <a:solidFill>
                  <a:schemeClr val="tx1"/>
                </a:solidFill>
                <a:latin typeface="Times New Roman" panose="02020603050405020304" pitchFamily="18" charset="0"/>
                <a:cs typeface="Times New Roman" panose="02020603050405020304" pitchFamily="18" charset="0"/>
              </a:rPr>
              <a:t>, Jenna </a:t>
            </a:r>
            <a:r>
              <a:rPr lang="en-US" sz="5400" dirty="0" err="1">
                <a:solidFill>
                  <a:schemeClr val="tx1"/>
                </a:solidFill>
                <a:latin typeface="Times New Roman" panose="02020603050405020304" pitchFamily="18" charset="0"/>
                <a:cs typeface="Times New Roman" panose="02020603050405020304" pitchFamily="18" charset="0"/>
              </a:rPr>
              <a:t>Santangelo</a:t>
            </a:r>
            <a:r>
              <a:rPr lang="en-US" sz="5400" dirty="0">
                <a:solidFill>
                  <a:schemeClr val="tx1"/>
                </a:solidFill>
                <a:latin typeface="Times New Roman" panose="02020603050405020304" pitchFamily="18" charset="0"/>
                <a:cs typeface="Times New Roman" panose="02020603050405020304" pitchFamily="18" charset="0"/>
              </a:rPr>
              <a:t> and Nicole M. Roy, Ph.D.</a:t>
            </a:r>
          </a:p>
          <a:p>
            <a:pPr algn="ctr">
              <a:lnSpc>
                <a:spcPct val="107000"/>
              </a:lnSpc>
              <a:spcAft>
                <a:spcPts val="800"/>
              </a:spcAft>
            </a:pPr>
            <a:r>
              <a:rPr lang="en-US" sz="5400" dirty="0">
                <a:solidFill>
                  <a:schemeClr val="tx1"/>
                </a:solidFill>
                <a:latin typeface="Times New Roman" panose="02020603050405020304" pitchFamily="18" charset="0"/>
                <a:cs typeface="Times New Roman" panose="02020603050405020304" pitchFamily="18" charset="0"/>
              </a:rPr>
              <a:t>Sacred Heart University, Biology Department</a:t>
            </a:r>
          </a:p>
          <a:p>
            <a:pPr algn="ctr"/>
            <a:endParaRPr lang="en-US" sz="5400" dirty="0">
              <a:solidFill>
                <a:schemeClr val="tx1"/>
              </a:solidFill>
              <a:latin typeface="Times New Roman" panose="02020603050405020304" pitchFamily="18" charset="0"/>
              <a:cs typeface="Times New Roman" panose="02020603050405020304" pitchFamily="18" charset="0"/>
            </a:endParaRPr>
          </a:p>
        </p:txBody>
      </p:sp>
      <p:sp>
        <p:nvSpPr>
          <p:cNvPr id="45" name="Rectangle 44"/>
          <p:cNvSpPr/>
          <p:nvPr/>
        </p:nvSpPr>
        <p:spPr>
          <a:xfrm>
            <a:off x="261052" y="6860553"/>
            <a:ext cx="11491369" cy="7109639"/>
          </a:xfrm>
          <a:prstGeom prst="rect">
            <a:avLst/>
          </a:prstGeom>
        </p:spPr>
        <p:txBody>
          <a:bodyPr wrap="square">
            <a:spAutoFit/>
          </a:bodyPr>
          <a:lstStyle/>
          <a:p>
            <a:pPr algn="just"/>
            <a:r>
              <a:rPr lang="en-US" sz="2400" dirty="0">
                <a:latin typeface="Times New Roman" panose="02020603050405020304" pitchFamily="18" charset="0"/>
                <a:cs typeface="Times New Roman" panose="02020603050405020304" pitchFamily="18" charset="0"/>
              </a:rPr>
              <a:t>Butyl benzyl phthalate (BBP) is a </a:t>
            </a:r>
            <a:r>
              <a:rPr lang="en-US" sz="2400" dirty="0" err="1">
                <a:latin typeface="Times New Roman" panose="02020603050405020304" pitchFamily="18" charset="0"/>
                <a:cs typeface="Times New Roman" panose="02020603050405020304" pitchFamily="18" charset="0"/>
              </a:rPr>
              <a:t>diester</a:t>
            </a:r>
            <a:r>
              <a:rPr lang="en-US" sz="2400" dirty="0">
                <a:latin typeface="Times New Roman" panose="02020603050405020304" pitchFamily="18" charset="0"/>
                <a:cs typeface="Times New Roman" panose="02020603050405020304" pitchFamily="18" charset="0"/>
              </a:rPr>
              <a:t> of phthalic acid commonly used to increase the flexibility and elasticity of plastics.  BBP is found in a variety of everyday items like food packaging, perfumes, toys, cosmetics, medical devices, electronics, flooring and carpeting.  Environmental presence of BBP has also been noted as it can seep into the soil and contaminate groundwater. Sediment and water analysis has noted high levels of BBP and BBP has been detected in human blood and breast milk.  Given the widespread uses of and exposure to BBP, studies on developmental toxicity are needed.  To that end, we sought to investigate the developmental effects of BBP exposure during early development utilizing the zebrafish vertebrate model system.  We treated gastrula staged embryos with increasing concentrations of BBP and noted concentration dependent defects in caudal tail development,  but the effect was caudal specific with no other developmental defects noted.  </a:t>
            </a:r>
            <a:r>
              <a:rPr lang="en-US" sz="2400" i="1" dirty="0">
                <a:latin typeface="Times New Roman" panose="02020603050405020304" pitchFamily="18" charset="0"/>
                <a:cs typeface="Times New Roman" panose="02020603050405020304" pitchFamily="18" charset="0"/>
              </a:rPr>
              <a:t>In situ</a:t>
            </a:r>
            <a:r>
              <a:rPr lang="en-US" sz="2400" dirty="0">
                <a:latin typeface="Times New Roman" panose="02020603050405020304" pitchFamily="18" charset="0"/>
                <a:cs typeface="Times New Roman" panose="02020603050405020304" pitchFamily="18" charset="0"/>
              </a:rPr>
              <a:t> hybridization studies using muscle and notochord markers show alterations in muscle fibers and non-linear, kinked tail staining.  A more detailed antibody staining using a myosin specific marker shows alterations in myofibril arrangement with either disorganized and/or loss of myofibril segments.  Apoptotic staining demonstrated a concentration dependent increase in apoptotic spots in the developing tail.  Furthermore, vascular development in the tail was also disrupted in a concentration dependent manner.  We conclude that BBP, at environmentally relevant doses, is toxic to caudal development in zebrafish.</a:t>
            </a:r>
          </a:p>
          <a:p>
            <a:pPr algn="just"/>
            <a:endParaRPr lang="en-US" sz="2400" dirty="0">
              <a:latin typeface="Times New Roman" panose="02020603050405020304" pitchFamily="18" charset="0"/>
              <a:cs typeface="Times New Roman" panose="02020603050405020304" pitchFamily="18" charset="0"/>
            </a:endParaRPr>
          </a:p>
        </p:txBody>
      </p:sp>
      <p:sp>
        <p:nvSpPr>
          <p:cNvPr id="47" name="Rounded Rectangle 46"/>
          <p:cNvSpPr/>
          <p:nvPr/>
        </p:nvSpPr>
        <p:spPr>
          <a:xfrm>
            <a:off x="367951" y="5408441"/>
            <a:ext cx="11384469" cy="1066800"/>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smtClean="0">
                <a:solidFill>
                  <a:schemeClr val="tx1"/>
                </a:solidFill>
                <a:latin typeface="Times New Roman" pitchFamily="18" charset="0"/>
                <a:cs typeface="Times New Roman" pitchFamily="18" charset="0"/>
              </a:rPr>
              <a:t>Abstract</a:t>
            </a:r>
            <a:endParaRPr lang="en-US" sz="4400" dirty="0">
              <a:solidFill>
                <a:schemeClr val="tx1"/>
              </a:solidFill>
              <a:latin typeface="Times New Roman" pitchFamily="18" charset="0"/>
              <a:cs typeface="Times New Roman" pitchFamily="18" charset="0"/>
            </a:endParaRPr>
          </a:p>
        </p:txBody>
      </p:sp>
      <p:sp>
        <p:nvSpPr>
          <p:cNvPr id="51" name="Rounded Rectangle 50"/>
          <p:cNvSpPr/>
          <p:nvPr/>
        </p:nvSpPr>
        <p:spPr>
          <a:xfrm>
            <a:off x="170021" y="13822104"/>
            <a:ext cx="11582400" cy="1066800"/>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Introduction</a:t>
            </a:r>
            <a:endParaRPr lang="en-US" sz="4400" dirty="0">
              <a:solidFill>
                <a:schemeClr val="tx1"/>
              </a:solidFill>
              <a:latin typeface="Times New Roman" pitchFamily="18" charset="0"/>
              <a:cs typeface="Times New Roman" pitchFamily="18" charset="0"/>
            </a:endParaRPr>
          </a:p>
        </p:txBody>
      </p:sp>
      <p:sp>
        <p:nvSpPr>
          <p:cNvPr id="54" name="Rounded Rectangle 53"/>
          <p:cNvSpPr/>
          <p:nvPr/>
        </p:nvSpPr>
        <p:spPr>
          <a:xfrm>
            <a:off x="213640" y="25582177"/>
            <a:ext cx="11747432" cy="1242435"/>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Research Methods</a:t>
            </a:r>
            <a:endParaRPr lang="en-US" sz="4400" dirty="0">
              <a:solidFill>
                <a:schemeClr val="tx1"/>
              </a:solidFill>
              <a:latin typeface="Times New Roman" pitchFamily="18" charset="0"/>
              <a:cs typeface="Times New Roman" pitchFamily="18" charset="0"/>
            </a:endParaRPr>
          </a:p>
        </p:txBody>
      </p:sp>
      <p:sp>
        <p:nvSpPr>
          <p:cNvPr id="114" name="Rectangle 113"/>
          <p:cNvSpPr/>
          <p:nvPr/>
        </p:nvSpPr>
        <p:spPr>
          <a:xfrm>
            <a:off x="186290" y="15258408"/>
            <a:ext cx="11607295" cy="11541621"/>
          </a:xfrm>
          <a:prstGeom prst="rect">
            <a:avLst/>
          </a:prstGeom>
        </p:spPr>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Butyl </a:t>
            </a:r>
            <a:r>
              <a:rPr lang="en-US" sz="2400" dirty="0">
                <a:latin typeface="Times New Roman" panose="02020603050405020304" pitchFamily="18" charset="0"/>
                <a:cs typeface="Times New Roman" panose="02020603050405020304" pitchFamily="18" charset="0"/>
              </a:rPr>
              <a:t>Benzyl Phthalate, or BBP, is a chemical compound consisting of </a:t>
            </a:r>
            <a:r>
              <a:rPr lang="en-US" sz="2400" dirty="0" err="1">
                <a:latin typeface="Times New Roman" panose="02020603050405020304" pitchFamily="18" charset="0"/>
                <a:cs typeface="Times New Roman" panose="02020603050405020304" pitchFamily="18" charset="0"/>
              </a:rPr>
              <a:t>diesters</a:t>
            </a:r>
            <a:r>
              <a:rPr lang="en-US" sz="2400" dirty="0">
                <a:latin typeface="Times New Roman" panose="02020603050405020304" pitchFamily="18" charset="0"/>
                <a:cs typeface="Times New Roman" panose="02020603050405020304" pitchFamily="18" charset="0"/>
              </a:rPr>
              <a:t> of phthalic acid. Phthalates in general are commonly used to increase the flexibility and elasticity of plastics (Chen et al., 2014). Phthalates alter the chemical structure of plastics when embedded in compound by reducing the chemical attraction of the molecules in the plastic (</a:t>
            </a:r>
            <a:r>
              <a:rPr lang="en-US" sz="2400" dirty="0" err="1">
                <a:latin typeface="Times New Roman" panose="02020603050405020304" pitchFamily="18" charset="0"/>
                <a:cs typeface="Times New Roman" panose="02020603050405020304" pitchFamily="18" charset="0"/>
              </a:rPr>
              <a:t>Oehlmann</a:t>
            </a:r>
            <a:r>
              <a:rPr lang="en-US" sz="2400" dirty="0">
                <a:latin typeface="Times New Roman" panose="02020603050405020304" pitchFamily="18" charset="0"/>
                <a:cs typeface="Times New Roman" panose="02020603050405020304" pitchFamily="18" charset="0"/>
              </a:rPr>
              <a:t> et al., 2009). Phthalates, including BBP, are found in a variety of items such as medical devices, food packaging, perfumes, cosmetics, toys, flooring materials, and electronics (</a:t>
            </a:r>
            <a:r>
              <a:rPr lang="en-US" sz="2400" dirty="0" err="1">
                <a:latin typeface="Times New Roman" panose="02020603050405020304" pitchFamily="18" charset="0"/>
                <a:cs typeface="Times New Roman" panose="02020603050405020304" pitchFamily="18" charset="0"/>
              </a:rPr>
              <a:t>Oehlmann</a:t>
            </a:r>
            <a:r>
              <a:rPr lang="en-US" sz="2400" dirty="0">
                <a:latin typeface="Times New Roman" panose="02020603050405020304" pitchFamily="18" charset="0"/>
                <a:cs typeface="Times New Roman" panose="02020603050405020304" pitchFamily="18" charset="0"/>
              </a:rPr>
              <a:t> et al., 2009). </a:t>
            </a:r>
          </a:p>
          <a:p>
            <a:pPr algn="just"/>
            <a:r>
              <a:rPr lang="en-US" sz="2400" dirty="0" smtClean="0">
                <a:latin typeface="Times New Roman" panose="02020603050405020304" pitchFamily="18" charset="0"/>
                <a:cs typeface="Times New Roman" panose="02020603050405020304" pitchFamily="18" charset="0"/>
              </a:rPr>
              <a:t>	However</a:t>
            </a:r>
            <a:r>
              <a:rPr lang="en-US" sz="2400" dirty="0">
                <a:latin typeface="Times New Roman" panose="02020603050405020304" pitchFamily="18" charset="0"/>
                <a:cs typeface="Times New Roman" panose="02020603050405020304" pitchFamily="18" charset="0"/>
              </a:rPr>
              <a:t>, BBP and other phthalates are not just found in these everyday objects they can also seep into local waters and streams. For example, BBP has been detected in French rivers at levels up to 12100 ng/L, as well as in the sediments of several Chinese rivers (</a:t>
            </a:r>
            <a:r>
              <a:rPr lang="en-US" sz="2400" dirty="0" err="1">
                <a:latin typeface="Times New Roman" panose="02020603050405020304" pitchFamily="18" charset="0"/>
                <a:cs typeface="Times New Roman" panose="02020603050405020304" pitchFamily="18" charset="0"/>
              </a:rPr>
              <a:t>Sohna</a:t>
            </a:r>
            <a:r>
              <a:rPr lang="en-US" sz="2400" dirty="0">
                <a:latin typeface="Times New Roman" panose="02020603050405020304" pitchFamily="18" charset="0"/>
                <a:cs typeface="Times New Roman" panose="02020603050405020304" pitchFamily="18" charset="0"/>
              </a:rPr>
              <a:t> et al., 2016). The presence of plasticizers in human blood has been documented, where BBP was higher in abundance in the younger age group when compared to older age groups. Additionally, BBP has been detected in serum and plasma (Kato et al., 2003). This chemical was not only found to be present in blood, but studies show its presence in breast milk as well (Zimmermann et al., 2012). BBP has been shown to affect the endocrine system of small vertebrates. Recent studies show that BBP altered the estrogenic activity in the zebrafish model, (Chen et al., 2014). Other studies support these findings, as one similarly noted that when exposed to low molecular weight phthalates, such as BBP, male zebrafish demonstrated significantly decreased testosterone concentration (</a:t>
            </a:r>
            <a:r>
              <a:rPr lang="en-US" sz="2400" dirty="0" err="1">
                <a:latin typeface="Times New Roman" panose="02020603050405020304" pitchFamily="18" charset="0"/>
                <a:cs typeface="Times New Roman" panose="02020603050405020304" pitchFamily="18" charset="0"/>
              </a:rPr>
              <a:t>Sohna</a:t>
            </a:r>
            <a:r>
              <a:rPr lang="en-US" sz="2400" dirty="0">
                <a:latin typeface="Times New Roman" panose="02020603050405020304" pitchFamily="18" charset="0"/>
                <a:cs typeface="Times New Roman" panose="02020603050405020304" pitchFamily="18" charset="0"/>
              </a:rPr>
              <a:t> et al., 2016). </a:t>
            </a:r>
          </a:p>
          <a:p>
            <a:pPr algn="just"/>
            <a:r>
              <a:rPr lang="en-US" sz="2400" dirty="0" smtClean="0">
                <a:latin typeface="Times New Roman" panose="02020603050405020304" pitchFamily="18" charset="0"/>
                <a:cs typeface="Times New Roman" panose="02020603050405020304" pitchFamily="18" charset="0"/>
              </a:rPr>
              <a:t>	Currently</a:t>
            </a:r>
            <a:r>
              <a:rPr lang="en-US" sz="2400" dirty="0">
                <a:latin typeface="Times New Roman" panose="02020603050405020304" pitchFamily="18" charset="0"/>
                <a:cs typeface="Times New Roman" panose="02020603050405020304" pitchFamily="18" charset="0"/>
              </a:rPr>
              <a:t>, there is limited data regarding exposure to BBP during the windows of embryonic development.  Here we seek to investigate the effects of BBP during early development and  hypothesize that BBP treatments will negatively affect the developing body</a:t>
            </a:r>
            <a:r>
              <a:rPr lang="en-US" sz="2400" dirty="0" smtClean="0">
                <a:latin typeface="Times New Roman" panose="02020603050405020304" pitchFamily="18" charset="0"/>
                <a:cs typeface="Times New Roman" panose="02020603050405020304" pitchFamily="18" charset="0"/>
              </a:rPr>
              <a:t>.</a:t>
            </a:r>
          </a:p>
          <a:p>
            <a:pPr algn="just"/>
            <a:endParaRPr lang="en-US" sz="1200" dirty="0" smtClean="0">
              <a:latin typeface="Times New Roman" panose="02020603050405020304" pitchFamily="18" charset="0"/>
              <a:cs typeface="Times New Roman" panose="02020603050405020304" pitchFamily="18" charset="0"/>
            </a:endParaRPr>
          </a:p>
          <a:p>
            <a:pPr algn="just"/>
            <a:r>
              <a:rPr lang="en-US" sz="1200" dirty="0" smtClean="0">
                <a:latin typeface="Times New Roman" panose="02020603050405020304" pitchFamily="18" charset="0"/>
                <a:cs typeface="Times New Roman" panose="02020603050405020304" pitchFamily="18" charset="0"/>
              </a:rPr>
              <a:t>Chen </a:t>
            </a:r>
            <a:r>
              <a:rPr lang="en-US" sz="1200" dirty="0">
                <a:latin typeface="Times New Roman" panose="02020603050405020304" pitchFamily="18" charset="0"/>
                <a:cs typeface="Times New Roman" panose="02020603050405020304" pitchFamily="18" charset="0"/>
              </a:rPr>
              <a:t>X, Xu S, Tan T, Lee ST, Cheng SH, Wang Fat Lee F, Jing Liang Xu S, Chung Ho K.  2014. Toxicity and Estrogenic Endocrine Disrupting Activity of Phthalates and Their Mixtures. Int. J. Environ. Res. Public Health. 11: 3156-3168</a:t>
            </a:r>
          </a:p>
          <a:p>
            <a:r>
              <a:rPr lang="en-US" sz="1200" dirty="0">
                <a:latin typeface="Times New Roman" panose="02020603050405020304" pitchFamily="18" charset="0"/>
                <a:cs typeface="Times New Roman" panose="02020603050405020304" pitchFamily="18" charset="0"/>
              </a:rPr>
              <a:t> </a:t>
            </a:r>
          </a:p>
          <a:p>
            <a:r>
              <a:rPr lang="en-US" sz="1200" dirty="0" err="1">
                <a:latin typeface="Times New Roman" panose="02020603050405020304" pitchFamily="18" charset="0"/>
                <a:cs typeface="Times New Roman" panose="02020603050405020304" pitchFamily="18" charset="0"/>
              </a:rPr>
              <a:t>Oehlmann</a:t>
            </a:r>
            <a:r>
              <a:rPr lang="en-US" sz="1200" dirty="0">
                <a:latin typeface="Times New Roman" panose="02020603050405020304" pitchFamily="18" charset="0"/>
                <a:cs typeface="Times New Roman" panose="02020603050405020304" pitchFamily="18" charset="0"/>
              </a:rPr>
              <a:t> J, Schulte-</a:t>
            </a:r>
            <a:r>
              <a:rPr lang="en-US" sz="1200" dirty="0" err="1">
                <a:latin typeface="Times New Roman" panose="02020603050405020304" pitchFamily="18" charset="0"/>
                <a:cs typeface="Times New Roman" panose="02020603050405020304" pitchFamily="18" charset="0"/>
              </a:rPr>
              <a:t>Oehlmann</a:t>
            </a:r>
            <a:r>
              <a:rPr lang="en-US" sz="1200" dirty="0">
                <a:latin typeface="Times New Roman" panose="02020603050405020304" pitchFamily="18" charset="0"/>
                <a:cs typeface="Times New Roman" panose="02020603050405020304" pitchFamily="18" charset="0"/>
              </a:rPr>
              <a:t> U, </a:t>
            </a:r>
            <a:r>
              <a:rPr lang="en-US" sz="1200" dirty="0" err="1">
                <a:latin typeface="Times New Roman" panose="02020603050405020304" pitchFamily="18" charset="0"/>
                <a:cs typeface="Times New Roman" panose="02020603050405020304" pitchFamily="18" charset="0"/>
              </a:rPr>
              <a:t>Kloas</a:t>
            </a:r>
            <a:r>
              <a:rPr lang="en-US" sz="1200" dirty="0">
                <a:latin typeface="Times New Roman" panose="02020603050405020304" pitchFamily="18" charset="0"/>
                <a:cs typeface="Times New Roman" panose="02020603050405020304" pitchFamily="18" charset="0"/>
              </a:rPr>
              <a:t> W, </a:t>
            </a:r>
            <a:r>
              <a:rPr lang="en-US" sz="1200" dirty="0" err="1">
                <a:latin typeface="Times New Roman" panose="02020603050405020304" pitchFamily="18" charset="0"/>
                <a:cs typeface="Times New Roman" panose="02020603050405020304" pitchFamily="18" charset="0"/>
              </a:rPr>
              <a:t>Jagnytsch</a:t>
            </a:r>
            <a:r>
              <a:rPr lang="en-US" sz="1200" dirty="0">
                <a:latin typeface="Times New Roman" panose="02020603050405020304" pitchFamily="18" charset="0"/>
                <a:cs typeface="Times New Roman" panose="02020603050405020304" pitchFamily="18" charset="0"/>
              </a:rPr>
              <a:t> O, Lutz I, </a:t>
            </a:r>
            <a:r>
              <a:rPr lang="en-US" sz="1200" dirty="0" err="1">
                <a:latin typeface="Times New Roman" panose="02020603050405020304" pitchFamily="18" charset="0"/>
                <a:cs typeface="Times New Roman" panose="02020603050405020304" pitchFamily="18" charset="0"/>
              </a:rPr>
              <a:t>Kusk</a:t>
            </a:r>
            <a:r>
              <a:rPr lang="en-US" sz="1200" dirty="0">
                <a:latin typeface="Times New Roman" panose="02020603050405020304" pitchFamily="18" charset="0"/>
                <a:cs typeface="Times New Roman" panose="02020603050405020304" pitchFamily="18" charset="0"/>
              </a:rPr>
              <a:t> KO, </a:t>
            </a:r>
            <a:r>
              <a:rPr lang="en-US" sz="1200" dirty="0" err="1">
                <a:latin typeface="Times New Roman" panose="02020603050405020304" pitchFamily="18" charset="0"/>
                <a:cs typeface="Times New Roman" panose="02020603050405020304" pitchFamily="18" charset="0"/>
              </a:rPr>
              <a:t>Wollenberger</a:t>
            </a:r>
            <a:r>
              <a:rPr lang="en-US" sz="1200" dirty="0">
                <a:latin typeface="Times New Roman" panose="02020603050405020304" pitchFamily="18" charset="0"/>
                <a:cs typeface="Times New Roman" panose="02020603050405020304" pitchFamily="18" charset="0"/>
              </a:rPr>
              <a:t> L, Santos EM, Paull GC, Van Look KJW, Tyler CR. 2009. A critical analysis of the biological impacts of plasticizers on wildlife. Phil. Trans. R. Soc. B. 364(1526):2047-2062</a:t>
            </a:r>
          </a:p>
          <a:p>
            <a:r>
              <a:rPr lang="en-US" sz="1200" dirty="0">
                <a:latin typeface="Times New Roman" panose="02020603050405020304" pitchFamily="18" charset="0"/>
                <a:cs typeface="Times New Roman" panose="02020603050405020304" pitchFamily="18" charset="0"/>
              </a:rPr>
              <a:t> </a:t>
            </a:r>
          </a:p>
          <a:p>
            <a:r>
              <a:rPr lang="en-US" sz="1200" dirty="0" err="1">
                <a:latin typeface="Times New Roman" panose="02020603050405020304" pitchFamily="18" charset="0"/>
                <a:cs typeface="Times New Roman" panose="02020603050405020304" pitchFamily="18" charset="0"/>
              </a:rPr>
              <a:t>Sohna</a:t>
            </a:r>
            <a:r>
              <a:rPr lang="en-US" sz="1200" dirty="0">
                <a:latin typeface="Times New Roman" panose="02020603050405020304" pitchFamily="18" charset="0"/>
                <a:cs typeface="Times New Roman" panose="02020603050405020304" pitchFamily="18" charset="0"/>
              </a:rPr>
              <a:t> J, </a:t>
            </a:r>
            <a:r>
              <a:rPr lang="en-US" sz="1200" dirty="0" err="1">
                <a:latin typeface="Times New Roman" panose="02020603050405020304" pitchFamily="18" charset="0"/>
                <a:cs typeface="Times New Roman" panose="02020603050405020304" pitchFamily="18" charset="0"/>
              </a:rPr>
              <a:t>Kima</a:t>
            </a:r>
            <a:r>
              <a:rPr lang="en-US" sz="1200" dirty="0">
                <a:latin typeface="Times New Roman" panose="02020603050405020304" pitchFamily="18" charset="0"/>
                <a:cs typeface="Times New Roman" panose="02020603050405020304" pitchFamily="18" charset="0"/>
              </a:rPr>
              <a:t> S, </a:t>
            </a:r>
            <a:r>
              <a:rPr lang="en-US" sz="1200" dirty="0" err="1">
                <a:latin typeface="Times New Roman" panose="02020603050405020304" pitchFamily="18" charset="0"/>
                <a:cs typeface="Times New Roman" panose="02020603050405020304" pitchFamily="18" charset="0"/>
              </a:rPr>
              <a:t>Koschorreckb</a:t>
            </a:r>
            <a:r>
              <a:rPr lang="en-US" sz="1200" dirty="0">
                <a:latin typeface="Times New Roman" panose="02020603050405020304" pitchFamily="18" charset="0"/>
                <a:cs typeface="Times New Roman" panose="02020603050405020304" pitchFamily="18" charset="0"/>
              </a:rPr>
              <a:t> J, </a:t>
            </a:r>
            <a:r>
              <a:rPr lang="en-US" sz="1200" dirty="0" err="1">
                <a:latin typeface="Times New Roman" panose="02020603050405020304" pitchFamily="18" charset="0"/>
                <a:cs typeface="Times New Roman" panose="02020603050405020304" pitchFamily="18" charset="0"/>
              </a:rPr>
              <a:t>Khoc</a:t>
            </a:r>
            <a:r>
              <a:rPr lang="en-US" sz="1200" dirty="0">
                <a:latin typeface="Times New Roman" panose="02020603050405020304" pitchFamily="18" charset="0"/>
                <a:cs typeface="Times New Roman" panose="02020603050405020304" pitchFamily="18" charset="0"/>
              </a:rPr>
              <a:t> K, </a:t>
            </a:r>
            <a:r>
              <a:rPr lang="en-US" sz="1200" dirty="0" err="1">
                <a:latin typeface="Times New Roman" panose="02020603050405020304" pitchFamily="18" charset="0"/>
                <a:cs typeface="Times New Roman" panose="02020603050405020304" pitchFamily="18" charset="0"/>
              </a:rPr>
              <a:t>Choia</a:t>
            </a:r>
            <a:r>
              <a:rPr lang="en-US" sz="1200" dirty="0">
                <a:latin typeface="Times New Roman" panose="02020603050405020304" pitchFamily="18" charset="0"/>
                <a:cs typeface="Times New Roman" panose="02020603050405020304" pitchFamily="18" charset="0"/>
              </a:rPr>
              <a:t> K. 2016. Alteration of sex hormone levels and steroidogenic pathway by several low molecular weight phthalates and their metabolites in male zebrafish (Danio </a:t>
            </a:r>
            <a:r>
              <a:rPr lang="en-US" sz="1200" dirty="0" err="1">
                <a:latin typeface="Times New Roman" panose="02020603050405020304" pitchFamily="18" charset="0"/>
                <a:cs typeface="Times New Roman" panose="02020603050405020304" pitchFamily="18" charset="0"/>
              </a:rPr>
              <a:t>rerio</a:t>
            </a:r>
            <a:r>
              <a:rPr lang="en-US" sz="1200" dirty="0">
                <a:latin typeface="Times New Roman" panose="02020603050405020304" pitchFamily="18" charset="0"/>
                <a:cs typeface="Times New Roman" panose="02020603050405020304" pitchFamily="18" charset="0"/>
              </a:rPr>
              <a:t>) and/or human adrenal cell (H295R) line. Journal of Hazardous Materials. 320 (2016) 45–54</a:t>
            </a:r>
          </a:p>
          <a:p>
            <a:pPr algn="just"/>
            <a:endParaRPr lang="en-US" sz="2400" dirty="0">
              <a:latin typeface="Times New Roman" panose="02020603050405020304" pitchFamily="18" charset="0"/>
              <a:cs typeface="Times New Roman" panose="02020603050405020304" pitchFamily="18" charset="0"/>
            </a:endParaRP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297" name="Rounded Rectangle 296"/>
          <p:cNvSpPr/>
          <p:nvPr/>
        </p:nvSpPr>
        <p:spPr>
          <a:xfrm>
            <a:off x="37351262" y="5408441"/>
            <a:ext cx="6263442" cy="1136738"/>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Conclusions</a:t>
            </a:r>
            <a:endParaRPr lang="en-US" sz="4400" dirty="0">
              <a:solidFill>
                <a:schemeClr val="tx1"/>
              </a:solidFill>
              <a:latin typeface="Times New Roman" pitchFamily="18" charset="0"/>
              <a:cs typeface="Times New Roman" pitchFamily="18" charset="0"/>
            </a:endParaRPr>
          </a:p>
        </p:txBody>
      </p:sp>
      <p:sp>
        <p:nvSpPr>
          <p:cNvPr id="298" name="Rectangle 297"/>
          <p:cNvSpPr/>
          <p:nvPr/>
        </p:nvSpPr>
        <p:spPr>
          <a:xfrm>
            <a:off x="37351261" y="6979363"/>
            <a:ext cx="6263443" cy="16342935"/>
          </a:xfrm>
          <a:prstGeom prst="rect">
            <a:avLst/>
          </a:prstGeom>
        </p:spPr>
        <p:txBody>
          <a:bodyPr wrap="square">
            <a:spAutoFit/>
          </a:bodyPr>
          <a:lstStyle/>
          <a:p>
            <a:pPr algn="just"/>
            <a:r>
              <a:rPr lang="en-US" sz="2400" dirty="0">
                <a:latin typeface="Times New Roman" panose="02020603050405020304" pitchFamily="18" charset="0"/>
                <a:cs typeface="Times New Roman" panose="02020603050405020304" pitchFamily="18" charset="0"/>
              </a:rPr>
              <a:t>Here we utilize a commonly used </a:t>
            </a:r>
            <a:r>
              <a:rPr lang="en-US" sz="2400" dirty="0" smtClean="0">
                <a:latin typeface="Times New Roman" panose="02020603050405020304" pitchFamily="18" charset="0"/>
                <a:cs typeface="Times New Roman" panose="02020603050405020304" pitchFamily="18" charset="0"/>
              </a:rPr>
              <a:t>ingredient found in plastics </a:t>
            </a:r>
            <a:r>
              <a:rPr lang="en-US" sz="2400" dirty="0">
                <a:latin typeface="Times New Roman" panose="02020603050405020304" pitchFamily="18" charset="0"/>
                <a:cs typeface="Times New Roman" panose="02020603050405020304" pitchFamily="18" charset="0"/>
              </a:rPr>
              <a:t>at </a:t>
            </a:r>
            <a:r>
              <a:rPr lang="en-US" sz="2400" dirty="0" err="1">
                <a:latin typeface="Times New Roman" panose="02020603050405020304" pitchFamily="18" charset="0"/>
                <a:cs typeface="Times New Roman" panose="02020603050405020304" pitchFamily="18" charset="0"/>
              </a:rPr>
              <a:t>sublethal</a:t>
            </a:r>
            <a:r>
              <a:rPr lang="en-US" sz="2400" dirty="0">
                <a:latin typeface="Times New Roman" panose="02020603050405020304" pitchFamily="18" charset="0"/>
                <a:cs typeface="Times New Roman" panose="02020603050405020304" pitchFamily="18" charset="0"/>
              </a:rPr>
              <a:t> concentrations.  Embryos treated with </a:t>
            </a:r>
            <a:r>
              <a:rPr lang="en-US" sz="2400" dirty="0" smtClean="0">
                <a:latin typeface="Times New Roman" panose="02020603050405020304" pitchFamily="18" charset="0"/>
                <a:cs typeface="Times New Roman" panose="02020603050405020304" pitchFamily="18" charset="0"/>
              </a:rPr>
              <a:t>10-30µM of butyl benzyl phthalate before the onset of gastrulation demonstrate</a:t>
            </a:r>
            <a:r>
              <a:rPr lang="en-US" sz="2400" dirty="0">
                <a:latin typeface="Times New Roman" panose="02020603050405020304" pitchFamily="18" charset="0"/>
                <a:cs typeface="Times New Roman" panose="02020603050405020304" pitchFamily="18" charset="0"/>
              </a:rPr>
              <a:t>:</a:t>
            </a:r>
          </a:p>
          <a:p>
            <a:pPr algn="just"/>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Normal rostral development, but defects in tail development by 24hrs including wavy notochords and loss of somite </a:t>
            </a:r>
            <a:r>
              <a:rPr lang="en-US" sz="2400" dirty="0" err="1" smtClean="0">
                <a:latin typeface="Times New Roman" panose="02020603050405020304" pitchFamily="18" charset="0"/>
                <a:cs typeface="Times New Roman" panose="02020603050405020304" pitchFamily="18" charset="0"/>
              </a:rPr>
              <a:t>segmentarity</a:t>
            </a:r>
            <a:r>
              <a:rPr lang="en-US" sz="2400" dirty="0" smtClean="0">
                <a:latin typeface="Times New Roman" panose="02020603050405020304" pitchFamily="18" charset="0"/>
                <a:cs typeface="Times New Roman" panose="02020603050405020304" pitchFamily="18" charset="0"/>
              </a:rPr>
              <a:t> and regularity in a concentration dependent manner.</a:t>
            </a: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E</a:t>
            </a:r>
            <a:r>
              <a:rPr lang="en-US" sz="2400" dirty="0" smtClean="0">
                <a:latin typeface="Times New Roman" panose="02020603050405020304" pitchFamily="18" charset="0"/>
                <a:cs typeface="Times New Roman" panose="02020603050405020304" pitchFamily="18" charset="0"/>
              </a:rPr>
              <a:t>xpression of the gene </a:t>
            </a:r>
            <a:r>
              <a:rPr lang="en-US" sz="2400" i="1" dirty="0" err="1" smtClean="0">
                <a:latin typeface="Times New Roman" panose="02020603050405020304" pitchFamily="18" charset="0"/>
                <a:cs typeface="Times New Roman" panose="02020603050405020304" pitchFamily="18" charset="0"/>
              </a:rPr>
              <a:t>ntl</a:t>
            </a:r>
            <a:r>
              <a:rPr lang="en-US" sz="2400" dirty="0" smtClean="0">
                <a:latin typeface="Times New Roman" panose="02020603050405020304" pitchFamily="18" charset="0"/>
                <a:cs typeface="Times New Roman" panose="02020603050405020304" pitchFamily="18" charset="0"/>
              </a:rPr>
              <a:t> determined using </a:t>
            </a:r>
            <a:r>
              <a:rPr lang="en-US" sz="2400" i="1" dirty="0" smtClean="0">
                <a:latin typeface="Times New Roman" panose="02020603050405020304" pitchFamily="18" charset="0"/>
                <a:cs typeface="Times New Roman" panose="02020603050405020304" pitchFamily="18" charset="0"/>
              </a:rPr>
              <a:t>in situ </a:t>
            </a:r>
            <a:r>
              <a:rPr lang="en-US" sz="2400" dirty="0" smtClean="0">
                <a:latin typeface="Times New Roman" panose="02020603050405020304" pitchFamily="18" charset="0"/>
                <a:cs typeface="Times New Roman" panose="02020603050405020304" pitchFamily="18" charset="0"/>
              </a:rPr>
              <a:t>hybridization demonstrates the wavy notochord and kinked tail development.  </a:t>
            </a: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Expression of </a:t>
            </a:r>
            <a:r>
              <a:rPr lang="en-US" sz="2400" i="1" dirty="0" err="1" smtClean="0">
                <a:latin typeface="Times New Roman" panose="02020603050405020304" pitchFamily="18" charset="0"/>
                <a:cs typeface="Times New Roman" panose="02020603050405020304" pitchFamily="18" charset="0"/>
              </a:rPr>
              <a:t>ntl</a:t>
            </a:r>
            <a:r>
              <a:rPr lang="en-US" sz="2400" dirty="0" smtClean="0">
                <a:latin typeface="Times New Roman" panose="02020603050405020304" pitchFamily="18" charset="0"/>
                <a:cs typeface="Times New Roman" panose="02020603050405020304" pitchFamily="18" charset="0"/>
              </a:rPr>
              <a:t> is initially normal in all treatments, indicating that the effects of BBP do not effect early caudal patterning by 12hpf, but do effect later development.</a:t>
            </a: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Expression of </a:t>
            </a:r>
            <a:r>
              <a:rPr lang="en-US" sz="2400" i="1" dirty="0" err="1" smtClean="0">
                <a:latin typeface="Times New Roman" panose="02020603050405020304" pitchFamily="18" charset="0"/>
                <a:cs typeface="Times New Roman" panose="02020603050405020304" pitchFamily="18" charset="0"/>
              </a:rPr>
              <a:t>myoD</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 muscle marker, demonstrates a loss </a:t>
            </a:r>
            <a:r>
              <a:rPr lang="en-US" sz="2400" dirty="0">
                <a:latin typeface="Times New Roman" panose="02020603050405020304" pitchFamily="18" charset="0"/>
                <a:cs typeface="Times New Roman" panose="02020603050405020304" pitchFamily="18" charset="0"/>
              </a:rPr>
              <a:t>of somite </a:t>
            </a:r>
            <a:r>
              <a:rPr lang="en-US" sz="2400" dirty="0" err="1">
                <a:latin typeface="Times New Roman" panose="02020603050405020304" pitchFamily="18" charset="0"/>
                <a:cs typeface="Times New Roman" panose="02020603050405020304" pitchFamily="18" charset="0"/>
              </a:rPr>
              <a:t>segmentarity</a:t>
            </a:r>
            <a:r>
              <a:rPr lang="en-US" sz="2400" dirty="0">
                <a:latin typeface="Times New Roman" panose="02020603050405020304" pitchFamily="18" charset="0"/>
                <a:cs typeface="Times New Roman" panose="02020603050405020304" pitchFamily="18" charset="0"/>
              </a:rPr>
              <a:t> and regularity in a concentration dependent manner</a:t>
            </a:r>
            <a:r>
              <a:rPr lang="en-US" sz="2400" dirty="0" smtClean="0">
                <a:latin typeface="Times New Roman" panose="02020603050405020304" pitchFamily="18" charset="0"/>
                <a:cs typeface="Times New Roman" panose="02020603050405020304" pitchFamily="18" charset="0"/>
              </a:rPr>
              <a:t>.</a:t>
            </a: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Immunohistochemistry utilizing an F59 antibody specific for myosin heavy chain demonstrates a loss of linear muscle fibers within each somatic segment.  Higher concentrations demonstrate of loss of individual muscle fibers.</a:t>
            </a: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err="1" smtClean="0">
                <a:latin typeface="Times New Roman" panose="02020603050405020304" pitchFamily="18" charset="0"/>
                <a:cs typeface="Times New Roman" panose="02020603050405020304" pitchFamily="18" charset="0"/>
              </a:rPr>
              <a:t>Acridine</a:t>
            </a:r>
            <a:r>
              <a:rPr lang="en-US" sz="2400" dirty="0" smtClean="0">
                <a:latin typeface="Times New Roman" panose="02020603050405020304" pitchFamily="18" charset="0"/>
                <a:cs typeface="Times New Roman" panose="02020603050405020304" pitchFamily="18" charset="0"/>
              </a:rPr>
              <a:t> orange staining demonstrates increased apoptosis concomitant with an increase in BBP concentration.</a:t>
            </a: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BBP treated </a:t>
            </a:r>
            <a:r>
              <a:rPr lang="en-US" sz="2400" i="1" dirty="0" smtClean="0">
                <a:latin typeface="Times New Roman" panose="02020603050405020304" pitchFamily="18" charset="0"/>
                <a:cs typeface="Times New Roman" panose="02020603050405020304" pitchFamily="18" charset="0"/>
              </a:rPr>
              <a:t>fli-1-GFP</a:t>
            </a:r>
            <a:r>
              <a:rPr lang="en-US" sz="2400" dirty="0" smtClean="0">
                <a:latin typeface="Times New Roman" panose="02020603050405020304" pitchFamily="18" charset="0"/>
                <a:cs typeface="Times New Roman" panose="02020603050405020304" pitchFamily="18" charset="0"/>
              </a:rPr>
              <a:t> transgenic embryos demonstrate increases in vascular defects in the tail including ISV truncation </a:t>
            </a:r>
            <a:r>
              <a:rPr lang="en-US" sz="2400" smtClean="0">
                <a:latin typeface="Times New Roman" panose="02020603050405020304" pitchFamily="18" charset="0"/>
                <a:cs typeface="Times New Roman" panose="02020603050405020304" pitchFamily="18" charset="0"/>
              </a:rPr>
              <a:t>and irregular branching</a:t>
            </a:r>
            <a:endParaRPr lang="en-US" sz="2400" dirty="0" smtClean="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marL="457200" indent="-457200"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algn="just"/>
            <a:endParaRPr lang="en-US" sz="2400" dirty="0">
              <a:latin typeface="Times New Roman" panose="02020603050405020304" pitchFamily="18" charset="0"/>
              <a:cs typeface="Times New Roman" panose="02020603050405020304" pitchFamily="18" charset="0"/>
            </a:endParaRPr>
          </a:p>
        </p:txBody>
      </p:sp>
      <p:sp>
        <p:nvSpPr>
          <p:cNvPr id="164" name="Rounded Rectangle 163"/>
          <p:cNvSpPr/>
          <p:nvPr/>
        </p:nvSpPr>
        <p:spPr>
          <a:xfrm>
            <a:off x="4814674" y="27173882"/>
            <a:ext cx="7236474" cy="5459308"/>
          </a:xfrm>
          <a:prstGeom prst="roundRect">
            <a:avLst>
              <a:gd name="adj" fmla="val 6326"/>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65" name="Object 2"/>
          <p:cNvGraphicFramePr>
            <a:graphicFrameLocks noChangeAspect="1"/>
          </p:cNvGraphicFramePr>
          <p:nvPr>
            <p:extLst>
              <p:ext uri="{D42A27DB-BD31-4B8C-83A1-F6EECF244321}">
                <p14:modId xmlns:p14="http://schemas.microsoft.com/office/powerpoint/2010/main" val="2204958768"/>
              </p:ext>
            </p:extLst>
          </p:nvPr>
        </p:nvGraphicFramePr>
        <p:xfrm>
          <a:off x="4976874" y="27292156"/>
          <a:ext cx="3936759" cy="3745744"/>
        </p:xfrm>
        <a:graphic>
          <a:graphicData uri="http://schemas.openxmlformats.org/presentationml/2006/ole">
            <mc:AlternateContent xmlns:mc="http://schemas.openxmlformats.org/markup-compatibility/2006">
              <mc:Choice xmlns:v="urn:schemas-microsoft-com:vml" Requires="v">
                <p:oleObj spid="_x0000_s1160" name="Bitmap Image" r:id="rId4" imgW="6419048" imgH="6106377" progId="PBrush">
                  <p:embed/>
                </p:oleObj>
              </mc:Choice>
              <mc:Fallback>
                <p:oleObj name="Bitmap Image" r:id="rId4" imgW="6419048" imgH="6106377" progId="PBrush">
                  <p:embed/>
                  <p:pic>
                    <p:nvPicPr>
                      <p:cNvPr id="5122"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6874" y="27292156"/>
                        <a:ext cx="3936759" cy="3745744"/>
                      </a:xfrm>
                      <a:prstGeom prst="rect">
                        <a:avLst/>
                      </a:prstGeom>
                      <a:noFill/>
                      <a:ln>
                        <a:noFill/>
                      </a:ln>
                      <a:effectLst/>
                    </p:spPr>
                  </p:pic>
                </p:oleObj>
              </mc:Fallback>
            </mc:AlternateContent>
          </a:graphicData>
        </a:graphic>
      </p:graphicFrame>
      <p:pic>
        <p:nvPicPr>
          <p:cNvPr id="169" name="Picture 4"/>
          <p:cNvPicPr>
            <a:picLocks noChangeAspect="1" noChangeArrowheads="1"/>
          </p:cNvPicPr>
          <p:nvPr/>
        </p:nvPicPr>
        <p:blipFill>
          <a:blip r:embed="rId6" cstate="print"/>
          <a:srcRect b="20000"/>
          <a:stretch>
            <a:fillRect/>
          </a:stretch>
        </p:blipFill>
        <p:spPr bwMode="auto">
          <a:xfrm>
            <a:off x="9281080" y="27354009"/>
            <a:ext cx="2285193" cy="1222250"/>
          </a:xfrm>
          <a:prstGeom prst="rect">
            <a:avLst/>
          </a:prstGeom>
          <a:noFill/>
          <a:ln w="9525">
            <a:noFill/>
            <a:miter lim="800000"/>
            <a:headEnd/>
            <a:tailEnd/>
          </a:ln>
        </p:spPr>
      </p:pic>
      <p:sp>
        <p:nvSpPr>
          <p:cNvPr id="13" name="TextBox 12"/>
          <p:cNvSpPr txBox="1"/>
          <p:nvPr/>
        </p:nvSpPr>
        <p:spPr>
          <a:xfrm>
            <a:off x="9481200" y="28576766"/>
            <a:ext cx="1178528" cy="646331"/>
          </a:xfrm>
          <a:prstGeom prst="rect">
            <a:avLst/>
          </a:prstGeom>
          <a:noFill/>
        </p:spPr>
        <p:txBody>
          <a:bodyPr wrap="none" rtlCol="0">
            <a:spAutoFit/>
          </a:bodyPr>
          <a:lstStyle/>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Control</a:t>
            </a:r>
          </a:p>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BBP</a:t>
            </a:r>
            <a:endParaRPr lang="en-US" dirty="0">
              <a:latin typeface="Times New Roman" panose="02020603050405020304" pitchFamily="18" charset="0"/>
              <a:cs typeface="Times New Roman" panose="02020603050405020304" pitchFamily="18" charset="0"/>
            </a:endParaRPr>
          </a:p>
        </p:txBody>
      </p:sp>
      <p:graphicFrame>
        <p:nvGraphicFramePr>
          <p:cNvPr id="174" name="Object 173"/>
          <p:cNvGraphicFramePr>
            <a:graphicFrameLocks noChangeAspect="1"/>
          </p:cNvGraphicFramePr>
          <p:nvPr>
            <p:extLst>
              <p:ext uri="{D42A27DB-BD31-4B8C-83A1-F6EECF244321}">
                <p14:modId xmlns:p14="http://schemas.microsoft.com/office/powerpoint/2010/main" val="2892619208"/>
              </p:ext>
            </p:extLst>
          </p:nvPr>
        </p:nvGraphicFramePr>
        <p:xfrm>
          <a:off x="9521268" y="29351406"/>
          <a:ext cx="2118847" cy="932953"/>
        </p:xfrm>
        <a:graphic>
          <a:graphicData uri="http://schemas.openxmlformats.org/presentationml/2006/ole">
            <mc:AlternateContent xmlns:mc="http://schemas.openxmlformats.org/markup-compatibility/2006">
              <mc:Choice xmlns:v="urn:schemas-microsoft-com:vml" Requires="v">
                <p:oleObj spid="_x0000_s1161" name="Image" r:id="rId7" imgW="1834560" imgH="807480" progId="Photoshop.Image.17">
                  <p:embed/>
                </p:oleObj>
              </mc:Choice>
              <mc:Fallback>
                <p:oleObj name="Image" r:id="rId7" imgW="1834560" imgH="807480" progId="Photoshop.Image.17">
                  <p:embed/>
                  <p:pic>
                    <p:nvPicPr>
                      <p:cNvPr id="4" name="Object 3"/>
                      <p:cNvPicPr/>
                      <p:nvPr/>
                    </p:nvPicPr>
                    <p:blipFill>
                      <a:blip r:embed="rId8"/>
                      <a:stretch>
                        <a:fillRect/>
                      </a:stretch>
                    </p:blipFill>
                    <p:spPr>
                      <a:xfrm>
                        <a:off x="9521268" y="29351406"/>
                        <a:ext cx="2118847" cy="932953"/>
                      </a:xfrm>
                      <a:prstGeom prst="rect">
                        <a:avLst/>
                      </a:prstGeom>
                    </p:spPr>
                  </p:pic>
                </p:oleObj>
              </mc:Fallback>
            </mc:AlternateContent>
          </a:graphicData>
        </a:graphic>
      </p:graphicFrame>
      <p:sp>
        <p:nvSpPr>
          <p:cNvPr id="176" name="TextBox 175"/>
          <p:cNvSpPr txBox="1"/>
          <p:nvPr/>
        </p:nvSpPr>
        <p:spPr>
          <a:xfrm>
            <a:off x="11117991" y="29993286"/>
            <a:ext cx="561372"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24hr</a:t>
            </a:r>
            <a:endParaRPr lang="en-US" sz="1600" dirty="0">
              <a:latin typeface="Times New Roman" panose="02020603050405020304" pitchFamily="18" charset="0"/>
              <a:cs typeface="Times New Roman" panose="02020603050405020304" pitchFamily="18" charset="0"/>
            </a:endParaRPr>
          </a:p>
        </p:txBody>
      </p:sp>
      <p:sp>
        <p:nvSpPr>
          <p:cNvPr id="177" name="TextBox 176"/>
          <p:cNvSpPr txBox="1"/>
          <p:nvPr/>
        </p:nvSpPr>
        <p:spPr>
          <a:xfrm>
            <a:off x="9344000" y="30380000"/>
            <a:ext cx="2653290" cy="2031325"/>
          </a:xfrm>
          <a:prstGeom prst="rect">
            <a:avLst/>
          </a:prstGeom>
          <a:noFill/>
        </p:spPr>
        <p:txBody>
          <a:bodyPr wrap="none" rtlCol="0">
            <a:spAutoFit/>
          </a:bodyPr>
          <a:lstStyle/>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Morphology</a:t>
            </a:r>
          </a:p>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Apoptosis</a:t>
            </a:r>
          </a:p>
          <a:p>
            <a:pPr marL="285750" indent="-285750">
              <a:buFont typeface="Arial" panose="020B0604020202020204" pitchFamily="34" charset="0"/>
              <a:buChar char="•"/>
            </a:pPr>
            <a:r>
              <a:rPr lang="en-US" i="1" dirty="0" smtClean="0">
                <a:latin typeface="Times New Roman" panose="02020603050405020304" pitchFamily="18" charset="0"/>
                <a:cs typeface="Times New Roman" panose="02020603050405020304" pitchFamily="18" charset="0"/>
              </a:rPr>
              <a:t>in situ (</a:t>
            </a:r>
            <a:r>
              <a:rPr lang="en-US" dirty="0" smtClean="0">
                <a:latin typeface="Times New Roman" panose="02020603050405020304" pitchFamily="18" charset="0"/>
                <a:cs typeface="Times New Roman" panose="02020603050405020304" pitchFamily="18" charset="0"/>
              </a:rPr>
              <a:t>notochord) </a:t>
            </a:r>
          </a:p>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Muscle structure</a:t>
            </a:r>
          </a:p>
          <a:p>
            <a:pPr marL="742950" lvl="1" indent="-285750">
              <a:buFont typeface="Arial" panose="020B0604020202020204" pitchFamily="34" charset="0"/>
              <a:buChar char="•"/>
            </a:pPr>
            <a:r>
              <a:rPr lang="en-US" i="1" dirty="0" smtClean="0">
                <a:latin typeface="Times New Roman" panose="02020603050405020304" pitchFamily="18" charset="0"/>
                <a:cs typeface="Times New Roman" panose="02020603050405020304" pitchFamily="18" charset="0"/>
              </a:rPr>
              <a:t>in situ </a:t>
            </a:r>
          </a:p>
          <a:p>
            <a:pPr marL="742950" lvl="1" indent="-285750">
              <a:buFont typeface="Arial" panose="020B0604020202020204" pitchFamily="34" charset="0"/>
              <a:buChar char="•"/>
            </a:pPr>
            <a:r>
              <a:rPr lang="en-US" dirty="0" err="1" smtClean="0">
                <a:latin typeface="Times New Roman" panose="02020603050405020304" pitchFamily="18" charset="0"/>
                <a:cs typeface="Times New Roman" panose="02020603050405020304" pitchFamily="18" charset="0"/>
              </a:rPr>
              <a:t>immunohistochem</a:t>
            </a:r>
            <a:endParaRPr lang="en-US"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Vasculature</a:t>
            </a:r>
            <a:endParaRPr lang="en-US" dirty="0">
              <a:latin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9"/>
          <a:stretch>
            <a:fillRect/>
          </a:stretch>
        </p:blipFill>
        <p:spPr>
          <a:xfrm>
            <a:off x="367952" y="27401602"/>
            <a:ext cx="3947429" cy="3315148"/>
          </a:xfrm>
          <a:prstGeom prst="rect">
            <a:avLst/>
          </a:prstGeom>
        </p:spPr>
      </p:pic>
      <p:sp>
        <p:nvSpPr>
          <p:cNvPr id="179" name="Rounded Rectangle 178"/>
          <p:cNvSpPr/>
          <p:nvPr/>
        </p:nvSpPr>
        <p:spPr>
          <a:xfrm>
            <a:off x="12384961" y="5434775"/>
            <a:ext cx="24333761" cy="1040466"/>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Results</a:t>
            </a:r>
            <a:endParaRPr lang="en-US" sz="4400" dirty="0">
              <a:solidFill>
                <a:schemeClr val="tx1"/>
              </a:solidFill>
              <a:latin typeface="Times New Roman" pitchFamily="18" charset="0"/>
              <a:cs typeface="Times New Roman" pitchFamily="18" charset="0"/>
            </a:endParaRPr>
          </a:p>
        </p:txBody>
      </p:sp>
      <p:sp>
        <p:nvSpPr>
          <p:cNvPr id="186" name="Rounded Rectangle 185"/>
          <p:cNvSpPr/>
          <p:nvPr/>
        </p:nvSpPr>
        <p:spPr>
          <a:xfrm>
            <a:off x="12267555" y="6979363"/>
            <a:ext cx="12162489" cy="7468157"/>
          </a:xfrm>
          <a:prstGeom prst="roundRect">
            <a:avLst>
              <a:gd name="adj" fmla="val 3968"/>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Rounded Rectangle 197"/>
          <p:cNvSpPr/>
          <p:nvPr/>
        </p:nvSpPr>
        <p:spPr>
          <a:xfrm>
            <a:off x="12265297" y="14747178"/>
            <a:ext cx="12164747" cy="8478582"/>
          </a:xfrm>
          <a:prstGeom prst="roundRect">
            <a:avLst>
              <a:gd name="adj" fmla="val 3968"/>
            </a:avLst>
          </a:prstGeom>
          <a:solidFill>
            <a:schemeClr val="bg1"/>
          </a:solid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ounded Rectangle 221"/>
          <p:cNvSpPr/>
          <p:nvPr/>
        </p:nvSpPr>
        <p:spPr>
          <a:xfrm>
            <a:off x="37390468" y="23225760"/>
            <a:ext cx="6263443" cy="1362321"/>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Future Directions</a:t>
            </a:r>
          </a:p>
        </p:txBody>
      </p:sp>
      <p:sp>
        <p:nvSpPr>
          <p:cNvPr id="224" name="Rounded Rectangle 223"/>
          <p:cNvSpPr/>
          <p:nvPr/>
        </p:nvSpPr>
        <p:spPr>
          <a:xfrm>
            <a:off x="12522860" y="23533773"/>
            <a:ext cx="11559465" cy="9099417"/>
          </a:xfrm>
          <a:prstGeom prst="roundRect">
            <a:avLst>
              <a:gd name="adj" fmla="val 3968"/>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228"/>
          <p:cNvSpPr/>
          <p:nvPr/>
        </p:nvSpPr>
        <p:spPr>
          <a:xfrm>
            <a:off x="37351260" y="25345956"/>
            <a:ext cx="6341861" cy="3785652"/>
          </a:xfrm>
          <a:prstGeom prst="rect">
            <a:avLst/>
          </a:prstGeom>
        </p:spPr>
        <p:txBody>
          <a:bodyPr wrap="square">
            <a:spAutoFit/>
          </a:bodyPr>
          <a:lstStyle/>
          <a:p>
            <a:pPr marL="342900" indent="-342900" algn="just">
              <a:buFont typeface="Wingdings" panose="05000000000000000000" pitchFamily="2" charset="2"/>
              <a:buChar char="ü"/>
            </a:pPr>
            <a:r>
              <a:rPr lang="en-US" sz="2400" dirty="0" smtClean="0">
                <a:latin typeface="Times New Roman" pitchFamily="18" charset="0"/>
                <a:cs typeface="Times New Roman" pitchFamily="18" charset="0"/>
              </a:rPr>
              <a:t>Investigate time window between 12-24hrs when BBP is causing effect phenotypically seen by 24hrs.  </a:t>
            </a:r>
          </a:p>
          <a:p>
            <a:pPr marL="342900" indent="-342900" algn="just">
              <a:buFont typeface="Wingdings" panose="05000000000000000000" pitchFamily="2" charset="2"/>
              <a:buChar char="ü"/>
            </a:pPr>
            <a:endParaRPr lang="en-US" sz="2400" dirty="0">
              <a:latin typeface="Times New Roman" pitchFamily="18" charset="0"/>
              <a:cs typeface="Times New Roman" pitchFamily="18" charset="0"/>
            </a:endParaRPr>
          </a:p>
          <a:p>
            <a:pPr marL="342900" indent="-342900" algn="just">
              <a:buFont typeface="Wingdings" panose="05000000000000000000" pitchFamily="2" charset="2"/>
              <a:buChar char="ü"/>
            </a:pPr>
            <a:r>
              <a:rPr lang="en-US" sz="2400" i="1" dirty="0" smtClean="0">
                <a:latin typeface="Times New Roman" pitchFamily="18" charset="0"/>
                <a:cs typeface="Times New Roman" pitchFamily="18" charset="0"/>
              </a:rPr>
              <a:t>in situ </a:t>
            </a:r>
            <a:r>
              <a:rPr lang="en-US" sz="2400" dirty="0" smtClean="0">
                <a:latin typeface="Times New Roman" pitchFamily="18" charset="0"/>
                <a:cs typeface="Times New Roman" pitchFamily="18" charset="0"/>
              </a:rPr>
              <a:t>hybridization with genes involved in:</a:t>
            </a:r>
          </a:p>
          <a:p>
            <a:pPr marL="800100" lvl="1" indent="-342900" algn="just">
              <a:buFont typeface="Arial" panose="020B0604020202020204" pitchFamily="34" charset="0"/>
              <a:buChar char="•"/>
            </a:pPr>
            <a:r>
              <a:rPr lang="en-US" sz="2400" dirty="0" smtClean="0">
                <a:latin typeface="Times New Roman" pitchFamily="18" charset="0"/>
                <a:cs typeface="Times New Roman" pitchFamily="18" charset="0"/>
              </a:rPr>
              <a:t>notochord development: </a:t>
            </a:r>
            <a:r>
              <a:rPr lang="en-US" sz="2400" i="1" dirty="0" err="1" smtClean="0">
                <a:latin typeface="Times New Roman" pitchFamily="18" charset="0"/>
                <a:cs typeface="Times New Roman" pitchFamily="18" charset="0"/>
              </a:rPr>
              <a:t>flh</a:t>
            </a:r>
            <a:r>
              <a:rPr lang="en-US" sz="2400" i="1" dirty="0" smtClean="0">
                <a:latin typeface="Times New Roman" pitchFamily="18" charset="0"/>
                <a:cs typeface="Times New Roman" pitchFamily="18" charset="0"/>
              </a:rPr>
              <a:t>, mom, doc</a:t>
            </a:r>
          </a:p>
          <a:p>
            <a:pPr marL="800100" lvl="1" indent="-342900" algn="just">
              <a:buFont typeface="Arial" panose="020B0604020202020204" pitchFamily="34" charset="0"/>
              <a:buChar char="•"/>
            </a:pPr>
            <a:r>
              <a:rPr lang="en-US" sz="2400" dirty="0" smtClean="0">
                <a:latin typeface="Times New Roman" pitchFamily="18" charset="0"/>
                <a:cs typeface="Times New Roman" pitchFamily="18" charset="0"/>
              </a:rPr>
              <a:t>somite formation: </a:t>
            </a:r>
            <a:r>
              <a:rPr lang="en-US" sz="2400" i="1" dirty="0" err="1">
                <a:latin typeface="Times New Roman" panose="02020603050405020304" pitchFamily="18" charset="0"/>
                <a:cs typeface="Times New Roman" panose="02020603050405020304" pitchFamily="18" charset="0"/>
              </a:rPr>
              <a:t>fss</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bea</a:t>
            </a:r>
            <a:r>
              <a:rPr lang="en-US" sz="2400" i="1" dirty="0">
                <a:latin typeface="Times New Roman" panose="02020603050405020304" pitchFamily="18" charset="0"/>
                <a:cs typeface="Times New Roman" panose="02020603050405020304" pitchFamily="18" charset="0"/>
              </a:rPr>
              <a:t>, des, </a:t>
            </a:r>
            <a:r>
              <a:rPr lang="en-US" sz="2400" i="1" dirty="0" err="1">
                <a:latin typeface="Times New Roman" panose="02020603050405020304" pitchFamily="18" charset="0"/>
                <a:cs typeface="Times New Roman" panose="02020603050405020304" pitchFamily="18" charset="0"/>
              </a:rPr>
              <a:t>aei</a:t>
            </a:r>
            <a:endParaRPr lang="en-US" sz="2400" i="1" dirty="0" smtClean="0">
              <a:latin typeface="Times New Roman" pitchFamily="18" charset="0"/>
              <a:cs typeface="Times New Roman" pitchFamily="18" charset="0"/>
            </a:endParaRPr>
          </a:p>
          <a:p>
            <a:pPr marL="800100" lvl="1" indent="-342900" algn="just">
              <a:buFont typeface="Arial" panose="020B0604020202020204" pitchFamily="34" charset="0"/>
              <a:buChar char="•"/>
            </a:pPr>
            <a:r>
              <a:rPr lang="en-US" sz="2400" dirty="0" smtClean="0">
                <a:latin typeface="Times New Roman" pitchFamily="18" charset="0"/>
                <a:cs typeface="Times New Roman" pitchFamily="18" charset="0"/>
              </a:rPr>
              <a:t>somite patterning: </a:t>
            </a:r>
            <a:r>
              <a:rPr lang="en-US" sz="2400" i="1" dirty="0" err="1">
                <a:latin typeface="Times New Roman" panose="02020603050405020304" pitchFamily="18" charset="0"/>
                <a:cs typeface="Times New Roman" panose="02020603050405020304" pitchFamily="18" charset="0"/>
              </a:rPr>
              <a:t>syu</a:t>
            </a:r>
            <a:r>
              <a:rPr lang="en-US" sz="2400" i="1" dirty="0">
                <a:latin typeface="Times New Roman" panose="02020603050405020304" pitchFamily="18" charset="0"/>
                <a:cs typeface="Times New Roman" panose="02020603050405020304" pitchFamily="18" charset="0"/>
              </a:rPr>
              <a:t>, you, </a:t>
            </a:r>
            <a:r>
              <a:rPr lang="en-US" sz="2400" i="1" dirty="0" err="1">
                <a:latin typeface="Times New Roman" panose="02020603050405020304" pitchFamily="18" charset="0"/>
                <a:cs typeface="Times New Roman" panose="02020603050405020304" pitchFamily="18" charset="0"/>
              </a:rPr>
              <a:t>yot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ubo</a:t>
            </a:r>
            <a:endParaRPr lang="en-US" sz="2400" i="1" dirty="0" smtClean="0">
              <a:latin typeface="Times New Roman" pitchFamily="18" charset="0"/>
              <a:cs typeface="Times New Roman" pitchFamily="18" charset="0"/>
            </a:endParaRPr>
          </a:p>
          <a:p>
            <a:pPr marL="342900" indent="-342900" algn="just">
              <a:buFont typeface="Wingdings" panose="05000000000000000000" pitchFamily="2" charset="2"/>
              <a:buChar char="ü"/>
            </a:pPr>
            <a:endParaRPr lang="en-US" sz="2400" dirty="0">
              <a:latin typeface="Times New Roman" pitchFamily="18" charset="0"/>
              <a:cs typeface="Times New Roman" pitchFamily="18" charset="0"/>
            </a:endParaRPr>
          </a:p>
          <a:p>
            <a:pPr marL="342900" indent="-342900" algn="just">
              <a:buFont typeface="Wingdings" panose="05000000000000000000" pitchFamily="2" charset="2"/>
              <a:buChar char="ü"/>
            </a:pPr>
            <a:endParaRPr lang="en-US" sz="2400" dirty="0">
              <a:latin typeface="Times New Roman" pitchFamily="18" charset="0"/>
              <a:cs typeface="Times New Roman" pitchFamily="18" charset="0"/>
            </a:endParaRPr>
          </a:p>
        </p:txBody>
      </p:sp>
      <p:sp>
        <p:nvSpPr>
          <p:cNvPr id="230" name="Rounded Rectangle 229"/>
          <p:cNvSpPr/>
          <p:nvPr/>
        </p:nvSpPr>
        <p:spPr>
          <a:xfrm>
            <a:off x="37255405" y="29010232"/>
            <a:ext cx="6341861" cy="1434198"/>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smtClean="0">
                <a:solidFill>
                  <a:schemeClr val="tx1"/>
                </a:solidFill>
                <a:latin typeface="Times New Roman" pitchFamily="18" charset="0"/>
                <a:cs typeface="Times New Roman" pitchFamily="18" charset="0"/>
              </a:rPr>
              <a:t>Acknowledgments</a:t>
            </a:r>
          </a:p>
        </p:txBody>
      </p:sp>
      <p:pic>
        <p:nvPicPr>
          <p:cNvPr id="31" name="Picture 30"/>
          <p:cNvPicPr>
            <a:picLocks noChangeAspect="1"/>
          </p:cNvPicPr>
          <p:nvPr/>
        </p:nvPicPr>
        <p:blipFill>
          <a:blip r:embed="rId10"/>
          <a:stretch>
            <a:fillRect/>
          </a:stretch>
        </p:blipFill>
        <p:spPr>
          <a:xfrm>
            <a:off x="12416548" y="7389674"/>
            <a:ext cx="11665777" cy="5548510"/>
          </a:xfrm>
          <a:prstGeom prst="rect">
            <a:avLst/>
          </a:prstGeom>
        </p:spPr>
      </p:pic>
      <p:pic>
        <p:nvPicPr>
          <p:cNvPr id="233" name="Picture 232"/>
          <p:cNvPicPr>
            <a:picLocks noChangeAspect="1"/>
          </p:cNvPicPr>
          <p:nvPr/>
        </p:nvPicPr>
        <p:blipFill>
          <a:blip r:embed="rId11"/>
          <a:stretch>
            <a:fillRect/>
          </a:stretch>
        </p:blipFill>
        <p:spPr>
          <a:xfrm>
            <a:off x="12856814" y="23833431"/>
            <a:ext cx="11129656" cy="8598281"/>
          </a:xfrm>
          <a:prstGeom prst="rect">
            <a:avLst/>
          </a:prstGeom>
        </p:spPr>
      </p:pic>
      <p:pic>
        <p:nvPicPr>
          <p:cNvPr id="236" name="Picture 235"/>
          <p:cNvPicPr>
            <a:picLocks noChangeAspect="1"/>
          </p:cNvPicPr>
          <p:nvPr/>
        </p:nvPicPr>
        <p:blipFill>
          <a:blip r:embed="rId12"/>
          <a:stretch>
            <a:fillRect/>
          </a:stretch>
        </p:blipFill>
        <p:spPr>
          <a:xfrm>
            <a:off x="25125821" y="7276617"/>
            <a:ext cx="11055149" cy="6029111"/>
          </a:xfrm>
          <a:prstGeom prst="rect">
            <a:avLst/>
          </a:prstGeom>
        </p:spPr>
      </p:pic>
      <p:pic>
        <p:nvPicPr>
          <p:cNvPr id="281" name="Picture 280"/>
          <p:cNvPicPr>
            <a:picLocks noChangeAspect="1"/>
          </p:cNvPicPr>
          <p:nvPr/>
        </p:nvPicPr>
        <p:blipFill>
          <a:blip r:embed="rId13"/>
          <a:stretch>
            <a:fillRect/>
          </a:stretch>
        </p:blipFill>
        <p:spPr>
          <a:xfrm>
            <a:off x="25051884" y="16449930"/>
            <a:ext cx="11454382" cy="7706279"/>
          </a:xfrm>
          <a:prstGeom prst="rect">
            <a:avLst/>
          </a:prstGeom>
        </p:spPr>
      </p:pic>
      <p:sp>
        <p:nvSpPr>
          <p:cNvPr id="300" name="Rounded Rectangle 299"/>
          <p:cNvSpPr/>
          <p:nvPr/>
        </p:nvSpPr>
        <p:spPr>
          <a:xfrm>
            <a:off x="24905060" y="26060399"/>
            <a:ext cx="11878633" cy="6572791"/>
          </a:xfrm>
          <a:prstGeom prst="roundRect">
            <a:avLst>
              <a:gd name="adj" fmla="val 3201"/>
            </a:avLst>
          </a:prstGeom>
          <a:solidFill>
            <a:schemeClr val="bg1"/>
          </a:solidFill>
          <a:ln w="41275" cmpd="thickThi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tangle 300"/>
          <p:cNvSpPr/>
          <p:nvPr/>
        </p:nvSpPr>
        <p:spPr>
          <a:xfrm>
            <a:off x="37255405" y="30716750"/>
            <a:ext cx="6341861" cy="1569660"/>
          </a:xfrm>
          <a:prstGeom prst="rect">
            <a:avLst/>
          </a:prstGeom>
        </p:spPr>
        <p:txBody>
          <a:bodyPr wrap="square">
            <a:spAutoFit/>
          </a:bodyPr>
          <a:lstStyle/>
          <a:p>
            <a:pPr algn="just"/>
            <a:r>
              <a:rPr lang="en-US" sz="2400" dirty="0" smtClean="0">
                <a:latin typeface="Times New Roman" pitchFamily="18" charset="0"/>
                <a:cs typeface="Times New Roman" pitchFamily="18" charset="0"/>
              </a:rPr>
              <a:t>We wish to thank Dr. Charles </a:t>
            </a:r>
            <a:r>
              <a:rPr lang="en-US" sz="2400" dirty="0" err="1" smtClean="0">
                <a:latin typeface="Times New Roman" pitchFamily="18" charset="0"/>
                <a:cs typeface="Times New Roman" pitchFamily="18" charset="0"/>
              </a:rPr>
              <a:t>Sagerstrom</a:t>
            </a:r>
            <a:r>
              <a:rPr lang="en-US" sz="2400" dirty="0" smtClean="0">
                <a:latin typeface="Times New Roman" pitchFamily="18" charset="0"/>
                <a:cs typeface="Times New Roman" pitchFamily="18" charset="0"/>
              </a:rPr>
              <a:t>, University of Massachusetts Medical Center for the </a:t>
            </a:r>
            <a:r>
              <a:rPr lang="en-US" sz="2400" i="1" dirty="0" err="1" smtClean="0">
                <a:latin typeface="Times New Roman" pitchFamily="18" charset="0"/>
                <a:cs typeface="Times New Roman" pitchFamily="18" charset="0"/>
              </a:rPr>
              <a:t>ntl</a:t>
            </a:r>
            <a:r>
              <a:rPr lang="en-US" sz="2400" dirty="0" smtClean="0">
                <a:latin typeface="Times New Roman" pitchFamily="18" charset="0"/>
                <a:cs typeface="Times New Roman" pitchFamily="18" charset="0"/>
              </a:rPr>
              <a:t> and </a:t>
            </a:r>
            <a:r>
              <a:rPr lang="en-US" sz="2400" i="1" dirty="0" err="1" smtClean="0">
                <a:latin typeface="Times New Roman" pitchFamily="18" charset="0"/>
                <a:cs typeface="Times New Roman" pitchFamily="18" charset="0"/>
              </a:rPr>
              <a:t>myoD</a:t>
            </a:r>
            <a:r>
              <a:rPr lang="en-US" sz="2400" dirty="0" smtClean="0">
                <a:latin typeface="Times New Roman" pitchFamily="18" charset="0"/>
                <a:cs typeface="Times New Roman" pitchFamily="18" charset="0"/>
              </a:rPr>
              <a:t> probes and Dr. Nathan Lawson for the </a:t>
            </a:r>
            <a:r>
              <a:rPr lang="en-US" sz="2400" i="1" dirty="0" smtClean="0">
                <a:latin typeface="Times New Roman" pitchFamily="18" charset="0"/>
                <a:cs typeface="Times New Roman" pitchFamily="18" charset="0"/>
              </a:rPr>
              <a:t>fli-1</a:t>
            </a:r>
            <a:r>
              <a:rPr lang="en-US" sz="2400" dirty="0" smtClean="0">
                <a:latin typeface="Times New Roman" pitchFamily="18" charset="0"/>
                <a:cs typeface="Times New Roman" pitchFamily="18" charset="0"/>
              </a:rPr>
              <a:t> vascular transgenic zebrafish.</a:t>
            </a:r>
            <a:endParaRPr lang="en-US" sz="2400" dirty="0">
              <a:latin typeface="Times New Roman" pitchFamily="18" charset="0"/>
              <a:cs typeface="Times New Roman" pitchFamily="18" charset="0"/>
            </a:endParaRPr>
          </a:p>
        </p:txBody>
      </p:sp>
      <p:pic>
        <p:nvPicPr>
          <p:cNvPr id="33" name="Picture 32"/>
          <p:cNvPicPr>
            <a:picLocks noChangeAspect="1"/>
          </p:cNvPicPr>
          <p:nvPr/>
        </p:nvPicPr>
        <p:blipFill>
          <a:blip r:embed="rId14"/>
          <a:stretch>
            <a:fillRect/>
          </a:stretch>
        </p:blipFill>
        <p:spPr>
          <a:xfrm>
            <a:off x="12416548" y="14857831"/>
            <a:ext cx="10981684" cy="7089584"/>
          </a:xfrm>
          <a:prstGeom prst="rect">
            <a:avLst/>
          </a:prstGeom>
        </p:spPr>
      </p:pic>
      <p:sp>
        <p:nvSpPr>
          <p:cNvPr id="302" name="Rectangle 301"/>
          <p:cNvSpPr/>
          <p:nvPr/>
        </p:nvSpPr>
        <p:spPr>
          <a:xfrm>
            <a:off x="12452392" y="12944433"/>
            <a:ext cx="11889899" cy="1323439"/>
          </a:xfrm>
          <a:prstGeom prst="rect">
            <a:avLst/>
          </a:prstGeom>
        </p:spPr>
        <p:txBody>
          <a:bodyPr wrap="square">
            <a:spAutoFit/>
          </a:bodyPr>
          <a:lstStyle/>
          <a:p>
            <a:pPr algn="just"/>
            <a:r>
              <a:rPr lang="en-US" sz="2000" b="1" dirty="0" smtClean="0">
                <a:latin typeface="Times New Roman" pitchFamily="18" charset="0"/>
                <a:cs typeface="Times New Roman" pitchFamily="18" charset="0"/>
              </a:rPr>
              <a:t>Figure 1:  BBP induces tail defects in a concentration dependent manner.  A.</a:t>
            </a:r>
            <a:r>
              <a:rPr lang="en-US" sz="2000" dirty="0" smtClean="0">
                <a:latin typeface="Times New Roman" pitchFamily="18" charset="0"/>
                <a:cs typeface="Times New Roman" pitchFamily="18" charset="0"/>
              </a:rPr>
              <a:t>  Control embryo demonstrates linear notochord (dotted lines-blue) and classic chevron shaped </a:t>
            </a:r>
            <a:r>
              <a:rPr lang="en-US" sz="2000" dirty="0" err="1" smtClean="0">
                <a:latin typeface="Times New Roman" pitchFamily="18" charset="0"/>
                <a:cs typeface="Times New Roman" pitchFamily="18" charset="0"/>
              </a:rPr>
              <a:t>somites</a:t>
            </a:r>
            <a:r>
              <a:rPr lang="en-US" sz="2000" dirty="0" smtClean="0">
                <a:latin typeface="Times New Roman" pitchFamily="18" charset="0"/>
                <a:cs typeface="Times New Roman" pitchFamily="18" charset="0"/>
              </a:rPr>
              <a:t> (dotted lines). </a:t>
            </a:r>
            <a:r>
              <a:rPr lang="en-US" sz="2000" b="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10µM BBP induces slight tail kink or bend.  </a:t>
            </a:r>
            <a:r>
              <a:rPr lang="en-US" sz="2000" b="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20</a:t>
            </a:r>
            <a:r>
              <a:rPr lang="en-US" sz="2000" dirty="0">
                <a:latin typeface="Times New Roman" pitchFamily="18" charset="0"/>
                <a:cs typeface="Times New Roman" pitchFamily="18" charset="0"/>
              </a:rPr>
              <a:t>µ</a:t>
            </a:r>
            <a:r>
              <a:rPr lang="en-US" sz="2000" dirty="0" smtClean="0">
                <a:latin typeface="Times New Roman" pitchFamily="18" charset="0"/>
                <a:cs typeface="Times New Roman" pitchFamily="18" charset="0"/>
              </a:rPr>
              <a:t>M and </a:t>
            </a:r>
            <a:r>
              <a:rPr lang="en-US" sz="2000" b="1" dirty="0" smtClean="0">
                <a:latin typeface="Times New Roman" pitchFamily="18" charset="0"/>
                <a:cs typeface="Times New Roman" pitchFamily="18" charset="0"/>
              </a:rPr>
              <a:t>D.</a:t>
            </a:r>
            <a:r>
              <a:rPr lang="en-US" sz="2000" dirty="0" smtClean="0">
                <a:latin typeface="Times New Roman" pitchFamily="18" charset="0"/>
                <a:cs typeface="Times New Roman" pitchFamily="18" charset="0"/>
              </a:rPr>
              <a:t> 30</a:t>
            </a:r>
            <a:r>
              <a:rPr lang="en-US" sz="2000" dirty="0">
                <a:latin typeface="Times New Roman" pitchFamily="18" charset="0"/>
                <a:cs typeface="Times New Roman" pitchFamily="18" charset="0"/>
              </a:rPr>
              <a:t>µ</a:t>
            </a:r>
            <a:r>
              <a:rPr lang="en-US" sz="2000" dirty="0" smtClean="0">
                <a:latin typeface="Times New Roman" pitchFamily="18" charset="0"/>
                <a:cs typeface="Times New Roman" pitchFamily="18" charset="0"/>
              </a:rPr>
              <a:t>M BBP induce wavy notochords and a loss of the chevron shaped </a:t>
            </a:r>
            <a:r>
              <a:rPr lang="en-US" sz="2000" dirty="0" err="1" smtClean="0">
                <a:latin typeface="Times New Roman" pitchFamily="18" charset="0"/>
                <a:cs typeface="Times New Roman" pitchFamily="18" charset="0"/>
              </a:rPr>
              <a:t>somites</a:t>
            </a:r>
            <a:r>
              <a:rPr lang="en-US" sz="2000" dirty="0" smtClean="0">
                <a:latin typeface="Times New Roman" pitchFamily="18" charset="0"/>
                <a:cs typeface="Times New Roman" pitchFamily="18" charset="0"/>
              </a:rPr>
              <a:t>.  Deterioration of tissue is noted by arrow. Somite boundaries are difficult to demarcate.  Live images, 24hpf.</a:t>
            </a:r>
            <a:endParaRPr lang="en-US" sz="2000" dirty="0">
              <a:latin typeface="Times New Roman" pitchFamily="18" charset="0"/>
              <a:cs typeface="Times New Roman" pitchFamily="18" charset="0"/>
            </a:endParaRPr>
          </a:p>
        </p:txBody>
      </p:sp>
      <p:sp>
        <p:nvSpPr>
          <p:cNvPr id="303" name="Rectangle 302"/>
          <p:cNvSpPr/>
          <p:nvPr/>
        </p:nvSpPr>
        <p:spPr>
          <a:xfrm>
            <a:off x="19975741" y="29052634"/>
            <a:ext cx="3798659" cy="3000821"/>
          </a:xfrm>
          <a:prstGeom prst="rect">
            <a:avLst/>
          </a:prstGeom>
        </p:spPr>
        <p:txBody>
          <a:bodyPr wrap="square">
            <a:spAutoFit/>
          </a:bodyPr>
          <a:lstStyle/>
          <a:p>
            <a:pPr algn="just"/>
            <a:r>
              <a:rPr lang="en-US" sz="2100" b="1" dirty="0" smtClean="0">
                <a:latin typeface="Times New Roman" pitchFamily="18" charset="0"/>
                <a:cs typeface="Times New Roman" pitchFamily="18" charset="0"/>
              </a:rPr>
              <a:t>Figure 3:  BBP induces apoptosis in a concentration dependent manner.  A.</a:t>
            </a:r>
            <a:r>
              <a:rPr lang="en-US" sz="2100" dirty="0" smtClean="0">
                <a:latin typeface="Times New Roman" pitchFamily="18" charset="0"/>
                <a:cs typeface="Times New Roman" pitchFamily="18" charset="0"/>
              </a:rPr>
              <a:t>  Control embryo demonstrates no apoptotic spots </a:t>
            </a:r>
            <a:r>
              <a:rPr lang="en-US" sz="2100" b="1" dirty="0" smtClean="0">
                <a:latin typeface="Times New Roman" pitchFamily="18" charset="0"/>
                <a:cs typeface="Times New Roman" pitchFamily="18" charset="0"/>
              </a:rPr>
              <a:t>B-D.</a:t>
            </a:r>
            <a:r>
              <a:rPr lang="en-US" sz="2100" dirty="0" smtClean="0">
                <a:latin typeface="Times New Roman" pitchFamily="18" charset="0"/>
                <a:cs typeface="Times New Roman" pitchFamily="18" charset="0"/>
              </a:rPr>
              <a:t> Increasing concentrations of BBP result in increased amounts of apoptosis.  Live images, 24hr, lateral view.  </a:t>
            </a:r>
            <a:r>
              <a:rPr lang="en-US" sz="2100" dirty="0" err="1" smtClean="0">
                <a:latin typeface="Times New Roman" pitchFamily="18" charset="0"/>
                <a:cs typeface="Times New Roman" pitchFamily="18" charset="0"/>
              </a:rPr>
              <a:t>Acridine</a:t>
            </a:r>
            <a:r>
              <a:rPr lang="en-US" sz="2100" dirty="0" smtClean="0">
                <a:latin typeface="Times New Roman" pitchFamily="18" charset="0"/>
                <a:cs typeface="Times New Roman" pitchFamily="18" charset="0"/>
              </a:rPr>
              <a:t> Orange staining.</a:t>
            </a:r>
            <a:endParaRPr lang="en-US" sz="2100" dirty="0">
              <a:latin typeface="Times New Roman" pitchFamily="18" charset="0"/>
              <a:cs typeface="Times New Roman" pitchFamily="18" charset="0"/>
            </a:endParaRPr>
          </a:p>
        </p:txBody>
      </p:sp>
      <p:sp>
        <p:nvSpPr>
          <p:cNvPr id="304" name="Rectangle 303"/>
          <p:cNvSpPr/>
          <p:nvPr/>
        </p:nvSpPr>
        <p:spPr>
          <a:xfrm>
            <a:off x="25125821" y="13452264"/>
            <a:ext cx="10988166" cy="2031325"/>
          </a:xfrm>
          <a:prstGeom prst="rect">
            <a:avLst/>
          </a:prstGeom>
        </p:spPr>
        <p:txBody>
          <a:bodyPr wrap="square">
            <a:spAutoFit/>
          </a:bodyPr>
          <a:lstStyle/>
          <a:p>
            <a:pPr algn="just"/>
            <a:r>
              <a:rPr lang="en-US" sz="2100" b="1" dirty="0" smtClean="0">
                <a:latin typeface="Times New Roman" pitchFamily="18" charset="0"/>
                <a:cs typeface="Times New Roman" pitchFamily="18" charset="0"/>
              </a:rPr>
              <a:t>Figure 4:  BBP induces alterations in </a:t>
            </a:r>
            <a:r>
              <a:rPr lang="en-US" sz="2100" b="1" i="1" dirty="0" err="1" smtClean="0">
                <a:latin typeface="Times New Roman" pitchFamily="18" charset="0"/>
                <a:cs typeface="Times New Roman" pitchFamily="18" charset="0"/>
              </a:rPr>
              <a:t>myoD</a:t>
            </a:r>
            <a:r>
              <a:rPr lang="en-US" sz="2100" b="1" dirty="0" smtClean="0">
                <a:latin typeface="Times New Roman" pitchFamily="18" charset="0"/>
                <a:cs typeface="Times New Roman" pitchFamily="18" charset="0"/>
              </a:rPr>
              <a:t> expression in a concentration dependent manner.  A.</a:t>
            </a:r>
            <a:r>
              <a:rPr lang="en-US" sz="2100" dirty="0" smtClean="0">
                <a:latin typeface="Times New Roman" pitchFamily="18" charset="0"/>
                <a:cs typeface="Times New Roman" pitchFamily="18" charset="0"/>
              </a:rPr>
              <a:t>  Control embryo demonstrates </a:t>
            </a:r>
            <a:r>
              <a:rPr lang="en-US" sz="2100" i="1" dirty="0" err="1" smtClean="0">
                <a:latin typeface="Times New Roman" pitchFamily="18" charset="0"/>
                <a:cs typeface="Times New Roman" pitchFamily="18" charset="0"/>
              </a:rPr>
              <a:t>myoD</a:t>
            </a:r>
            <a:r>
              <a:rPr lang="en-US" sz="2100" dirty="0" smtClean="0">
                <a:latin typeface="Times New Roman" pitchFamily="18" charset="0"/>
                <a:cs typeface="Times New Roman" pitchFamily="18" charset="0"/>
              </a:rPr>
              <a:t> staining in regular, evenly spaced chevron shaped </a:t>
            </a:r>
            <a:r>
              <a:rPr lang="en-US" sz="2100" dirty="0" err="1" smtClean="0">
                <a:latin typeface="Times New Roman" pitchFamily="18" charset="0"/>
                <a:cs typeface="Times New Roman" pitchFamily="18" charset="0"/>
              </a:rPr>
              <a:t>somites</a:t>
            </a:r>
            <a:r>
              <a:rPr lang="en-US" sz="2100" dirty="0" smtClean="0">
                <a:latin typeface="Times New Roman" pitchFamily="18" charset="0"/>
                <a:cs typeface="Times New Roman" pitchFamily="18" charset="0"/>
              </a:rPr>
              <a:t> (dotted lines). </a:t>
            </a:r>
            <a:r>
              <a:rPr lang="en-US" sz="2100" b="1" dirty="0" smtClean="0">
                <a:latin typeface="Times New Roman" pitchFamily="18" charset="0"/>
                <a:cs typeface="Times New Roman" pitchFamily="18" charset="0"/>
              </a:rPr>
              <a:t>B.</a:t>
            </a:r>
            <a:r>
              <a:rPr lang="en-US" sz="2100" dirty="0" smtClean="0">
                <a:latin typeface="Times New Roman" pitchFamily="18" charset="0"/>
                <a:cs typeface="Times New Roman" pitchFamily="18" charset="0"/>
              </a:rPr>
              <a:t> 10µM BBP induces slight tail kink or bend, but </a:t>
            </a:r>
            <a:r>
              <a:rPr lang="en-US" sz="2100" i="1" dirty="0" err="1" smtClean="0">
                <a:latin typeface="Times New Roman" pitchFamily="18" charset="0"/>
                <a:cs typeface="Times New Roman" pitchFamily="18" charset="0"/>
              </a:rPr>
              <a:t>myoD</a:t>
            </a:r>
            <a:r>
              <a:rPr lang="en-US" sz="2100" dirty="0" smtClean="0">
                <a:latin typeface="Times New Roman" pitchFamily="18" charset="0"/>
                <a:cs typeface="Times New Roman" pitchFamily="18" charset="0"/>
              </a:rPr>
              <a:t> staining is evident.  </a:t>
            </a:r>
            <a:r>
              <a:rPr lang="en-US" sz="2100" b="1" dirty="0" smtClean="0">
                <a:latin typeface="Times New Roman" pitchFamily="18" charset="0"/>
                <a:cs typeface="Times New Roman" pitchFamily="18" charset="0"/>
              </a:rPr>
              <a:t>C.</a:t>
            </a:r>
            <a:r>
              <a:rPr lang="en-US" sz="2100" dirty="0" smtClean="0">
                <a:latin typeface="Times New Roman" pitchFamily="18" charset="0"/>
                <a:cs typeface="Times New Roman" pitchFamily="18" charset="0"/>
              </a:rPr>
              <a:t>  20</a:t>
            </a:r>
            <a:r>
              <a:rPr lang="en-US" sz="2100" dirty="0">
                <a:latin typeface="Times New Roman" pitchFamily="18" charset="0"/>
                <a:cs typeface="Times New Roman" pitchFamily="18" charset="0"/>
              </a:rPr>
              <a:t>µ</a:t>
            </a:r>
            <a:r>
              <a:rPr lang="en-US" sz="2100" dirty="0" smtClean="0">
                <a:latin typeface="Times New Roman" pitchFamily="18" charset="0"/>
                <a:cs typeface="Times New Roman" pitchFamily="18" charset="0"/>
              </a:rPr>
              <a:t>M and </a:t>
            </a:r>
            <a:r>
              <a:rPr lang="en-US" sz="2100" b="1" dirty="0" smtClean="0">
                <a:latin typeface="Times New Roman" pitchFamily="18" charset="0"/>
                <a:cs typeface="Times New Roman" pitchFamily="18" charset="0"/>
              </a:rPr>
              <a:t>D.</a:t>
            </a:r>
            <a:r>
              <a:rPr lang="en-US" sz="2100" dirty="0" smtClean="0">
                <a:latin typeface="Times New Roman" pitchFamily="18" charset="0"/>
                <a:cs typeface="Times New Roman" pitchFamily="18" charset="0"/>
              </a:rPr>
              <a:t> 30</a:t>
            </a:r>
            <a:r>
              <a:rPr lang="en-US" sz="2100" dirty="0">
                <a:latin typeface="Times New Roman" pitchFamily="18" charset="0"/>
                <a:cs typeface="Times New Roman" pitchFamily="18" charset="0"/>
              </a:rPr>
              <a:t>µ</a:t>
            </a:r>
            <a:r>
              <a:rPr lang="en-US" sz="2100" dirty="0" smtClean="0">
                <a:latin typeface="Times New Roman" pitchFamily="18" charset="0"/>
                <a:cs typeface="Times New Roman" pitchFamily="18" charset="0"/>
              </a:rPr>
              <a:t>M BBP treatments demonstrate a loss of patterned </a:t>
            </a:r>
            <a:r>
              <a:rPr lang="en-US" sz="2100" i="1" dirty="0" err="1" smtClean="0">
                <a:latin typeface="Times New Roman" pitchFamily="18" charset="0"/>
                <a:cs typeface="Times New Roman" pitchFamily="18" charset="0"/>
              </a:rPr>
              <a:t>myoD</a:t>
            </a:r>
            <a:r>
              <a:rPr lang="en-US" sz="2100" dirty="0" smtClean="0">
                <a:latin typeface="Times New Roman" pitchFamily="18" charset="0"/>
                <a:cs typeface="Times New Roman" pitchFamily="18" charset="0"/>
              </a:rPr>
              <a:t> staining.  </a:t>
            </a:r>
            <a:r>
              <a:rPr lang="en-US" sz="2100" dirty="0" err="1" smtClean="0">
                <a:latin typeface="Times New Roman" pitchFamily="18" charset="0"/>
                <a:cs typeface="Times New Roman" pitchFamily="18" charset="0"/>
              </a:rPr>
              <a:t>Somites</a:t>
            </a:r>
            <a:r>
              <a:rPr lang="en-US" sz="2100" dirty="0" smtClean="0">
                <a:latin typeface="Times New Roman" pitchFamily="18" charset="0"/>
                <a:cs typeface="Times New Roman" pitchFamily="18" charset="0"/>
              </a:rPr>
              <a:t> are difficult to demarcate or not evident at all (</a:t>
            </a:r>
            <a:r>
              <a:rPr lang="en-US" sz="2100" b="1" dirty="0" smtClean="0">
                <a:latin typeface="Times New Roman" pitchFamily="18" charset="0"/>
                <a:cs typeface="Times New Roman" pitchFamily="18" charset="0"/>
              </a:rPr>
              <a:t>D</a:t>
            </a:r>
            <a:r>
              <a:rPr lang="en-US" sz="2100" dirty="0" smtClean="0">
                <a:latin typeface="Times New Roman" pitchFamily="18" charset="0"/>
                <a:cs typeface="Times New Roman" pitchFamily="18" charset="0"/>
              </a:rPr>
              <a:t>) and a generalized, non-specific staining is seen.  </a:t>
            </a:r>
            <a:r>
              <a:rPr lang="en-US" sz="2100" i="1" dirty="0" smtClean="0">
                <a:latin typeface="Times New Roman" pitchFamily="18" charset="0"/>
                <a:cs typeface="Times New Roman" pitchFamily="18" charset="0"/>
              </a:rPr>
              <a:t>in situ </a:t>
            </a:r>
            <a:r>
              <a:rPr lang="en-US" sz="2100" dirty="0" smtClean="0">
                <a:latin typeface="Times New Roman" pitchFamily="18" charset="0"/>
                <a:cs typeface="Times New Roman" pitchFamily="18" charset="0"/>
              </a:rPr>
              <a:t>hybridization, 24hpf.</a:t>
            </a:r>
            <a:endParaRPr lang="en-US" sz="2100" dirty="0">
              <a:latin typeface="Times New Roman" pitchFamily="18" charset="0"/>
              <a:cs typeface="Times New Roman" pitchFamily="18" charset="0"/>
            </a:endParaRPr>
          </a:p>
        </p:txBody>
      </p:sp>
      <p:sp>
        <p:nvSpPr>
          <p:cNvPr id="305" name="Rectangle 304"/>
          <p:cNvSpPr/>
          <p:nvPr/>
        </p:nvSpPr>
        <p:spPr>
          <a:xfrm>
            <a:off x="25125821" y="24069581"/>
            <a:ext cx="11380445" cy="1631216"/>
          </a:xfrm>
          <a:prstGeom prst="rect">
            <a:avLst/>
          </a:prstGeom>
        </p:spPr>
        <p:txBody>
          <a:bodyPr wrap="square">
            <a:spAutoFit/>
          </a:bodyPr>
          <a:lstStyle/>
          <a:p>
            <a:pPr algn="just"/>
            <a:r>
              <a:rPr lang="en-US" sz="2000" b="1" dirty="0" smtClean="0">
                <a:latin typeface="Times New Roman" pitchFamily="18" charset="0"/>
                <a:cs typeface="Times New Roman" pitchFamily="18" charset="0"/>
              </a:rPr>
              <a:t>Figure 5:  BBP induces alterations in muscle fiber architecture in a concentration dependent manner.  A.</a:t>
            </a:r>
            <a:r>
              <a:rPr lang="en-US" sz="2000" dirty="0" smtClean="0">
                <a:latin typeface="Times New Roman" pitchFamily="18" charset="0"/>
                <a:cs typeface="Times New Roman" pitchFamily="18" charset="0"/>
              </a:rPr>
              <a:t>  Control embryo demonstrates linear muscle fiber arrangement (arrows) within the </a:t>
            </a:r>
            <a:r>
              <a:rPr lang="en-US" sz="2000" dirty="0" err="1" smtClean="0">
                <a:latin typeface="Times New Roman" pitchFamily="18" charset="0"/>
                <a:cs typeface="Times New Roman" pitchFamily="18" charset="0"/>
              </a:rPr>
              <a:t>somites</a:t>
            </a:r>
            <a:r>
              <a:rPr lang="en-US" sz="2000" i="1"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(dotted lines). </a:t>
            </a:r>
            <a:r>
              <a:rPr lang="en-US" sz="2000" b="1" dirty="0" smtClean="0">
                <a:latin typeface="Times New Roman" pitchFamily="18" charset="0"/>
                <a:cs typeface="Times New Roman" pitchFamily="18" charset="0"/>
              </a:rPr>
              <a:t>B.</a:t>
            </a:r>
            <a:r>
              <a:rPr lang="en-US" sz="2000" dirty="0" smtClean="0">
                <a:latin typeface="Times New Roman" pitchFamily="18" charset="0"/>
                <a:cs typeface="Times New Roman" pitchFamily="18" charset="0"/>
              </a:rPr>
              <a:t> 10µM BBP demonstrates somite boundaries, but muscle fiber arrangement is wavy.  </a:t>
            </a:r>
            <a:r>
              <a:rPr lang="en-US" sz="2000" b="1" dirty="0" smtClean="0">
                <a:latin typeface="Times New Roman" pitchFamily="18" charset="0"/>
                <a:cs typeface="Times New Roman" pitchFamily="18" charset="0"/>
              </a:rPr>
              <a:t>C.</a:t>
            </a:r>
            <a:r>
              <a:rPr lang="en-US" sz="2000" dirty="0" smtClean="0">
                <a:latin typeface="Times New Roman" pitchFamily="18" charset="0"/>
                <a:cs typeface="Times New Roman" pitchFamily="18" charset="0"/>
              </a:rPr>
              <a:t>  20</a:t>
            </a:r>
            <a:r>
              <a:rPr lang="en-US" sz="2000" dirty="0">
                <a:latin typeface="Times New Roman" pitchFamily="18" charset="0"/>
                <a:cs typeface="Times New Roman" pitchFamily="18" charset="0"/>
              </a:rPr>
              <a:t>µ</a:t>
            </a:r>
            <a:r>
              <a:rPr lang="en-US" sz="2000" dirty="0" smtClean="0">
                <a:latin typeface="Times New Roman" pitchFamily="18" charset="0"/>
                <a:cs typeface="Times New Roman" pitchFamily="18" charset="0"/>
              </a:rPr>
              <a:t>M and </a:t>
            </a:r>
            <a:r>
              <a:rPr lang="en-US" sz="2000" b="1" dirty="0" smtClean="0">
                <a:latin typeface="Times New Roman" pitchFamily="18" charset="0"/>
                <a:cs typeface="Times New Roman" pitchFamily="18" charset="0"/>
              </a:rPr>
              <a:t>D.</a:t>
            </a:r>
            <a:r>
              <a:rPr lang="en-US" sz="2000" dirty="0" smtClean="0">
                <a:latin typeface="Times New Roman" pitchFamily="18" charset="0"/>
                <a:cs typeface="Times New Roman" pitchFamily="18" charset="0"/>
              </a:rPr>
              <a:t> 30</a:t>
            </a:r>
            <a:r>
              <a:rPr lang="en-US" sz="2000" dirty="0">
                <a:latin typeface="Times New Roman" pitchFamily="18" charset="0"/>
                <a:cs typeface="Times New Roman" pitchFamily="18" charset="0"/>
              </a:rPr>
              <a:t>µ</a:t>
            </a:r>
            <a:r>
              <a:rPr lang="en-US" sz="2000" dirty="0" smtClean="0">
                <a:latin typeface="Times New Roman" pitchFamily="18" charset="0"/>
                <a:cs typeface="Times New Roman" pitchFamily="18" charset="0"/>
              </a:rPr>
              <a:t>M BBP treatments demonstrate a loss of muscle fiber arrangement.  </a:t>
            </a:r>
            <a:r>
              <a:rPr lang="en-US" sz="2000" dirty="0" err="1" smtClean="0">
                <a:latin typeface="Times New Roman" pitchFamily="18" charset="0"/>
                <a:cs typeface="Times New Roman" pitchFamily="18" charset="0"/>
              </a:rPr>
              <a:t>Somites</a:t>
            </a:r>
            <a:r>
              <a:rPr lang="en-US" sz="2000" dirty="0" smtClean="0">
                <a:latin typeface="Times New Roman" pitchFamily="18" charset="0"/>
                <a:cs typeface="Times New Roman" pitchFamily="18" charset="0"/>
              </a:rPr>
              <a:t> are difficult to demarcate or not evident at all.  Tissue is hard to define.  Immunohistochemistry, 24hpf. F59 Antibody (Myosin Fast Chain)</a:t>
            </a:r>
            <a:endParaRPr lang="en-US" sz="2000" dirty="0">
              <a:latin typeface="Times New Roman" pitchFamily="18" charset="0"/>
              <a:cs typeface="Times New Roman" pitchFamily="18" charset="0"/>
            </a:endParaRPr>
          </a:p>
        </p:txBody>
      </p:sp>
      <p:sp>
        <p:nvSpPr>
          <p:cNvPr id="306" name="Rectangle 305"/>
          <p:cNvSpPr/>
          <p:nvPr/>
        </p:nvSpPr>
        <p:spPr>
          <a:xfrm>
            <a:off x="12452391" y="21748432"/>
            <a:ext cx="11889899" cy="1477328"/>
          </a:xfrm>
          <a:prstGeom prst="rect">
            <a:avLst/>
          </a:prstGeom>
        </p:spPr>
        <p:txBody>
          <a:bodyPr wrap="square">
            <a:spAutoFit/>
          </a:bodyPr>
          <a:lstStyle/>
          <a:p>
            <a:pPr algn="just"/>
            <a:r>
              <a:rPr lang="en-US" b="1" dirty="0" smtClean="0">
                <a:latin typeface="Times New Roman" pitchFamily="18" charset="0"/>
                <a:cs typeface="Times New Roman" pitchFamily="18" charset="0"/>
              </a:rPr>
              <a:t>Figure 2:  BBP induces alterations in </a:t>
            </a:r>
            <a:r>
              <a:rPr lang="en-US" b="1" i="1" dirty="0" err="1" smtClean="0">
                <a:latin typeface="Times New Roman" pitchFamily="18" charset="0"/>
                <a:cs typeface="Times New Roman" pitchFamily="18" charset="0"/>
              </a:rPr>
              <a:t>ntl</a:t>
            </a:r>
            <a:r>
              <a:rPr lang="en-US" b="1" dirty="0" smtClean="0">
                <a:latin typeface="Times New Roman" pitchFamily="18" charset="0"/>
                <a:cs typeface="Times New Roman" pitchFamily="18" charset="0"/>
              </a:rPr>
              <a:t> expression in a concentration dependent manner.  A. A.’(zoom)</a:t>
            </a:r>
            <a:r>
              <a:rPr lang="en-US" dirty="0" smtClean="0">
                <a:latin typeface="Times New Roman" pitchFamily="18" charset="0"/>
                <a:cs typeface="Times New Roman" pitchFamily="18" charset="0"/>
              </a:rPr>
              <a:t>  Control embryo demonstrates </a:t>
            </a:r>
            <a:r>
              <a:rPr lang="en-US" i="1" dirty="0" err="1" smtClean="0">
                <a:latin typeface="Times New Roman" pitchFamily="18" charset="0"/>
                <a:cs typeface="Times New Roman" pitchFamily="18" charset="0"/>
              </a:rPr>
              <a:t>ntl</a:t>
            </a:r>
            <a:r>
              <a:rPr lang="en-US" dirty="0" smtClean="0">
                <a:latin typeface="Times New Roman" pitchFamily="18" charset="0"/>
                <a:cs typeface="Times New Roman" pitchFamily="18" charset="0"/>
              </a:rPr>
              <a:t> staining within the notochord. </a:t>
            </a:r>
            <a:r>
              <a:rPr lang="en-US" b="1" dirty="0" smtClean="0">
                <a:latin typeface="Times New Roman" pitchFamily="18" charset="0"/>
                <a:cs typeface="Times New Roman" pitchFamily="18" charset="0"/>
              </a:rPr>
              <a:t>B.B.’</a:t>
            </a:r>
            <a:r>
              <a:rPr lang="en-US" dirty="0" smtClean="0">
                <a:latin typeface="Times New Roman" pitchFamily="18" charset="0"/>
                <a:cs typeface="Times New Roman" pitchFamily="18" charset="0"/>
              </a:rPr>
              <a:t> 10µM BBP demonstrates a slight kink or bend in notochord </a:t>
            </a:r>
            <a:r>
              <a:rPr lang="en-US" i="1" dirty="0" err="1" smtClean="0">
                <a:latin typeface="Times New Roman" pitchFamily="18" charset="0"/>
                <a:cs typeface="Times New Roman" pitchFamily="18" charset="0"/>
              </a:rPr>
              <a:t>ntl</a:t>
            </a:r>
            <a:r>
              <a:rPr lang="en-US" dirty="0" smtClean="0">
                <a:latin typeface="Times New Roman" pitchFamily="18" charset="0"/>
                <a:cs typeface="Times New Roman" pitchFamily="18" charset="0"/>
              </a:rPr>
              <a:t> staining.  </a:t>
            </a:r>
            <a:r>
              <a:rPr lang="en-US" b="1" dirty="0" smtClean="0">
                <a:latin typeface="Times New Roman" pitchFamily="18" charset="0"/>
                <a:cs typeface="Times New Roman" pitchFamily="18" charset="0"/>
              </a:rPr>
              <a:t>C. C.’</a:t>
            </a:r>
            <a:r>
              <a:rPr lang="en-US" dirty="0" smtClean="0">
                <a:latin typeface="Times New Roman" pitchFamily="18" charset="0"/>
                <a:cs typeface="Times New Roman" pitchFamily="18" charset="0"/>
              </a:rPr>
              <a:t> 20</a:t>
            </a:r>
            <a:r>
              <a:rPr lang="en-US" dirty="0">
                <a:latin typeface="Times New Roman" pitchFamily="18" charset="0"/>
                <a:cs typeface="Times New Roman" pitchFamily="18" charset="0"/>
              </a:rPr>
              <a:t>µ</a:t>
            </a:r>
            <a:r>
              <a:rPr lang="en-US" dirty="0" smtClean="0">
                <a:latin typeface="Times New Roman" pitchFamily="18" charset="0"/>
                <a:cs typeface="Times New Roman" pitchFamily="18" charset="0"/>
              </a:rPr>
              <a:t>M and </a:t>
            </a:r>
            <a:r>
              <a:rPr lang="en-US" b="1" dirty="0" smtClean="0">
                <a:latin typeface="Times New Roman" pitchFamily="18" charset="0"/>
                <a:cs typeface="Times New Roman" pitchFamily="18" charset="0"/>
              </a:rPr>
              <a:t>D. D.’</a:t>
            </a:r>
            <a:r>
              <a:rPr lang="en-US" dirty="0" smtClean="0">
                <a:latin typeface="Times New Roman" pitchFamily="18" charset="0"/>
                <a:cs typeface="Times New Roman" pitchFamily="18" charset="0"/>
              </a:rPr>
              <a:t> 30</a:t>
            </a:r>
            <a:r>
              <a:rPr lang="en-US" dirty="0">
                <a:latin typeface="Times New Roman" pitchFamily="18" charset="0"/>
                <a:cs typeface="Times New Roman" pitchFamily="18" charset="0"/>
              </a:rPr>
              <a:t>µ</a:t>
            </a:r>
            <a:r>
              <a:rPr lang="en-US" dirty="0" smtClean="0">
                <a:latin typeface="Times New Roman" pitchFamily="18" charset="0"/>
                <a:cs typeface="Times New Roman" pitchFamily="18" charset="0"/>
              </a:rPr>
              <a:t>M BBP treatments demonstrate shortening of the tail, and kinking of the notochord.  </a:t>
            </a:r>
            <a:r>
              <a:rPr lang="en-US" i="1" dirty="0" smtClean="0">
                <a:latin typeface="Times New Roman" pitchFamily="18" charset="0"/>
                <a:cs typeface="Times New Roman" pitchFamily="18" charset="0"/>
              </a:rPr>
              <a:t>in situ </a:t>
            </a:r>
            <a:r>
              <a:rPr lang="en-US" dirty="0" smtClean="0">
                <a:latin typeface="Times New Roman" pitchFamily="18" charset="0"/>
                <a:cs typeface="Times New Roman" pitchFamily="18" charset="0"/>
              </a:rPr>
              <a:t>hybridization, 24hpf, lateral view. </a:t>
            </a:r>
            <a:r>
              <a:rPr lang="en-US" b="1" dirty="0" smtClean="0">
                <a:latin typeface="Times New Roman" pitchFamily="18" charset="0"/>
                <a:cs typeface="Times New Roman" pitchFamily="18" charset="0"/>
              </a:rPr>
              <a:t>E.</a:t>
            </a:r>
            <a:r>
              <a:rPr lang="en-US" dirty="0" smtClean="0">
                <a:latin typeface="Times New Roman" pitchFamily="18" charset="0"/>
                <a:cs typeface="Times New Roman" pitchFamily="18" charset="0"/>
              </a:rPr>
              <a:t> Control, </a:t>
            </a:r>
            <a:r>
              <a:rPr lang="en-US" b="1" dirty="0" smtClean="0">
                <a:latin typeface="Times New Roman" pitchFamily="18" charset="0"/>
                <a:cs typeface="Times New Roman" pitchFamily="18" charset="0"/>
              </a:rPr>
              <a:t>F.</a:t>
            </a:r>
            <a:r>
              <a:rPr lang="en-US" dirty="0" smtClean="0">
                <a:latin typeface="Times New Roman" pitchFamily="18" charset="0"/>
                <a:cs typeface="Times New Roman" pitchFamily="18" charset="0"/>
              </a:rPr>
              <a:t> 10</a:t>
            </a:r>
            <a:r>
              <a:rPr lang="en-US" dirty="0">
                <a:latin typeface="Times New Roman" pitchFamily="18" charset="0"/>
                <a:cs typeface="Times New Roman" pitchFamily="18" charset="0"/>
              </a:rPr>
              <a:t>µ</a:t>
            </a:r>
            <a:r>
              <a:rPr lang="en-US" dirty="0" smtClean="0">
                <a:latin typeface="Times New Roman" pitchFamily="18" charset="0"/>
                <a:cs typeface="Times New Roman" pitchFamily="18" charset="0"/>
              </a:rPr>
              <a:t>M, </a:t>
            </a:r>
            <a:r>
              <a:rPr lang="en-US" b="1" dirty="0" smtClean="0">
                <a:latin typeface="Times New Roman" pitchFamily="18" charset="0"/>
                <a:cs typeface="Times New Roman" pitchFamily="18" charset="0"/>
              </a:rPr>
              <a:t>G.</a:t>
            </a:r>
            <a:r>
              <a:rPr lang="en-US" dirty="0" smtClean="0">
                <a:latin typeface="Times New Roman" pitchFamily="18" charset="0"/>
                <a:cs typeface="Times New Roman" pitchFamily="18" charset="0"/>
              </a:rPr>
              <a:t> 20</a:t>
            </a:r>
            <a:r>
              <a:rPr lang="en-US" dirty="0">
                <a:latin typeface="Times New Roman" pitchFamily="18" charset="0"/>
                <a:cs typeface="Times New Roman" pitchFamily="18" charset="0"/>
              </a:rPr>
              <a:t>µ</a:t>
            </a:r>
            <a:r>
              <a:rPr lang="en-US" dirty="0" smtClean="0">
                <a:latin typeface="Times New Roman" pitchFamily="18" charset="0"/>
                <a:cs typeface="Times New Roman" pitchFamily="18" charset="0"/>
              </a:rPr>
              <a:t>M and </a:t>
            </a:r>
            <a:r>
              <a:rPr lang="en-US" b="1" dirty="0" smtClean="0">
                <a:latin typeface="Times New Roman" pitchFamily="18" charset="0"/>
                <a:cs typeface="Times New Roman" pitchFamily="18" charset="0"/>
              </a:rPr>
              <a:t>H.</a:t>
            </a:r>
            <a:r>
              <a:rPr lang="en-US" dirty="0" smtClean="0">
                <a:latin typeface="Times New Roman" pitchFamily="18" charset="0"/>
                <a:cs typeface="Times New Roman" pitchFamily="18" charset="0"/>
              </a:rPr>
              <a:t>, 30</a:t>
            </a:r>
            <a:r>
              <a:rPr lang="en-US" dirty="0">
                <a:latin typeface="Times New Roman" pitchFamily="18" charset="0"/>
                <a:cs typeface="Times New Roman" pitchFamily="18" charset="0"/>
              </a:rPr>
              <a:t>µ</a:t>
            </a:r>
            <a:r>
              <a:rPr lang="en-US" dirty="0" smtClean="0">
                <a:latin typeface="Times New Roman" pitchFamily="18" charset="0"/>
                <a:cs typeface="Times New Roman" pitchFamily="18" charset="0"/>
              </a:rPr>
              <a:t>M </a:t>
            </a:r>
            <a:r>
              <a:rPr lang="en-US" i="1" dirty="0" err="1" smtClean="0">
                <a:latin typeface="Times New Roman" pitchFamily="18" charset="0"/>
                <a:cs typeface="Times New Roman" pitchFamily="18" charset="0"/>
              </a:rPr>
              <a:t>ntl</a:t>
            </a:r>
            <a:r>
              <a:rPr lang="en-US"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staining at 12hpf demonstrate wild type </a:t>
            </a:r>
            <a:r>
              <a:rPr lang="en-US" i="1" dirty="0" err="1" smtClean="0">
                <a:latin typeface="Times New Roman" pitchFamily="18" charset="0"/>
                <a:cs typeface="Times New Roman" pitchFamily="18" charset="0"/>
              </a:rPr>
              <a:t>ntl</a:t>
            </a:r>
            <a:r>
              <a:rPr lang="en-US" dirty="0" smtClean="0">
                <a:latin typeface="Times New Roman" pitchFamily="18" charset="0"/>
                <a:cs typeface="Times New Roman" pitchFamily="18" charset="0"/>
              </a:rPr>
              <a:t> phenotype.  Dorsal view, anterior to top.</a:t>
            </a:r>
            <a:endParaRPr lang="en-US" dirty="0">
              <a:latin typeface="Times New Roman" pitchFamily="18" charset="0"/>
              <a:cs typeface="Times New Roman" pitchFamily="18" charset="0"/>
            </a:endParaRPr>
          </a:p>
        </p:txBody>
      </p:sp>
      <p:sp>
        <p:nvSpPr>
          <p:cNvPr id="307" name="TextBox 306"/>
          <p:cNvSpPr txBox="1"/>
          <p:nvPr/>
        </p:nvSpPr>
        <p:spPr>
          <a:xfrm>
            <a:off x="380562" y="30845507"/>
            <a:ext cx="3962400" cy="1692771"/>
          </a:xfrm>
          <a:prstGeom prst="rect">
            <a:avLst/>
          </a:prstGeom>
          <a:solidFill>
            <a:schemeClr val="bg1"/>
          </a:solidFill>
        </p:spPr>
        <p:txBody>
          <a:bodyPr wrap="square" rtlCol="0">
            <a:spAutoFit/>
          </a:bodyPr>
          <a:lstStyle/>
          <a:p>
            <a:pPr algn="just"/>
            <a:r>
              <a:rPr lang="en-US" sz="2000" dirty="0" smtClean="0">
                <a:latin typeface="Times New Roman" pitchFamily="18" charset="0"/>
                <a:cs typeface="Times New Roman" pitchFamily="18" charset="0"/>
              </a:rPr>
              <a:t>Male and female adult zebrafish were mated in standard crossing tanks. Externally fertilized eggs were collected and treated in glass petri dishes.</a:t>
            </a:r>
            <a:endParaRPr lang="en-US" sz="2000" dirty="0">
              <a:latin typeface="Times New Roman" pitchFamily="18" charset="0"/>
              <a:cs typeface="Times New Roman" pitchFamily="18" charset="0"/>
            </a:endParaRPr>
          </a:p>
        </p:txBody>
      </p:sp>
      <p:sp>
        <p:nvSpPr>
          <p:cNvPr id="308" name="TextBox 307"/>
          <p:cNvSpPr txBox="1"/>
          <p:nvPr/>
        </p:nvSpPr>
        <p:spPr>
          <a:xfrm>
            <a:off x="4976874" y="31023147"/>
            <a:ext cx="4072682" cy="1477328"/>
          </a:xfrm>
          <a:prstGeom prst="rect">
            <a:avLst/>
          </a:prstGeom>
          <a:noFill/>
        </p:spPr>
        <p:txBody>
          <a:bodyPr wrap="square" rtlCol="0">
            <a:spAutoFit/>
          </a:bodyPr>
          <a:lstStyle/>
          <a:p>
            <a:pPr algn="just"/>
            <a:r>
              <a:rPr lang="en-US" dirty="0" smtClean="0">
                <a:latin typeface="Times New Roman" panose="02020603050405020304" pitchFamily="18" charset="0"/>
                <a:cs typeface="Times New Roman" panose="02020603050405020304" pitchFamily="18" charset="0"/>
              </a:rPr>
              <a:t>Embryo clutches were split into control and BBP treatment groups.  Embryos were treated prior to the onset of gastrulation and treated continuously until 24hpf.</a:t>
            </a:r>
            <a:endParaRPr lang="en-US"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15"/>
          <a:stretch>
            <a:fillRect/>
          </a:stretch>
        </p:blipFill>
        <p:spPr>
          <a:xfrm>
            <a:off x="24989449" y="26135861"/>
            <a:ext cx="11676734" cy="6364614"/>
          </a:xfrm>
          <a:prstGeom prst="rect">
            <a:avLst/>
          </a:prstGeom>
        </p:spPr>
      </p:pic>
      <p:sp>
        <p:nvSpPr>
          <p:cNvPr id="43" name="Rectangle 42"/>
          <p:cNvSpPr/>
          <p:nvPr/>
        </p:nvSpPr>
        <p:spPr>
          <a:xfrm>
            <a:off x="33307023" y="26084620"/>
            <a:ext cx="3443549" cy="2185214"/>
          </a:xfrm>
          <a:prstGeom prst="rect">
            <a:avLst/>
          </a:prstGeom>
        </p:spPr>
        <p:txBody>
          <a:bodyPr wrap="square">
            <a:spAutoFit/>
          </a:bodyPr>
          <a:lstStyle/>
          <a:p>
            <a:pPr algn="just"/>
            <a:r>
              <a:rPr lang="en-US" sz="1700" b="1" dirty="0" smtClean="0">
                <a:latin typeface="Times New Roman" pitchFamily="18" charset="0"/>
                <a:cs typeface="Times New Roman" pitchFamily="18" charset="0"/>
              </a:rPr>
              <a:t>Figure 6:  BBP alters vasculature development.  A,B.</a:t>
            </a:r>
            <a:r>
              <a:rPr lang="en-US" sz="1700" dirty="0" smtClean="0">
                <a:latin typeface="Times New Roman" pitchFamily="18" charset="0"/>
                <a:cs typeface="Times New Roman" pitchFamily="18" charset="0"/>
              </a:rPr>
              <a:t>  Control </a:t>
            </a:r>
            <a:r>
              <a:rPr lang="en-US" sz="1700" i="1" dirty="0" smtClean="0">
                <a:latin typeface="Times New Roman" pitchFamily="18" charset="0"/>
                <a:cs typeface="Times New Roman" pitchFamily="18" charset="0"/>
              </a:rPr>
              <a:t>fli-1-GFP</a:t>
            </a:r>
            <a:r>
              <a:rPr lang="en-US" sz="1700" dirty="0" smtClean="0">
                <a:latin typeface="Times New Roman" pitchFamily="18" charset="0"/>
                <a:cs typeface="Times New Roman" pitchFamily="18" charset="0"/>
              </a:rPr>
              <a:t> embryo DA: dorsal aorta, ISV: Intersegmental vessels, DLAV: dorsal longitudinal anastomotic vessel. </a:t>
            </a:r>
            <a:r>
              <a:rPr lang="en-US" sz="1700" dirty="0" err="1" smtClean="0">
                <a:latin typeface="Times New Roman" pitchFamily="18" charset="0"/>
                <a:cs typeface="Times New Roman" pitchFamily="18" charset="0"/>
              </a:rPr>
              <a:t>MeCV</a:t>
            </a:r>
            <a:r>
              <a:rPr lang="en-US" sz="1700" dirty="0" smtClean="0">
                <a:latin typeface="Times New Roman" pitchFamily="18" charset="0"/>
                <a:cs typeface="Times New Roman" pitchFamily="18" charset="0"/>
              </a:rPr>
              <a:t>:  mid-cerebral vein </a:t>
            </a:r>
            <a:r>
              <a:rPr lang="en-US" sz="1700" b="1" dirty="0" smtClean="0">
                <a:latin typeface="Times New Roman" pitchFamily="18" charset="0"/>
                <a:cs typeface="Times New Roman" pitchFamily="18" charset="0"/>
              </a:rPr>
              <a:t>C-I.</a:t>
            </a:r>
            <a:r>
              <a:rPr lang="en-US" sz="1700" dirty="0" smtClean="0">
                <a:latin typeface="Times New Roman" pitchFamily="18" charset="0"/>
                <a:cs typeface="Times New Roman" pitchFamily="18" charset="0"/>
              </a:rPr>
              <a:t> BBP treatments show truncation and branching of ISVs.</a:t>
            </a:r>
            <a:endParaRPr lang="en-US" sz="1700" dirty="0">
              <a:latin typeface="Times New Roman" pitchFamily="18" charset="0"/>
              <a:cs typeface="Times New Roman" pitchFamily="18" charset="0"/>
            </a:endParaRPr>
          </a:p>
        </p:txBody>
      </p:sp>
    </p:spTree>
    <p:extLst>
      <p:ext uri="{BB962C8B-B14F-4D97-AF65-F5344CB8AC3E}">
        <p14:creationId xmlns:p14="http://schemas.microsoft.com/office/powerpoint/2010/main" val="125232827"/>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xmlns=""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15336</TotalTime>
  <Words>1164</Words>
  <Application>Microsoft Macintosh PowerPoint</Application>
  <PresentationFormat>Custom</PresentationFormat>
  <Paragraphs>65</Paragraphs>
  <Slides>1</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vt:i4>
      </vt:variant>
    </vt:vector>
  </HeadingPairs>
  <TitlesOfParts>
    <vt:vector size="4" baseType="lpstr">
      <vt:lpstr>Parcel</vt:lpstr>
      <vt:lpstr>Bitmap Image</vt:lpstr>
      <vt:lpstr>Image</vt:lpstr>
      <vt:lpstr>PowerPoint Presentation</vt:lpstr>
    </vt:vector>
  </TitlesOfParts>
  <Company>Sacred Heart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Roy, Prof. Nicole M.</dc:creator>
  <cp:lastModifiedBy>Jenna Santangelo</cp:lastModifiedBy>
  <cp:revision>61</cp:revision>
  <dcterms:created xsi:type="dcterms:W3CDTF">2017-03-07T00:39:02Z</dcterms:created>
  <dcterms:modified xsi:type="dcterms:W3CDTF">2017-04-03T18:17:25Z</dcterms:modified>
</cp:coreProperties>
</file>