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sldIdLst>
    <p:sldId id="256" r:id="rId5"/>
  </p:sldIdLst>
  <p:sldSz cx="43891200" cy="329184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7215" autoAdjust="0"/>
    <p:restoredTop sz="94776"/>
  </p:normalViewPr>
  <p:slideViewPr>
    <p:cSldViewPr snapToGrid="0" snapToObjects="1">
      <p:cViewPr varScale="1">
        <p:scale>
          <a:sx n="18" d="100"/>
          <a:sy n="18" d="100"/>
        </p:scale>
        <p:origin x="2166" y="1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294588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877906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898363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537047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5873CF0-E818-3D4D-943B-513DCF762125}" type="datetimeFigureOut">
              <a:rPr lang="en-US" smtClean="0"/>
              <a:t>4/26/2021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164312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5873CF0-E818-3D4D-943B-513DCF762125}" type="datetimeFigureOut">
              <a:rPr lang="en-US" smtClean="0"/>
              <a:t>4/26/2021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538351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5873CF0-E818-3D4D-943B-513DCF762125}" type="datetimeFigureOut">
              <a:rPr lang="en-US" smtClean="0"/>
              <a:t>4/26/2021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2032261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5873CF0-E818-3D4D-943B-513DCF762125}" type="datetimeFigureOut">
              <a:rPr lang="en-US" smtClean="0"/>
              <a:t>4/26/2021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7630831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873CF0-E818-3D4D-943B-513DCF762125}" type="datetimeFigureOut">
              <a:rPr lang="en-US" smtClean="0"/>
              <a:t>4/26/2021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1857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F5873CF0-E818-3D4D-943B-513DCF762125}" type="datetimeFigureOut">
              <a:rPr lang="en-US" smtClean="0"/>
              <a:t>4/26/2021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317362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F5873CF0-E818-3D4D-943B-513DCF762125}" type="datetimeFigureOut">
              <a:rPr lang="en-US" smtClean="0"/>
              <a:t>4/26/2021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467144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F5873CF0-E818-3D4D-943B-513DCF762125}" type="datetimeFigureOut">
              <a:rPr lang="en-US" smtClean="0"/>
              <a:t>4/26/2021</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3A01AC06-6720-984D-AE1C-AAB0EB69BC21}" type="slidenum">
              <a:rPr lang="en-US" smtClean="0"/>
              <a:t>‹#›</a:t>
            </a:fld>
            <a:endParaRPr lang="en-US"/>
          </a:p>
        </p:txBody>
      </p:sp>
    </p:spTree>
    <p:extLst>
      <p:ext uri="{BB962C8B-B14F-4D97-AF65-F5344CB8AC3E}">
        <p14:creationId xmlns:p14="http://schemas.microsoft.com/office/powerpoint/2010/main" val="23328688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52022F0-D88F-1246-9F1C-47723AD72CBA}"/>
              </a:ext>
            </a:extLst>
          </p:cNvPr>
          <p:cNvSpPr txBox="1"/>
          <p:nvPr/>
        </p:nvSpPr>
        <p:spPr>
          <a:xfrm>
            <a:off x="-104316" y="-254669"/>
            <a:ext cx="43891200" cy="5730240"/>
          </a:xfrm>
          <a:prstGeom prst="rect">
            <a:avLst/>
          </a:prstGeom>
          <a:solidFill>
            <a:schemeClr val="accent5">
              <a:lumMod val="40000"/>
              <a:lumOff val="60000"/>
            </a:schemeClr>
          </a:solidFill>
          <a:ln>
            <a:solidFill>
              <a:schemeClr val="accent1">
                <a:lumMod val="60000"/>
                <a:lumOff val="40000"/>
              </a:schemeClr>
            </a:solidFill>
          </a:ln>
        </p:spPr>
        <p:txBody>
          <a:bodyPr wrap="square" rtlCol="0">
            <a:spAutoFit/>
          </a:bodyPr>
          <a:lstStyle/>
          <a:p>
            <a:endParaRPr lang="en-US" dirty="0"/>
          </a:p>
        </p:txBody>
      </p:sp>
      <p:sp>
        <p:nvSpPr>
          <p:cNvPr id="2" name="Title 1">
            <a:extLst>
              <a:ext uri="{FF2B5EF4-FFF2-40B4-BE49-F238E27FC236}">
                <a16:creationId xmlns:a16="http://schemas.microsoft.com/office/drawing/2014/main" id="{CAA20BE9-403B-1448-9837-40833B496779}"/>
              </a:ext>
            </a:extLst>
          </p:cNvPr>
          <p:cNvSpPr>
            <a:spLocks noGrp="1"/>
          </p:cNvSpPr>
          <p:nvPr>
            <p:ph type="ctrTitle"/>
          </p:nvPr>
        </p:nvSpPr>
        <p:spPr>
          <a:xfrm>
            <a:off x="1510837" y="6299157"/>
            <a:ext cx="12369856" cy="2308324"/>
          </a:xfrm>
          <a:ln>
            <a:noFill/>
          </a:ln>
        </p:spPr>
        <p:txBody>
          <a:bodyPr anchor="t">
            <a:noAutofit/>
          </a:bodyPr>
          <a:lstStyle/>
          <a:p>
            <a:r>
              <a:rPr lang="en-US" sz="7200" u="sng" dirty="0">
                <a:solidFill>
                  <a:srgbClr val="00B0F0"/>
                </a:solidFill>
                <a:effectLst>
                  <a:outerShdw blurRad="38100" dist="38100" dir="2700000" algn="tl">
                    <a:srgbClr val="000000">
                      <a:alpha val="43137"/>
                    </a:srgbClr>
                  </a:outerShdw>
                </a:effectLst>
                <a:latin typeface="Optima" panose="02000503060000020004" pitchFamily="2" charset="0"/>
                <a:ea typeface="Palatino" pitchFamily="2" charset="77"/>
              </a:rPr>
              <a:t>Mental Health Concerns are Rising</a:t>
            </a:r>
          </a:p>
        </p:txBody>
      </p:sp>
      <p:sp>
        <p:nvSpPr>
          <p:cNvPr id="4" name="TextBox 3">
            <a:extLst>
              <a:ext uri="{FF2B5EF4-FFF2-40B4-BE49-F238E27FC236}">
                <a16:creationId xmlns:a16="http://schemas.microsoft.com/office/drawing/2014/main" id="{19AAD7CE-EF43-8248-9770-71455449FC61}"/>
              </a:ext>
            </a:extLst>
          </p:cNvPr>
          <p:cNvSpPr txBox="1"/>
          <p:nvPr/>
        </p:nvSpPr>
        <p:spPr>
          <a:xfrm>
            <a:off x="0" y="-9110"/>
            <a:ext cx="43891200" cy="1938992"/>
          </a:xfrm>
          <a:prstGeom prst="rect">
            <a:avLst/>
          </a:prstGeom>
          <a:noFill/>
        </p:spPr>
        <p:txBody>
          <a:bodyPr wrap="square" rtlCol="0">
            <a:spAutoFit/>
          </a:bodyPr>
          <a:lstStyle/>
          <a:p>
            <a:pPr algn="ctr"/>
            <a:r>
              <a:rPr lang="en" sz="12000" b="1" dirty="0">
                <a:solidFill>
                  <a:schemeClr val="bg1"/>
                </a:solidFill>
                <a:effectLst>
                  <a:outerShdw blurRad="38100" dist="38100" dir="2700000" algn="tl">
                    <a:srgbClr val="000000">
                      <a:alpha val="43137"/>
                    </a:srgbClr>
                  </a:outerShdw>
                </a:effectLst>
              </a:rPr>
              <a:t>Mental Health Disparities in the United States are Unethical</a:t>
            </a:r>
            <a:endParaRPr lang="en-US" sz="12000" b="1" dirty="0">
              <a:solidFill>
                <a:schemeClr val="bg1"/>
              </a:solidFill>
              <a:effectLst>
                <a:outerShdw blurRad="38100" dist="38100" dir="2700000" algn="tl">
                  <a:srgbClr val="000000">
                    <a:alpha val="43137"/>
                  </a:srgbClr>
                </a:outerShdw>
              </a:effectLst>
              <a:latin typeface="Palatino" pitchFamily="2" charset="77"/>
              <a:ea typeface="Palatino" pitchFamily="2" charset="77"/>
              <a:cs typeface="Calibri" panose="020F0502020204030204" pitchFamily="34" charset="0"/>
            </a:endParaRPr>
          </a:p>
        </p:txBody>
      </p:sp>
      <p:sp>
        <p:nvSpPr>
          <p:cNvPr id="5" name="TextBox 4">
            <a:extLst>
              <a:ext uri="{FF2B5EF4-FFF2-40B4-BE49-F238E27FC236}">
                <a16:creationId xmlns:a16="http://schemas.microsoft.com/office/drawing/2014/main" id="{788A2085-0E21-AC47-B015-3675993C83EC}"/>
              </a:ext>
            </a:extLst>
          </p:cNvPr>
          <p:cNvSpPr txBox="1"/>
          <p:nvPr/>
        </p:nvSpPr>
        <p:spPr>
          <a:xfrm>
            <a:off x="0" y="1963186"/>
            <a:ext cx="43891200" cy="3231654"/>
          </a:xfrm>
          <a:prstGeom prst="rect">
            <a:avLst/>
          </a:prstGeom>
          <a:noFill/>
        </p:spPr>
        <p:txBody>
          <a:bodyPr wrap="square" rtlCol="0">
            <a:spAutoFit/>
          </a:bodyPr>
          <a:lstStyle/>
          <a:p>
            <a:pPr algn="ctr"/>
            <a:r>
              <a:rPr lang="en-US" sz="6800" b="1" i="1" dirty="0">
                <a:solidFill>
                  <a:schemeClr val="bg1"/>
                </a:solidFill>
                <a:latin typeface="Palatino" pitchFamily="2" charset="77"/>
                <a:ea typeface="Palatino" pitchFamily="2" charset="77"/>
              </a:rPr>
              <a:t>Adrianna Perugini, Marketing and Business Economics Major</a:t>
            </a:r>
          </a:p>
          <a:p>
            <a:pPr algn="ctr"/>
            <a:r>
              <a:rPr lang="en-US" sz="6800" b="1" i="1" dirty="0">
                <a:solidFill>
                  <a:schemeClr val="bg1"/>
                </a:solidFill>
                <a:latin typeface="Palatino" pitchFamily="2" charset="77"/>
                <a:ea typeface="Palatino" pitchFamily="2" charset="77"/>
              </a:rPr>
              <a:t>Honors Program</a:t>
            </a:r>
          </a:p>
          <a:p>
            <a:pPr algn="ctr"/>
            <a:r>
              <a:rPr lang="en-US" sz="6800" b="1" i="1" dirty="0">
                <a:solidFill>
                  <a:schemeClr val="bg1"/>
                </a:solidFill>
                <a:latin typeface="Palatino" pitchFamily="2" charset="77"/>
                <a:ea typeface="Palatino" pitchFamily="2" charset="77"/>
              </a:rPr>
              <a:t>Sacred Heart University </a:t>
            </a:r>
          </a:p>
        </p:txBody>
      </p:sp>
      <p:sp>
        <p:nvSpPr>
          <p:cNvPr id="10" name="TextBox 9">
            <a:extLst>
              <a:ext uri="{FF2B5EF4-FFF2-40B4-BE49-F238E27FC236}">
                <a16:creationId xmlns:a16="http://schemas.microsoft.com/office/drawing/2014/main" id="{DF2A6C51-3733-8C43-A80D-94F632E693BB}"/>
              </a:ext>
            </a:extLst>
          </p:cNvPr>
          <p:cNvSpPr txBox="1"/>
          <p:nvPr/>
        </p:nvSpPr>
        <p:spPr>
          <a:xfrm>
            <a:off x="7584140" y="28657765"/>
            <a:ext cx="5755342" cy="3139321"/>
          </a:xfrm>
          <a:prstGeom prst="rect">
            <a:avLst/>
          </a:prstGeom>
          <a:noFill/>
        </p:spPr>
        <p:txBody>
          <a:bodyPr wrap="square" rtlCol="0">
            <a:spAutoFit/>
          </a:bodyPr>
          <a:lstStyle/>
          <a:p>
            <a:r>
              <a:rPr lang="en-US" sz="6600" i="1" dirty="0">
                <a:solidFill>
                  <a:schemeClr val="accent1">
                    <a:lumMod val="50000"/>
                  </a:schemeClr>
                </a:solidFill>
                <a:latin typeface="Optima" panose="02000503060000020004" pitchFamily="2" charset="0"/>
                <a:ea typeface="Palatino" pitchFamily="2" charset="77"/>
              </a:rPr>
              <a:t>Scan the QR Code to read the full paper.</a:t>
            </a:r>
          </a:p>
        </p:txBody>
      </p:sp>
      <p:sp>
        <p:nvSpPr>
          <p:cNvPr id="14" name="TextBox 13">
            <a:extLst>
              <a:ext uri="{FF2B5EF4-FFF2-40B4-BE49-F238E27FC236}">
                <a16:creationId xmlns:a16="http://schemas.microsoft.com/office/drawing/2014/main" id="{D3E505DF-8E94-B242-BA21-E8CD09E06365}"/>
              </a:ext>
            </a:extLst>
          </p:cNvPr>
          <p:cNvSpPr txBox="1"/>
          <p:nvPr/>
        </p:nvSpPr>
        <p:spPr>
          <a:xfrm>
            <a:off x="1230922" y="8523596"/>
            <a:ext cx="12369856" cy="3416320"/>
          </a:xfrm>
          <a:prstGeom prst="rect">
            <a:avLst/>
          </a:prstGeom>
          <a:noFill/>
        </p:spPr>
        <p:txBody>
          <a:bodyPr wrap="square" rtlCol="0">
            <a:spAutoFit/>
          </a:bodyPr>
          <a:lstStyle/>
          <a:p>
            <a:pPr marL="857250" indent="-857250">
              <a:buFont typeface="Arial" panose="020B0604020202020204" pitchFamily="34" charset="0"/>
              <a:buChar char="•"/>
            </a:pPr>
            <a:r>
              <a:rPr lang="en-US" sz="5400" i="1" dirty="0">
                <a:latin typeface="Optima" panose="02000503060000020004" pitchFamily="2" charset="0"/>
                <a:ea typeface="Palatino" pitchFamily="2" charset="77"/>
              </a:rPr>
              <a:t>1 in every 5 adults experience a mental illness each year</a:t>
            </a:r>
          </a:p>
          <a:p>
            <a:pPr marL="857250" indent="-857250">
              <a:buFont typeface="Arial" panose="020B0604020202020204" pitchFamily="34" charset="0"/>
              <a:buChar char="•"/>
            </a:pPr>
            <a:r>
              <a:rPr lang="en-US" sz="5400" i="1" dirty="0">
                <a:latin typeface="Optima" panose="02000503060000020004" pitchFamily="2" charset="0"/>
                <a:ea typeface="Palatino" pitchFamily="2" charset="77"/>
              </a:rPr>
              <a:t>Lack of integration in healthcare and lack of access to treatments</a:t>
            </a:r>
          </a:p>
        </p:txBody>
      </p:sp>
      <p:pic>
        <p:nvPicPr>
          <p:cNvPr id="3" name="Picture 2">
            <a:extLst>
              <a:ext uri="{FF2B5EF4-FFF2-40B4-BE49-F238E27FC236}">
                <a16:creationId xmlns:a16="http://schemas.microsoft.com/office/drawing/2014/main" id="{272167FC-6A60-4E53-A950-114D60E06DC3}"/>
              </a:ext>
            </a:extLst>
          </p:cNvPr>
          <p:cNvPicPr>
            <a:picLocks noChangeAspect="1"/>
          </p:cNvPicPr>
          <p:nvPr/>
        </p:nvPicPr>
        <p:blipFill>
          <a:blip r:embed="rId2"/>
          <a:stretch>
            <a:fillRect/>
          </a:stretch>
        </p:blipFill>
        <p:spPr>
          <a:xfrm>
            <a:off x="3241624" y="12147235"/>
            <a:ext cx="8908282" cy="6042138"/>
          </a:xfrm>
          <a:prstGeom prst="rect">
            <a:avLst/>
          </a:prstGeom>
        </p:spPr>
      </p:pic>
      <p:sp>
        <p:nvSpPr>
          <p:cNvPr id="18" name="Title 1">
            <a:extLst>
              <a:ext uri="{FF2B5EF4-FFF2-40B4-BE49-F238E27FC236}">
                <a16:creationId xmlns:a16="http://schemas.microsoft.com/office/drawing/2014/main" id="{D8B92A6E-9C16-48A7-9E21-C9EBD147F1A3}"/>
              </a:ext>
            </a:extLst>
          </p:cNvPr>
          <p:cNvSpPr txBox="1">
            <a:spLocks/>
          </p:cNvSpPr>
          <p:nvPr/>
        </p:nvSpPr>
        <p:spPr>
          <a:xfrm>
            <a:off x="15024399" y="6095582"/>
            <a:ext cx="13842402" cy="2308324"/>
          </a:xfrm>
          <a:prstGeom prst="rect">
            <a:avLst/>
          </a:prstGeom>
          <a:ln>
            <a:noFill/>
          </a:ln>
        </p:spPr>
        <p:txBody>
          <a:bodyPr vert="horz" lIns="91440" tIns="45720" rIns="91440" bIns="45720" rtlCol="0" anchor="t">
            <a:noAutofit/>
          </a:bodyPr>
          <a:lstStyle>
            <a:lvl1pPr algn="ctr" defTabSz="4389120" rtl="0" eaLnBrk="1" latinLnBrk="0" hangingPunct="1">
              <a:lnSpc>
                <a:spcPct val="90000"/>
              </a:lnSpc>
              <a:spcBef>
                <a:spcPct val="0"/>
              </a:spcBef>
              <a:buNone/>
              <a:defRPr sz="28800" kern="1200">
                <a:solidFill>
                  <a:schemeClr val="tx1"/>
                </a:solidFill>
                <a:latin typeface="+mj-lt"/>
                <a:ea typeface="+mj-ea"/>
                <a:cs typeface="+mj-cs"/>
              </a:defRPr>
            </a:lvl1pPr>
          </a:lstStyle>
          <a:p>
            <a:r>
              <a:rPr lang="en" sz="8800" b="1" u="sng" dirty="0">
                <a:solidFill>
                  <a:srgbClr val="0070C0"/>
                </a:solidFill>
                <a:effectLst>
                  <a:outerShdw blurRad="38100" dist="38100" dir="2700000" algn="tl">
                    <a:srgbClr val="000000">
                      <a:alpha val="43137"/>
                    </a:srgbClr>
                  </a:outerShdw>
                </a:effectLst>
              </a:rPr>
              <a:t>INTEGRATION OF PHYSICAL &amp; MENTAL HEALTH CARE</a:t>
            </a:r>
            <a:endParaRPr lang="en-US" sz="41300" b="1" u="sng" dirty="0">
              <a:solidFill>
                <a:srgbClr val="0070C0"/>
              </a:solidFill>
              <a:effectLst>
                <a:outerShdw blurRad="38100" dist="38100" dir="2700000" algn="tl">
                  <a:srgbClr val="000000">
                    <a:alpha val="43137"/>
                  </a:srgbClr>
                </a:outerShdw>
              </a:effectLst>
              <a:latin typeface="Optima" panose="02000503060000020004" pitchFamily="2" charset="0"/>
              <a:ea typeface="Palatino" pitchFamily="2" charset="77"/>
            </a:endParaRPr>
          </a:p>
        </p:txBody>
      </p:sp>
      <p:sp>
        <p:nvSpPr>
          <p:cNvPr id="19" name="TextBox 18">
            <a:extLst>
              <a:ext uri="{FF2B5EF4-FFF2-40B4-BE49-F238E27FC236}">
                <a16:creationId xmlns:a16="http://schemas.microsoft.com/office/drawing/2014/main" id="{770B259A-BDCF-47C5-8E72-9A2F95F63AE3}"/>
              </a:ext>
            </a:extLst>
          </p:cNvPr>
          <p:cNvSpPr txBox="1"/>
          <p:nvPr/>
        </p:nvSpPr>
        <p:spPr>
          <a:xfrm>
            <a:off x="14582174" y="8581759"/>
            <a:ext cx="14400382" cy="9325630"/>
          </a:xfrm>
          <a:prstGeom prst="rect">
            <a:avLst/>
          </a:prstGeom>
          <a:noFill/>
        </p:spPr>
        <p:txBody>
          <a:bodyPr wrap="square" rtlCol="0">
            <a:spAutoFit/>
          </a:bodyPr>
          <a:lstStyle/>
          <a:p>
            <a:pPr marL="857250" indent="-857250">
              <a:buFont typeface="Arial" panose="020B0604020202020204" pitchFamily="34" charset="0"/>
              <a:buChar char="•"/>
            </a:pPr>
            <a:r>
              <a:rPr lang="en-US" sz="6000" i="1" dirty="0">
                <a:latin typeface="Optima" panose="02000503060000020004" pitchFamily="2" charset="0"/>
                <a:ea typeface="Palatino" pitchFamily="2" charset="77"/>
              </a:rPr>
              <a:t>Strong social network</a:t>
            </a:r>
          </a:p>
          <a:p>
            <a:pPr marL="857250" indent="-857250">
              <a:buFont typeface="Arial" panose="020B0604020202020204" pitchFamily="34" charset="0"/>
              <a:buChar char="•"/>
            </a:pPr>
            <a:r>
              <a:rPr lang="en-US" sz="6000" i="1" dirty="0">
                <a:latin typeface="Optima" panose="02000503060000020004" pitchFamily="2" charset="0"/>
                <a:ea typeface="Palatino" pitchFamily="2" charset="77"/>
              </a:rPr>
              <a:t>Significant correlation between physical and mental health</a:t>
            </a:r>
          </a:p>
          <a:p>
            <a:pPr marL="857250" indent="-857250">
              <a:buFont typeface="Arial" panose="020B0604020202020204" pitchFamily="34" charset="0"/>
              <a:buChar char="•"/>
            </a:pPr>
            <a:r>
              <a:rPr lang="en-US" sz="6000" i="1" dirty="0">
                <a:latin typeface="Times New Roman"/>
                <a:ea typeface="Times New Roman"/>
                <a:cs typeface="Times New Roman"/>
                <a:sym typeface="Times New Roman"/>
              </a:rPr>
              <a:t>Organizations that do not have a strong social network can result in a limited spread of information between professionals. When patients must look outside of their healthcare provider network, they can face many barriers such as time and costs. </a:t>
            </a:r>
            <a:endParaRPr lang="en-US" sz="6000" i="1" dirty="0">
              <a:latin typeface="Optima" panose="02000503060000020004" pitchFamily="2" charset="0"/>
              <a:ea typeface="Palatino" pitchFamily="2" charset="77"/>
            </a:endParaRPr>
          </a:p>
        </p:txBody>
      </p:sp>
      <p:sp>
        <p:nvSpPr>
          <p:cNvPr id="20" name="Title 1">
            <a:extLst>
              <a:ext uri="{FF2B5EF4-FFF2-40B4-BE49-F238E27FC236}">
                <a16:creationId xmlns:a16="http://schemas.microsoft.com/office/drawing/2014/main" id="{E6A711C0-A630-404B-8196-86EECCC6F4C8}"/>
              </a:ext>
            </a:extLst>
          </p:cNvPr>
          <p:cNvSpPr txBox="1">
            <a:spLocks/>
          </p:cNvSpPr>
          <p:nvPr/>
        </p:nvSpPr>
        <p:spPr>
          <a:xfrm>
            <a:off x="14641093" y="18294192"/>
            <a:ext cx="14400382" cy="2308324"/>
          </a:xfrm>
          <a:prstGeom prst="rect">
            <a:avLst/>
          </a:prstGeom>
          <a:ln>
            <a:noFill/>
          </a:ln>
        </p:spPr>
        <p:txBody>
          <a:bodyPr vert="horz" lIns="91440" tIns="45720" rIns="91440" bIns="45720" rtlCol="0" anchor="t">
            <a:noAutofit/>
          </a:bodyPr>
          <a:lstStyle>
            <a:lvl1pPr algn="ctr" defTabSz="4389120" rtl="0" eaLnBrk="1" latinLnBrk="0" hangingPunct="1">
              <a:lnSpc>
                <a:spcPct val="90000"/>
              </a:lnSpc>
              <a:spcBef>
                <a:spcPct val="0"/>
              </a:spcBef>
              <a:buNone/>
              <a:defRPr sz="28800" kern="1200">
                <a:solidFill>
                  <a:schemeClr val="tx1"/>
                </a:solidFill>
                <a:latin typeface="+mj-lt"/>
                <a:ea typeface="+mj-ea"/>
                <a:cs typeface="+mj-cs"/>
              </a:defRPr>
            </a:lvl1pPr>
          </a:lstStyle>
          <a:p>
            <a:pPr>
              <a:spcBef>
                <a:spcPts val="600"/>
              </a:spcBef>
            </a:pPr>
            <a:r>
              <a:rPr lang="en-US" sz="8000" u="sng" dirty="0">
                <a:solidFill>
                  <a:srgbClr val="00B0F0"/>
                </a:solidFill>
                <a:effectLst>
                  <a:outerShdw blurRad="38100" dist="38100" dir="2700000" algn="tl">
                    <a:srgbClr val="000000">
                      <a:alpha val="43137"/>
                    </a:srgbClr>
                  </a:outerShdw>
                </a:effectLst>
                <a:latin typeface="Optima" panose="02000503060000020004" pitchFamily="2" charset="0"/>
                <a:ea typeface="Palatino" pitchFamily="2" charset="77"/>
              </a:rPr>
              <a:t>Bias in the Health Sector</a:t>
            </a:r>
          </a:p>
          <a:p>
            <a:pPr marL="685800" lvl="0" indent="-685800" algn="l" rtl="0">
              <a:spcBef>
                <a:spcPts val="600"/>
              </a:spcBef>
              <a:spcAft>
                <a:spcPts val="0"/>
              </a:spcAft>
              <a:buFont typeface="Arial" panose="020B0604020202020204" pitchFamily="34" charset="0"/>
              <a:buChar char="•"/>
            </a:pPr>
            <a:r>
              <a:rPr lang="en-US" sz="5400" i="1" dirty="0">
                <a:latin typeface="Times New Roman"/>
                <a:ea typeface="Times New Roman"/>
                <a:cs typeface="Times New Roman"/>
                <a:sym typeface="Times New Roman"/>
              </a:rPr>
              <a:t>Pennsylvania Hospital for the Insane 1856</a:t>
            </a:r>
          </a:p>
          <a:p>
            <a:pPr marL="685800" lvl="0" indent="-685800" algn="l" rtl="0">
              <a:spcBef>
                <a:spcPts val="600"/>
              </a:spcBef>
              <a:spcAft>
                <a:spcPts val="0"/>
              </a:spcAft>
              <a:buFont typeface="Arial" panose="020B0604020202020204" pitchFamily="34" charset="0"/>
              <a:buChar char="•"/>
            </a:pPr>
            <a:r>
              <a:rPr lang="en-US" sz="5400" b="0" i="1" u="none" strike="noStrike" baseline="0" dirty="0">
                <a:solidFill>
                  <a:srgbClr val="000000"/>
                </a:solidFill>
                <a:latin typeface="Times New Roman" panose="02020603050405020304" pitchFamily="18" charset="0"/>
              </a:rPr>
              <a:t>Stigmas between treatments and different types of providers are mainly due to disbelief and lack of knowledge </a:t>
            </a:r>
            <a:endParaRPr lang="en-US" sz="5400" i="1" dirty="0">
              <a:latin typeface="Times New Roman"/>
              <a:ea typeface="Times New Roman"/>
              <a:cs typeface="Times New Roman"/>
              <a:sym typeface="Times New Roman"/>
            </a:endParaRPr>
          </a:p>
          <a:p>
            <a:pPr marL="1143000" indent="-1143000" algn="l">
              <a:spcBef>
                <a:spcPts val="600"/>
              </a:spcBef>
              <a:buFont typeface="Arial" panose="020B0604020202020204" pitchFamily="34" charset="0"/>
              <a:buChar char="•"/>
            </a:pPr>
            <a:r>
              <a:rPr lang="en-US" sz="5400" b="0" i="1" u="none" strike="noStrike" baseline="0" dirty="0">
                <a:solidFill>
                  <a:srgbClr val="000000"/>
                </a:solidFill>
                <a:latin typeface="Times New Roman" panose="02020603050405020304" pitchFamily="18" charset="0"/>
              </a:rPr>
              <a:t>Providers need to be willing to integrate their care treatments to provide the best outcome for their patients </a:t>
            </a:r>
            <a:endParaRPr lang="en-US" sz="5400" i="1" u="sng" dirty="0">
              <a:solidFill>
                <a:schemeClr val="accent1">
                  <a:lumMod val="50000"/>
                </a:schemeClr>
              </a:solidFill>
              <a:effectLst>
                <a:outerShdw blurRad="38100" dist="38100" dir="2700000" algn="tl">
                  <a:srgbClr val="000000">
                    <a:alpha val="43137"/>
                  </a:srgbClr>
                </a:outerShdw>
              </a:effectLst>
              <a:latin typeface="Optima" panose="02000503060000020004" pitchFamily="2" charset="0"/>
              <a:ea typeface="Palatino" pitchFamily="2" charset="77"/>
            </a:endParaRPr>
          </a:p>
        </p:txBody>
      </p:sp>
      <p:sp>
        <p:nvSpPr>
          <p:cNvPr id="21" name="Title 1">
            <a:extLst>
              <a:ext uri="{FF2B5EF4-FFF2-40B4-BE49-F238E27FC236}">
                <a16:creationId xmlns:a16="http://schemas.microsoft.com/office/drawing/2014/main" id="{37EA819F-0570-4627-952C-3A1C424F5E56}"/>
              </a:ext>
            </a:extLst>
          </p:cNvPr>
          <p:cNvSpPr txBox="1">
            <a:spLocks/>
          </p:cNvSpPr>
          <p:nvPr/>
        </p:nvSpPr>
        <p:spPr>
          <a:xfrm>
            <a:off x="759612" y="18670161"/>
            <a:ext cx="13649057" cy="2308324"/>
          </a:xfrm>
          <a:prstGeom prst="rect">
            <a:avLst/>
          </a:prstGeom>
          <a:ln>
            <a:noFill/>
          </a:ln>
        </p:spPr>
        <p:txBody>
          <a:bodyPr vert="horz" lIns="91440" tIns="45720" rIns="91440" bIns="45720" rtlCol="0" anchor="t">
            <a:noAutofit/>
          </a:bodyPr>
          <a:lstStyle>
            <a:lvl1pPr algn="ctr" defTabSz="4389120" rtl="0" eaLnBrk="1" latinLnBrk="0" hangingPunct="1">
              <a:lnSpc>
                <a:spcPct val="90000"/>
              </a:lnSpc>
              <a:spcBef>
                <a:spcPct val="0"/>
              </a:spcBef>
              <a:buNone/>
              <a:defRPr sz="28800" kern="1200">
                <a:solidFill>
                  <a:schemeClr val="tx1"/>
                </a:solidFill>
                <a:latin typeface="+mj-lt"/>
                <a:ea typeface="+mj-ea"/>
                <a:cs typeface="+mj-cs"/>
              </a:defRPr>
            </a:lvl1pPr>
          </a:lstStyle>
          <a:p>
            <a:r>
              <a:rPr lang="en" sz="8000" u="sng" dirty="0">
                <a:solidFill>
                  <a:srgbClr val="00B0F0"/>
                </a:solidFill>
                <a:effectLst>
                  <a:outerShdw blurRad="38100" dist="38100" dir="2700000" algn="tl">
                    <a:srgbClr val="000000">
                      <a:alpha val="43137"/>
                    </a:srgbClr>
                  </a:outerShdw>
                </a:effectLst>
              </a:rPr>
              <a:t>HEALTH CARE INSURANCE COVERAGE</a:t>
            </a:r>
          </a:p>
          <a:p>
            <a:r>
              <a:rPr lang="en-US" sz="6000" i="1" dirty="0">
                <a:solidFill>
                  <a:schemeClr val="dk1"/>
                </a:solidFill>
                <a:latin typeface="Times New Roman"/>
                <a:ea typeface="Times New Roman"/>
                <a:cs typeface="Times New Roman"/>
                <a:sym typeface="Times New Roman"/>
              </a:rPr>
              <a:t>As of 2018, 11.3 percent of United States adults with mental illness had no insurance coverage. Many Americans continue to face challenges when trying to find affordable providers and many have to look for out-of-network providers. Out of all the counties in the United States, 60 percent do not have a single practicing psychiatrist.</a:t>
            </a:r>
            <a:r>
              <a:rPr lang="en-US" sz="6000" i="1" dirty="0">
                <a:ea typeface="Times New Roman"/>
                <a:cs typeface="Times New Roman"/>
                <a:sym typeface="Times New Roman"/>
              </a:rPr>
              <a:t> </a:t>
            </a:r>
          </a:p>
          <a:p>
            <a:pPr marL="685800" indent="-685800">
              <a:buFont typeface="Arial" panose="020B0604020202020204" pitchFamily="34" charset="0"/>
              <a:buChar char="•"/>
            </a:pPr>
            <a:r>
              <a:rPr lang="en-US" sz="700" u="sng" dirty="0">
                <a:solidFill>
                  <a:schemeClr val="accent1">
                    <a:lumMod val="50000"/>
                  </a:schemeClr>
                </a:solidFill>
                <a:effectLst>
                  <a:outerShdw blurRad="38100" dist="38100" dir="2700000" algn="tl">
                    <a:srgbClr val="000000">
                      <a:alpha val="43137"/>
                    </a:srgbClr>
                  </a:outerShdw>
                </a:effectLst>
                <a:latin typeface="Optima" panose="02000503060000020004" pitchFamily="2" charset="0"/>
                <a:ea typeface="Palatino" pitchFamily="2" charset="77"/>
                <a:cs typeface="Times New Roman"/>
                <a:sym typeface="Times New Roman"/>
              </a:rPr>
              <a:t>202 Mental Health Parity Law</a:t>
            </a:r>
            <a:endParaRPr lang="en-US" sz="4400" u="sng" dirty="0">
              <a:solidFill>
                <a:schemeClr val="accent1">
                  <a:lumMod val="50000"/>
                </a:schemeClr>
              </a:solidFill>
              <a:effectLst>
                <a:outerShdw blurRad="38100" dist="38100" dir="2700000" algn="tl">
                  <a:srgbClr val="000000">
                    <a:alpha val="43137"/>
                  </a:srgbClr>
                </a:outerShdw>
              </a:effectLst>
              <a:latin typeface="Optima" panose="02000503060000020004" pitchFamily="2" charset="0"/>
              <a:ea typeface="Palatino" pitchFamily="2" charset="77"/>
            </a:endParaRPr>
          </a:p>
        </p:txBody>
      </p:sp>
      <p:sp>
        <p:nvSpPr>
          <p:cNvPr id="22" name="Title 1">
            <a:extLst>
              <a:ext uri="{FF2B5EF4-FFF2-40B4-BE49-F238E27FC236}">
                <a16:creationId xmlns:a16="http://schemas.microsoft.com/office/drawing/2014/main" id="{192DE1C9-1B15-42BD-A214-4628D6F9EC03}"/>
              </a:ext>
            </a:extLst>
          </p:cNvPr>
          <p:cNvSpPr txBox="1">
            <a:spLocks/>
          </p:cNvSpPr>
          <p:nvPr/>
        </p:nvSpPr>
        <p:spPr>
          <a:xfrm>
            <a:off x="30741587" y="6091108"/>
            <a:ext cx="12194893" cy="2432488"/>
          </a:xfrm>
          <a:prstGeom prst="rect">
            <a:avLst/>
          </a:prstGeom>
          <a:ln>
            <a:noFill/>
          </a:ln>
        </p:spPr>
        <p:txBody>
          <a:bodyPr vert="horz" lIns="91440" tIns="45720" rIns="91440" bIns="45720" rtlCol="0" anchor="t">
            <a:noAutofit/>
          </a:bodyPr>
          <a:lstStyle>
            <a:lvl1pPr algn="ctr" defTabSz="4389120" rtl="0" eaLnBrk="1" latinLnBrk="0" hangingPunct="1">
              <a:lnSpc>
                <a:spcPct val="90000"/>
              </a:lnSpc>
              <a:spcBef>
                <a:spcPct val="0"/>
              </a:spcBef>
              <a:buNone/>
              <a:defRPr sz="28800" kern="1200">
                <a:solidFill>
                  <a:schemeClr val="tx1"/>
                </a:solidFill>
                <a:latin typeface="+mj-lt"/>
                <a:ea typeface="+mj-ea"/>
                <a:cs typeface="+mj-cs"/>
              </a:defRPr>
            </a:lvl1pPr>
          </a:lstStyle>
          <a:p>
            <a:r>
              <a:rPr lang="en" sz="7200" u="sng" dirty="0">
                <a:solidFill>
                  <a:srgbClr val="00B0F0"/>
                </a:solidFill>
                <a:effectLst>
                  <a:outerShdw blurRad="38100" dist="38100" dir="2700000" algn="tl">
                    <a:srgbClr val="000000">
                      <a:alpha val="43137"/>
                    </a:srgbClr>
                  </a:outerShdw>
                </a:effectLst>
              </a:rPr>
              <a:t>BENEFITS</a:t>
            </a:r>
            <a:r>
              <a:rPr lang="en" sz="8000" u="sng" dirty="0">
                <a:solidFill>
                  <a:srgbClr val="00B0F0"/>
                </a:solidFill>
                <a:effectLst>
                  <a:outerShdw blurRad="38100" dist="38100" dir="2700000" algn="tl">
                    <a:srgbClr val="000000">
                      <a:alpha val="43137"/>
                    </a:srgbClr>
                  </a:outerShdw>
                </a:effectLst>
              </a:rPr>
              <a:t> OF TREATING PEOPLE WITH BOTH MENTAL AND PHYSICAL HEALTH CONDITIONS</a:t>
            </a:r>
            <a:endParaRPr lang="en-US" sz="8000" b="1" u="sng" dirty="0">
              <a:solidFill>
                <a:srgbClr val="00B0F0"/>
              </a:solidFill>
              <a:effectLst>
                <a:outerShdw blurRad="38100" dist="38100" dir="2700000" algn="tl">
                  <a:srgbClr val="000000">
                    <a:alpha val="43137"/>
                  </a:srgbClr>
                </a:outerShdw>
              </a:effectLst>
              <a:latin typeface="Optima" panose="02000503060000020004" pitchFamily="2" charset="0"/>
              <a:ea typeface="Palatino" pitchFamily="2" charset="77"/>
            </a:endParaRPr>
          </a:p>
        </p:txBody>
      </p:sp>
      <p:sp>
        <p:nvSpPr>
          <p:cNvPr id="25" name="TextBox 24">
            <a:extLst>
              <a:ext uri="{FF2B5EF4-FFF2-40B4-BE49-F238E27FC236}">
                <a16:creationId xmlns:a16="http://schemas.microsoft.com/office/drawing/2014/main" id="{B5F9315C-B140-4137-A814-3486EF6DA8A8}"/>
              </a:ext>
            </a:extLst>
          </p:cNvPr>
          <p:cNvSpPr txBox="1"/>
          <p:nvPr/>
        </p:nvSpPr>
        <p:spPr>
          <a:xfrm>
            <a:off x="29648449" y="10665495"/>
            <a:ext cx="14138435" cy="5632311"/>
          </a:xfrm>
          <a:prstGeom prst="rect">
            <a:avLst/>
          </a:prstGeom>
          <a:noFill/>
        </p:spPr>
        <p:txBody>
          <a:bodyPr wrap="square" rtlCol="0">
            <a:spAutoFit/>
          </a:bodyPr>
          <a:lstStyle/>
          <a:p>
            <a:pPr marL="857250" indent="-857250">
              <a:buFont typeface="Arial" panose="020B0604020202020204" pitchFamily="34" charset="0"/>
              <a:buChar char="•"/>
            </a:pPr>
            <a:r>
              <a:rPr lang="en-US" sz="6000" i="1" dirty="0">
                <a:latin typeface="Optima" panose="02000503060000020004" pitchFamily="2" charset="0"/>
                <a:ea typeface="Palatino" pitchFamily="2" charset="77"/>
              </a:rPr>
              <a:t>CDC </a:t>
            </a:r>
            <a:r>
              <a:rPr lang="en-US" sz="5400" i="1" dirty="0">
                <a:latin typeface="Optima" panose="02000503060000020004" pitchFamily="2" charset="0"/>
                <a:ea typeface="Palatino" pitchFamily="2" charset="77"/>
              </a:rPr>
              <a:t>reports</a:t>
            </a:r>
            <a:r>
              <a:rPr lang="en-US" sz="6000" i="1" dirty="0">
                <a:latin typeface="Optima" panose="02000503060000020004" pitchFamily="2" charset="0"/>
                <a:ea typeface="Palatino" pitchFamily="2" charset="77"/>
              </a:rPr>
              <a:t> lower treatment &amp; care costs</a:t>
            </a:r>
          </a:p>
          <a:p>
            <a:pPr marL="857250" indent="-857250">
              <a:buFont typeface="Arial" panose="020B0604020202020204" pitchFamily="34" charset="0"/>
              <a:buChar char="•"/>
            </a:pPr>
            <a:r>
              <a:rPr lang="en-US" sz="6000" i="1" dirty="0">
                <a:latin typeface="Optima" panose="02000503060000020004" pitchFamily="2" charset="0"/>
                <a:ea typeface="Palatino" pitchFamily="2" charset="77"/>
              </a:rPr>
              <a:t>Lower risks of depression for employees</a:t>
            </a:r>
          </a:p>
          <a:p>
            <a:pPr marL="857250" indent="-857250">
              <a:buFont typeface="Arial" panose="020B0604020202020204" pitchFamily="34" charset="0"/>
              <a:buChar char="•"/>
            </a:pPr>
            <a:r>
              <a:rPr lang="en-US" sz="6000" i="1" dirty="0">
                <a:latin typeface="Optima" panose="02000503060000020004" pitchFamily="2" charset="0"/>
                <a:ea typeface="Palatino" pitchFamily="2" charset="77"/>
              </a:rPr>
              <a:t>Decreased suicide rates</a:t>
            </a:r>
          </a:p>
          <a:p>
            <a:pPr marL="857250" indent="-857250">
              <a:buFont typeface="Arial" panose="020B0604020202020204" pitchFamily="34" charset="0"/>
              <a:buChar char="•"/>
            </a:pPr>
            <a:r>
              <a:rPr lang="en-US" sz="6000" i="1" dirty="0">
                <a:latin typeface="Optima" panose="02000503060000020004" pitchFamily="2" charset="0"/>
                <a:ea typeface="Palatino" pitchFamily="2" charset="77"/>
              </a:rPr>
              <a:t>Across the U.S. economy, serious mental illness causes $193.2 billion in lost earnings each year</a:t>
            </a:r>
          </a:p>
        </p:txBody>
      </p:sp>
      <p:sp>
        <p:nvSpPr>
          <p:cNvPr id="26" name="Title 1">
            <a:extLst>
              <a:ext uri="{FF2B5EF4-FFF2-40B4-BE49-F238E27FC236}">
                <a16:creationId xmlns:a16="http://schemas.microsoft.com/office/drawing/2014/main" id="{F688DAD3-A970-4633-B6CA-A59F6545EE04}"/>
              </a:ext>
            </a:extLst>
          </p:cNvPr>
          <p:cNvSpPr txBox="1">
            <a:spLocks/>
          </p:cNvSpPr>
          <p:nvPr/>
        </p:nvSpPr>
        <p:spPr>
          <a:xfrm>
            <a:off x="29730589" y="16535772"/>
            <a:ext cx="12194893" cy="2717032"/>
          </a:xfrm>
          <a:prstGeom prst="rect">
            <a:avLst/>
          </a:prstGeom>
          <a:ln>
            <a:noFill/>
          </a:ln>
        </p:spPr>
        <p:txBody>
          <a:bodyPr vert="horz" lIns="91440" tIns="45720" rIns="91440" bIns="45720" rtlCol="0" anchor="t">
            <a:noAutofit/>
          </a:bodyPr>
          <a:lstStyle>
            <a:lvl1pPr algn="ctr" defTabSz="4389120" rtl="0" eaLnBrk="1" latinLnBrk="0" hangingPunct="1">
              <a:lnSpc>
                <a:spcPct val="90000"/>
              </a:lnSpc>
              <a:spcBef>
                <a:spcPct val="0"/>
              </a:spcBef>
              <a:buNone/>
              <a:defRPr sz="28800" kern="1200">
                <a:solidFill>
                  <a:schemeClr val="tx1"/>
                </a:solidFill>
                <a:latin typeface="+mj-lt"/>
                <a:ea typeface="+mj-ea"/>
                <a:cs typeface="+mj-cs"/>
              </a:defRPr>
            </a:lvl1pPr>
          </a:lstStyle>
          <a:p>
            <a:r>
              <a:rPr lang="en-US" sz="7200" u="sng" dirty="0">
                <a:solidFill>
                  <a:srgbClr val="00B0F0"/>
                </a:solidFill>
                <a:effectLst>
                  <a:outerShdw blurRad="38100" dist="38100" dir="2700000" algn="tl">
                    <a:srgbClr val="000000">
                      <a:alpha val="43137"/>
                    </a:srgbClr>
                  </a:outerShdw>
                </a:effectLst>
              </a:rPr>
              <a:t>HEALTH-CARE </a:t>
            </a:r>
            <a:r>
              <a:rPr lang="en-US" sz="6600" u="sng" dirty="0">
                <a:solidFill>
                  <a:srgbClr val="00B0F0"/>
                </a:solidFill>
                <a:effectLst>
                  <a:outerShdw blurRad="38100" dist="38100" dir="2700000" algn="tl">
                    <a:srgbClr val="000000">
                      <a:alpha val="43137"/>
                    </a:srgbClr>
                  </a:outerShdw>
                </a:effectLst>
              </a:rPr>
              <a:t>EXPENDITURES</a:t>
            </a:r>
            <a:endParaRPr lang="en-US" sz="7200" u="sng" dirty="0">
              <a:solidFill>
                <a:srgbClr val="00B0F0"/>
              </a:solidFill>
              <a:effectLst>
                <a:outerShdw blurRad="38100" dist="38100" dir="2700000" algn="tl">
                  <a:srgbClr val="000000">
                    <a:alpha val="43137"/>
                  </a:srgbClr>
                </a:outerShdw>
              </a:effectLst>
            </a:endParaRPr>
          </a:p>
        </p:txBody>
      </p:sp>
      <p:pic>
        <p:nvPicPr>
          <p:cNvPr id="27" name="Google Shape;104;p19">
            <a:extLst>
              <a:ext uri="{FF2B5EF4-FFF2-40B4-BE49-F238E27FC236}">
                <a16:creationId xmlns:a16="http://schemas.microsoft.com/office/drawing/2014/main" id="{840ACDF5-78C3-4C5E-A9F8-C5DE67FB02BE}"/>
              </a:ext>
            </a:extLst>
          </p:cNvPr>
          <p:cNvPicPr preferRelativeResize="0"/>
          <p:nvPr/>
        </p:nvPicPr>
        <p:blipFill>
          <a:blip r:embed="rId3">
            <a:alphaModFix/>
          </a:blip>
          <a:stretch>
            <a:fillRect/>
          </a:stretch>
        </p:blipFill>
        <p:spPr>
          <a:xfrm>
            <a:off x="30114721" y="24942638"/>
            <a:ext cx="12821759" cy="7501549"/>
          </a:xfrm>
          <a:prstGeom prst="rect">
            <a:avLst/>
          </a:prstGeom>
          <a:noFill/>
          <a:ln>
            <a:noFill/>
          </a:ln>
          <a:effectLst>
            <a:outerShdw blurRad="57150" dist="19050" dir="5400000" algn="bl" rotWithShape="0">
              <a:srgbClr val="000000">
                <a:alpha val="50000"/>
              </a:srgbClr>
            </a:outerShdw>
          </a:effectLst>
        </p:spPr>
      </p:pic>
      <p:pic>
        <p:nvPicPr>
          <p:cNvPr id="28" name="Google Shape;98;p18">
            <a:extLst>
              <a:ext uri="{FF2B5EF4-FFF2-40B4-BE49-F238E27FC236}">
                <a16:creationId xmlns:a16="http://schemas.microsoft.com/office/drawing/2014/main" id="{FA678C52-8463-4074-BED2-F55CC1761105}"/>
              </a:ext>
            </a:extLst>
          </p:cNvPr>
          <p:cNvPicPr preferRelativeResize="0"/>
          <p:nvPr/>
        </p:nvPicPr>
        <p:blipFill>
          <a:blip r:embed="rId4">
            <a:alphaModFix/>
          </a:blip>
          <a:stretch>
            <a:fillRect/>
          </a:stretch>
        </p:blipFill>
        <p:spPr>
          <a:xfrm>
            <a:off x="30305118" y="17744470"/>
            <a:ext cx="12631362" cy="6722236"/>
          </a:xfrm>
          <a:prstGeom prst="rect">
            <a:avLst/>
          </a:prstGeom>
          <a:noFill/>
          <a:ln>
            <a:noFill/>
          </a:ln>
          <a:effectLst>
            <a:outerShdw blurRad="57150" dist="19050" dir="5400000" algn="bl" rotWithShape="0">
              <a:srgbClr val="000000">
                <a:alpha val="50000"/>
              </a:srgbClr>
            </a:outerShdw>
          </a:effectLst>
        </p:spPr>
      </p:pic>
      <p:pic>
        <p:nvPicPr>
          <p:cNvPr id="8" name="Picture 7" descr="Qr code&#10;&#10;Description automatically generated">
            <a:extLst>
              <a:ext uri="{FF2B5EF4-FFF2-40B4-BE49-F238E27FC236}">
                <a16:creationId xmlns:a16="http://schemas.microsoft.com/office/drawing/2014/main" id="{1C0CAAA6-B4B9-4931-BCD6-9806A18B7AFB}"/>
              </a:ext>
            </a:extLst>
          </p:cNvPr>
          <p:cNvPicPr>
            <a:picLocks noChangeAspect="1"/>
          </p:cNvPicPr>
          <p:nvPr/>
        </p:nvPicPr>
        <p:blipFill>
          <a:blip r:embed="rId5"/>
          <a:stretch>
            <a:fillRect/>
          </a:stretch>
        </p:blipFill>
        <p:spPr>
          <a:xfrm>
            <a:off x="2684274" y="27841101"/>
            <a:ext cx="4772647" cy="4772647"/>
          </a:xfrm>
          <a:prstGeom prst="rect">
            <a:avLst/>
          </a:prstGeom>
        </p:spPr>
      </p:pic>
      <p:sp>
        <p:nvSpPr>
          <p:cNvPr id="30" name="Title 1">
            <a:extLst>
              <a:ext uri="{FF2B5EF4-FFF2-40B4-BE49-F238E27FC236}">
                <a16:creationId xmlns:a16="http://schemas.microsoft.com/office/drawing/2014/main" id="{03DA38A5-5D76-47D3-83F0-A5D93A6184BE}"/>
              </a:ext>
            </a:extLst>
          </p:cNvPr>
          <p:cNvSpPr txBox="1">
            <a:spLocks/>
          </p:cNvSpPr>
          <p:nvPr/>
        </p:nvSpPr>
        <p:spPr>
          <a:xfrm>
            <a:off x="14863935" y="25532779"/>
            <a:ext cx="14866654" cy="2308324"/>
          </a:xfrm>
          <a:prstGeom prst="rect">
            <a:avLst/>
          </a:prstGeom>
          <a:ln>
            <a:noFill/>
          </a:ln>
        </p:spPr>
        <p:txBody>
          <a:bodyPr vert="horz" lIns="91440" tIns="45720" rIns="91440" bIns="45720" rtlCol="0" anchor="t">
            <a:noAutofit/>
          </a:bodyPr>
          <a:lstStyle>
            <a:lvl1pPr algn="ctr" defTabSz="4389120" rtl="0" eaLnBrk="1" latinLnBrk="0" hangingPunct="1">
              <a:lnSpc>
                <a:spcPct val="90000"/>
              </a:lnSpc>
              <a:spcBef>
                <a:spcPct val="0"/>
              </a:spcBef>
              <a:buNone/>
              <a:defRPr sz="28800" kern="1200">
                <a:solidFill>
                  <a:schemeClr val="tx1"/>
                </a:solidFill>
                <a:latin typeface="+mj-lt"/>
                <a:ea typeface="+mj-ea"/>
                <a:cs typeface="+mj-cs"/>
              </a:defRPr>
            </a:lvl1pPr>
          </a:lstStyle>
          <a:p>
            <a:r>
              <a:rPr lang="en-US" sz="5400" i="1" dirty="0">
                <a:effectLst>
                  <a:outerShdw blurRad="38100" dist="38100" dir="2700000" algn="tl">
                    <a:srgbClr val="000000">
                      <a:alpha val="43137"/>
                    </a:srgbClr>
                  </a:outerShdw>
                </a:effectLst>
                <a:latin typeface="Optima" panose="02000503060000020004" pitchFamily="2" charset="0"/>
                <a:ea typeface="Palatino" pitchFamily="2" charset="77"/>
              </a:rPr>
              <a:t>References</a:t>
            </a:r>
          </a:p>
          <a:p>
            <a:pPr lvl="0" algn="l" rtl="0">
              <a:spcBef>
                <a:spcPts val="0"/>
              </a:spcBef>
              <a:spcAft>
                <a:spcPts val="0"/>
              </a:spcAft>
            </a:pPr>
            <a:r>
              <a:rPr lang="en-US" sz="3600" b="0" i="1" strike="noStrike" baseline="0" dirty="0">
                <a:latin typeface="Times New Roman" panose="02020603050405020304" pitchFamily="18" charset="0"/>
              </a:rPr>
              <a:t>‘Affordable Care Act (ACA) - </a:t>
            </a:r>
            <a:r>
              <a:rPr lang="en-US" sz="3600" b="0" i="1" strike="noStrike" baseline="0" dirty="0" err="1">
                <a:latin typeface="Times New Roman" panose="02020603050405020304" pitchFamily="18" charset="0"/>
              </a:rPr>
              <a:t>HealthCare.Gov</a:t>
            </a:r>
            <a:r>
              <a:rPr lang="en-US" sz="3600" b="0" i="1" strike="noStrike" baseline="0" dirty="0">
                <a:latin typeface="Times New Roman" panose="02020603050405020304" pitchFamily="18" charset="0"/>
              </a:rPr>
              <a:t> Glossary’. </a:t>
            </a:r>
            <a:r>
              <a:rPr lang="en-US" sz="3600" b="0" i="1" strike="noStrike" baseline="0" dirty="0" err="1">
                <a:latin typeface="Times New Roman" panose="02020603050405020304" pitchFamily="18" charset="0"/>
              </a:rPr>
              <a:t>HealthCare.Gov</a:t>
            </a:r>
            <a:r>
              <a:rPr lang="en-US" sz="3600" b="0" i="1" strike="noStrike" baseline="0" dirty="0">
                <a:latin typeface="Times New Roman" panose="02020603050405020304" pitchFamily="18" charset="0"/>
              </a:rPr>
              <a:t>, Web, https://www.healthcare.gov/glossary/affordable-care-act/. Accessed 9 Oct. 2020.</a:t>
            </a:r>
          </a:p>
          <a:p>
            <a:pPr lvl="0" algn="l" rtl="0">
              <a:spcBef>
                <a:spcPts val="0"/>
              </a:spcBef>
              <a:spcAft>
                <a:spcPts val="0"/>
              </a:spcAft>
            </a:pPr>
            <a:r>
              <a:rPr lang="en-US" sz="3600" i="1" dirty="0" err="1">
                <a:effectLst>
                  <a:outerShdw blurRad="38100" dist="38100" dir="2700000" algn="tl">
                    <a:srgbClr val="000000">
                      <a:alpha val="43137"/>
                    </a:srgbClr>
                  </a:outerShdw>
                </a:effectLst>
                <a:latin typeface="Optima" panose="02000503060000020004" pitchFamily="2" charset="0"/>
                <a:ea typeface="Palatino" pitchFamily="2" charset="77"/>
              </a:rPr>
              <a:t>Kohrt</a:t>
            </a:r>
            <a:r>
              <a:rPr lang="en-US" sz="3600" i="1" dirty="0">
                <a:effectLst>
                  <a:outerShdw blurRad="38100" dist="38100" dir="2700000" algn="tl">
                    <a:srgbClr val="000000">
                      <a:alpha val="43137"/>
                    </a:srgbClr>
                  </a:outerShdw>
                </a:effectLst>
                <a:latin typeface="Optima" panose="02000503060000020004" pitchFamily="2" charset="0"/>
                <a:ea typeface="Palatino" pitchFamily="2" charset="77"/>
              </a:rPr>
              <a:t>, Brandon A., et al. ‘Reducing Mental Illness Stigma in Healthcare Settings: Proof of Concept for a Social Contact Intervention to Address What Matters Most for Primary Care Providers’. Social Science &amp; Medicine, vol. 250, Elsevier Ltd, Apr. 2020.</a:t>
            </a:r>
          </a:p>
          <a:p>
            <a:pPr lvl="0" algn="l" rtl="0">
              <a:spcBef>
                <a:spcPts val="0"/>
              </a:spcBef>
              <a:spcAft>
                <a:spcPts val="0"/>
              </a:spcAft>
            </a:pPr>
            <a:r>
              <a:rPr lang="en-US" sz="3600" i="1" dirty="0">
                <a:effectLst>
                  <a:outerShdw blurRad="38100" dist="38100" dir="2700000" algn="tl">
                    <a:srgbClr val="000000">
                      <a:alpha val="43137"/>
                    </a:srgbClr>
                  </a:outerShdw>
                </a:effectLst>
                <a:latin typeface="Optima" panose="02000503060000020004" pitchFamily="2" charset="0"/>
                <a:ea typeface="Palatino" pitchFamily="2" charset="77"/>
              </a:rPr>
              <a:t>McClellan, Chandler, et al. ‘Behavioral Health’s Integration Within a Care Network and Health Care Utilization’. Health Services Research, vol. 53, no. 6, United States: Blackwell, Dec. 2018, pp. 4543–4564. 2984599</a:t>
            </a:r>
          </a:p>
          <a:p>
            <a:pPr lvl="0" algn="l" rtl="0">
              <a:spcBef>
                <a:spcPts val="0"/>
              </a:spcBef>
              <a:spcAft>
                <a:spcPts val="0"/>
              </a:spcAft>
            </a:pPr>
            <a:r>
              <a:rPr lang="en-US" sz="3600" i="1" dirty="0">
                <a:effectLst>
                  <a:outerShdw blurRad="38100" dist="38100" dir="2700000" algn="tl">
                    <a:srgbClr val="000000">
                      <a:alpha val="43137"/>
                    </a:srgbClr>
                  </a:outerShdw>
                </a:effectLst>
                <a:latin typeface="Optima" panose="02000503060000020004" pitchFamily="2" charset="0"/>
                <a:ea typeface="Palatino" pitchFamily="2" charset="77"/>
              </a:rPr>
              <a:t>Mental Health - Home Page - CDC. Web, 12 Dec. 2018, https://www.cdc.gov/mentalhealth/index.htm. Accessed 25 Oct. 2020.</a:t>
            </a:r>
          </a:p>
        </p:txBody>
      </p:sp>
    </p:spTree>
    <p:extLst>
      <p:ext uri="{BB962C8B-B14F-4D97-AF65-F5344CB8AC3E}">
        <p14:creationId xmlns:p14="http://schemas.microsoft.com/office/powerpoint/2010/main" val="385396023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AE68C44B38D454A822357E92809081D" ma:contentTypeVersion="11" ma:contentTypeDescription="Create a new document." ma:contentTypeScope="" ma:versionID="d3393b1b8119e248737e5ddde8568eda">
  <xsd:schema xmlns:xsd="http://www.w3.org/2001/XMLSchema" xmlns:xs="http://www.w3.org/2001/XMLSchema" xmlns:p="http://schemas.microsoft.com/office/2006/metadata/properties" xmlns:ns2="4947024e-c7f4-448a-a7ae-6578092e520f" xmlns:ns3="9d02f471-8987-4bc7-bd7c-fcb151f959ef" targetNamespace="http://schemas.microsoft.com/office/2006/metadata/properties" ma:root="true" ma:fieldsID="d237871ee7a15691f6429755f6ef49e9" ns2:_="" ns3:_="">
    <xsd:import namespace="4947024e-c7f4-448a-a7ae-6578092e520f"/>
    <xsd:import namespace="9d02f471-8987-4bc7-bd7c-fcb151f959ef"/>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947024e-c7f4-448a-a7ae-6578092e520f"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d02f471-8987-4bc7-bd7c-fcb151f959ef" elementFormDefault="qualified">
    <xsd:import namespace="http://schemas.microsoft.com/office/2006/documentManagement/types"/>
    <xsd:import namespace="http://schemas.microsoft.com/office/infopath/2007/PartnerControls"/>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0D4D0EC-6185-425F-92AA-EFE5C05FBB19}">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6CE57344-8B55-403D-ABDC-5BC685E9B831}">
  <ds:schemaRefs>
    <ds:schemaRef ds:uri="http://schemas.microsoft.com/sharepoint/v3/contenttype/forms"/>
  </ds:schemaRefs>
</ds:datastoreItem>
</file>

<file path=customXml/itemProps3.xml><?xml version="1.0" encoding="utf-8"?>
<ds:datastoreItem xmlns:ds="http://schemas.openxmlformats.org/officeDocument/2006/customXml" ds:itemID="{2062C45E-7EA8-4A5C-80C5-9ACA78425E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947024e-c7f4-448a-a7ae-6578092e520f"/>
    <ds:schemaRef ds:uri="9d02f471-8987-4bc7-bd7c-fcb151f959e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316</TotalTime>
  <Words>451</Words>
  <Application>Microsoft Office PowerPoint</Application>
  <PresentationFormat>Custom</PresentationFormat>
  <Paragraphs>30</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Optima</vt:lpstr>
      <vt:lpstr>Palatino</vt:lpstr>
      <vt:lpstr>Times New Roman</vt:lpstr>
      <vt:lpstr>Office Theme</vt:lpstr>
      <vt:lpstr>Mental Health Concerns are Rising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posters convey your findings in a clear</dc:title>
  <dc:creator>Michels, Steven J.</dc:creator>
  <cp:lastModifiedBy>Adrianna Perugini</cp:lastModifiedBy>
  <cp:revision>10</cp:revision>
  <dcterms:created xsi:type="dcterms:W3CDTF">2020-01-31T20:05:15Z</dcterms:created>
  <dcterms:modified xsi:type="dcterms:W3CDTF">2021-04-26T23:36:30Z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0x010100FAE68C44B38D454A822357E92809081D</vt:lpwstr>
  </property>
</Properties>
</file>