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72" autoAdjust="0"/>
    <p:restoredTop sz="94745"/>
  </p:normalViewPr>
  <p:slideViewPr>
    <p:cSldViewPr snapToGrid="0" snapToObjects="1">
      <p:cViewPr varScale="1">
        <p:scale>
          <a:sx n="20" d="100"/>
          <a:sy n="20" d="100"/>
        </p:scale>
        <p:origin x="75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F8DFA-CD20-1D4B-9F0F-A5402706170E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8C3D1-4B79-3540-8BA8-6161087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05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8C3D1-4B79-3540-8BA8-616108763E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8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8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0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4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5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6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4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3CF0-E818-3D4D-943B-513DCF76212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1AC06-6720-984D-AE1C-AAB0EB69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6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2022F0-D88F-1246-9F1C-47723AD72CBA}"/>
              </a:ext>
            </a:extLst>
          </p:cNvPr>
          <p:cNvSpPr txBox="1"/>
          <p:nvPr/>
        </p:nvSpPr>
        <p:spPr>
          <a:xfrm>
            <a:off x="-269097" y="-17110"/>
            <a:ext cx="44364079" cy="5730240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bg1">
                  <a:lumMod val="95000"/>
                </a:schemeClr>
              </a:gs>
              <a:gs pos="100000">
                <a:srgbClr val="C00000"/>
              </a:gs>
            </a:gsLst>
            <a:lin ang="16200000" scaled="1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AD7CE-EF43-8248-9770-71455449FC61}"/>
              </a:ext>
            </a:extLst>
          </p:cNvPr>
          <p:cNvSpPr txBox="1"/>
          <p:nvPr/>
        </p:nvSpPr>
        <p:spPr>
          <a:xfrm>
            <a:off x="4464969" y="570862"/>
            <a:ext cx="348959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latin typeface="Palatino" pitchFamily="2" charset="77"/>
                <a:ea typeface="Palatino" pitchFamily="2" charset="77"/>
                <a:cs typeface="Calibri" panose="020F0502020204030204" pitchFamily="34" charset="0"/>
              </a:rPr>
              <a:t>An Investigation Into the Effects of Social Support and Well-being on the Burnout Rate of Female Collegiate Athletes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8A2085-0E21-AC47-B015-3675993C83EC}"/>
              </a:ext>
            </a:extLst>
          </p:cNvPr>
          <p:cNvSpPr txBox="1"/>
          <p:nvPr/>
        </p:nvSpPr>
        <p:spPr>
          <a:xfrm>
            <a:off x="7366584" y="3821739"/>
            <a:ext cx="31094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Alyssa Leva, Psychology &amp; Health Science: Public Health; Erin Burgess, Biology</a:t>
            </a:r>
          </a:p>
          <a:p>
            <a:pPr algn="ctr"/>
            <a:r>
              <a:rPr lang="en-US" sz="6000" i="1" dirty="0">
                <a:solidFill>
                  <a:schemeClr val="bg1"/>
                </a:solidFill>
                <a:latin typeface="Palatino" pitchFamily="2" charset="77"/>
                <a:ea typeface="Palatino" pitchFamily="2" charset="77"/>
              </a:rPr>
              <a:t>Advisor: Professor Mary Ignagni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F44B3B-A113-884F-AEC6-A5B8007EB48B}"/>
              </a:ext>
            </a:extLst>
          </p:cNvPr>
          <p:cNvSpPr txBox="1"/>
          <p:nvPr/>
        </p:nvSpPr>
        <p:spPr>
          <a:xfrm>
            <a:off x="-472879" y="2428218"/>
            <a:ext cx="3211605" cy="3512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7" name="Picture 3" descr="page1image55903872">
            <a:extLst>
              <a:ext uri="{FF2B5EF4-FFF2-40B4-BE49-F238E27FC236}">
                <a16:creationId xmlns:a16="http://schemas.microsoft.com/office/drawing/2014/main" id="{126046DC-3EEB-A04C-88F2-C6A8EDB7D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16561" y="480760"/>
            <a:ext cx="13855541" cy="503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1image55903664">
            <a:extLst>
              <a:ext uri="{FF2B5EF4-FFF2-40B4-BE49-F238E27FC236}">
                <a16:creationId xmlns:a16="http://schemas.microsoft.com/office/drawing/2014/main" id="{14E9B5D4-485C-1E4F-821C-16CFF0EB9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7543" y="552862"/>
            <a:ext cx="13769855" cy="501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5C7A1D6-007B-D44B-B99E-77B2868AB02A}"/>
              </a:ext>
            </a:extLst>
          </p:cNvPr>
          <p:cNvSpPr/>
          <p:nvPr/>
        </p:nvSpPr>
        <p:spPr>
          <a:xfrm>
            <a:off x="415844" y="5951199"/>
            <a:ext cx="14081760" cy="269779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5000" b="1" u="sng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Introduction</a:t>
            </a:r>
          </a:p>
          <a:p>
            <a:pPr lvl="0"/>
            <a:r>
              <a:rPr lang="en-US" sz="4700" b="1" i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Female collegiate athletes have an added stress to perform.</a:t>
            </a:r>
          </a:p>
          <a:p>
            <a:pPr lvl="0"/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*The added stress comes from teammates, coaches, and themselves. </a:t>
            </a:r>
          </a:p>
          <a:p>
            <a:pPr lvl="0"/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*This can create burnout.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Studies have focused on the relationship of burnout individually with factors such as well-being, social support, coaching style, etc. 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Previous research has not examined the variables in one study and in relation to athlete burnout. </a:t>
            </a:r>
          </a:p>
          <a:p>
            <a:pPr lvl="0"/>
            <a:endParaRPr lang="en-US" sz="4400" dirty="0">
              <a:solidFill>
                <a:srgbClr val="002060"/>
              </a:solidFill>
              <a:latin typeface="Optima" panose="02000503060000020004" pitchFamily="2" charset="0"/>
              <a:ea typeface="Palatino" pitchFamily="2" charset="77"/>
            </a:endParaRPr>
          </a:p>
          <a:p>
            <a:pPr lvl="0" algn="ctr"/>
            <a:r>
              <a:rPr lang="en-US" sz="5000" b="1" u="sng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Objective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This study aims to analyze the effects of team and coach support as well as well-being on burnout. In addition to how gender, time spent playing the sport in college, and class level relates to burnout. </a:t>
            </a:r>
          </a:p>
          <a:p>
            <a:pPr lvl="0"/>
            <a:endParaRPr lang="en-US" sz="5000" dirty="0">
              <a:solidFill>
                <a:srgbClr val="002060"/>
              </a:solidFill>
              <a:latin typeface="Optima" panose="02000503060000020004" pitchFamily="2" charset="0"/>
              <a:ea typeface="Palatino" pitchFamily="2" charset="77"/>
            </a:endParaRPr>
          </a:p>
          <a:p>
            <a:pPr lvl="0" algn="ctr"/>
            <a:r>
              <a:rPr lang="en-US" sz="5000" b="1" u="sng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Hypotheses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Female athletes will experience higher overall burnout compared to male athletes.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Athletes with higher satisfaction with team supports will have lower burnout compared to athletes who are less satisfied with team support.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Athletes with high overall well-being will experience lower burnout compared to athletes with low overall well-being.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Athletes who are more satisfied with the personal treatment from the coach will experience lower burnout compared to athletes who are less satisfied.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Female athletes with male coach will experience higher burnout and lower well-being compared to female athletes with a female coach.</a:t>
            </a:r>
          </a:p>
          <a:p>
            <a:pPr lvl="0"/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Upperclassman (Junior and above) will experience higher burnout compared to underclassman (Freshman and Sophomore).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64D795B-62B2-1645-B0A9-B652A35AEABE}"/>
              </a:ext>
            </a:extLst>
          </p:cNvPr>
          <p:cNvSpPr/>
          <p:nvPr/>
        </p:nvSpPr>
        <p:spPr>
          <a:xfrm>
            <a:off x="14904719" y="5940478"/>
            <a:ext cx="14081761" cy="269779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b="1" u="sng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Participants</a:t>
            </a: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Participants will include 200 female and male college athletes ranging in age from 18–24 years old. </a:t>
            </a:r>
            <a:endParaRPr lang="en-US" sz="4700" b="1" dirty="0">
              <a:solidFill>
                <a:srgbClr val="002060"/>
              </a:solidFill>
              <a:latin typeface="Optima" panose="02000503060000020004" pitchFamily="2" charset="0"/>
              <a:ea typeface="Palatino" pitchFamily="2" charset="77"/>
            </a:endParaRPr>
          </a:p>
          <a:p>
            <a:endParaRPr lang="en-US" sz="4700" b="1" dirty="0">
              <a:solidFill>
                <a:srgbClr val="002060"/>
              </a:solidFill>
              <a:latin typeface="Optima" panose="02000503060000020004" pitchFamily="2" charset="0"/>
              <a:ea typeface="Palatino" pitchFamily="2" charset="77"/>
            </a:endParaRP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The gathering of participants will be done in three ways:</a:t>
            </a: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      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SHU Psychology participant pool </a:t>
            </a: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      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SHU athletic department directly</a:t>
            </a: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      *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Snowball sampling through student researcher contacts</a:t>
            </a:r>
          </a:p>
          <a:p>
            <a:r>
              <a:rPr lang="en-US" sz="4400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  </a:t>
            </a:r>
          </a:p>
          <a:p>
            <a:pPr algn="ctr"/>
            <a:r>
              <a:rPr lang="en-US" sz="5000" b="1" u="sng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Measures</a:t>
            </a: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  <a:ea typeface="Palatino" pitchFamily="2" charset="77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Three measurements will be utilized to measure: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      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Athlete’s self-rated well-being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      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Team-environment including:</a:t>
            </a:r>
          </a:p>
          <a:p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            *Relationship quality and satisfaction with teammates</a:t>
            </a:r>
          </a:p>
          <a:p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            *Satisfaction with coaching style 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      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Burnout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P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revious research was used to indicate the reliability and validity of each measure and/or subscale.</a:t>
            </a:r>
          </a:p>
          <a:p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  <a:ea typeface="Palatino" pitchFamily="2" charset="77"/>
              </a:rPr>
              <a:t> </a:t>
            </a:r>
            <a:endParaRPr lang="en-US" sz="4700" b="1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</a:endParaRPr>
          </a:p>
          <a:p>
            <a:r>
              <a:rPr lang="en-US" sz="4600" b="1" i="1" dirty="0">
                <a:solidFill>
                  <a:srgbClr val="C00000"/>
                </a:solidFill>
                <a:latin typeface="Optima" panose="02000503060000020004" pitchFamily="2" charset="0"/>
              </a:rPr>
              <a:t>Warwick-Edinburgh Mental Well-being Scale (WEMWBS</a:t>
            </a:r>
            <a:r>
              <a:rPr lang="en-US" sz="4600" b="1" i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)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Measures mental wellbeing in the general population and the evaluation of projects, programs, and policies which aim to improve mental wellbeing.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Includes a 14-item scale, with 5 response categories (1=none of the time, 2=rarely, 3=some of the time, 4=often, 5=all of the time)</a:t>
            </a:r>
          </a:p>
          <a:p>
            <a:r>
              <a:rPr lang="en-US" sz="4700" b="1" dirty="0">
                <a:solidFill>
                  <a:srgbClr val="002060"/>
                </a:solidFill>
                <a:latin typeface="Optima" panose="02000503060000020004" pitchFamily="2" charset="0"/>
              </a:rPr>
              <a:t>-</a:t>
            </a:r>
            <a:r>
              <a:rPr lang="en-US" sz="4700" dirty="0">
                <a:solidFill>
                  <a:srgbClr val="002060"/>
                </a:solidFill>
                <a:latin typeface="Optima" panose="02000503060000020004" pitchFamily="2" charset="0"/>
              </a:rPr>
              <a:t>Example statements:</a:t>
            </a:r>
            <a:endParaRPr lang="en-US" sz="4700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</a:endParaRP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I’ve been feeling optimistic about the future.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I’ve been dealing with problems well.</a:t>
            </a:r>
          </a:p>
          <a:p>
            <a:r>
              <a:rPr lang="en-US" sz="4700" b="1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*</a:t>
            </a:r>
            <a:r>
              <a:rPr lang="en-US" sz="47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Test-retest reliability 0.83</a:t>
            </a:r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(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Optima" panose="02000503060000020004" pitchFamily="2" charset="0"/>
              </a:rPr>
              <a:t>Tennant, R. et al, 2007).</a:t>
            </a:r>
            <a:endParaRPr lang="en-US" sz="4400" b="1" dirty="0">
              <a:solidFill>
                <a:schemeClr val="accent1">
                  <a:lumMod val="50000"/>
                </a:schemeClr>
              </a:solidFill>
              <a:latin typeface="Optima" panose="02000503060000020004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AD67845-A93E-9E4D-8ED6-44B06D905F87}"/>
              </a:ext>
            </a:extLst>
          </p:cNvPr>
          <p:cNvSpPr/>
          <p:nvPr/>
        </p:nvSpPr>
        <p:spPr>
          <a:xfrm>
            <a:off x="29393595" y="5951200"/>
            <a:ext cx="14081761" cy="2696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600" b="1" i="1" dirty="0">
                <a:solidFill>
                  <a:srgbClr val="C00000"/>
                </a:solidFill>
                <a:latin typeface="Optima" panose="02000503060000020004" pitchFamily="2" charset="0"/>
              </a:rPr>
              <a:t>Athlete Satisfaction Questionnaire (ASQ)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Is a classification of facets of athlete satisfaction.</a:t>
            </a:r>
          </a:p>
          <a:p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*Includes a 56-item scale, with 15 subscales. We will include only 12-items and 3 subscales; rated on a 7-point Likert-type scale (1=not at all satisfied, 4=moderately satisfied, 7=extremely satisfied).</a:t>
            </a:r>
          </a:p>
          <a:p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-Example statements: </a:t>
            </a:r>
            <a:r>
              <a:rPr lang="en-US" sz="4600" i="1" dirty="0">
                <a:solidFill>
                  <a:srgbClr val="002060"/>
                </a:solidFill>
                <a:latin typeface="Optima" panose="02000503060000020004" pitchFamily="2" charset="0"/>
              </a:rPr>
              <a:t>I am satisfied with…</a:t>
            </a:r>
            <a:endParaRPr lang="en-US" sz="4600" b="1" i="1" dirty="0">
              <a:solidFill>
                <a:srgbClr val="002060"/>
              </a:solidFill>
              <a:latin typeface="Optima" panose="02000503060000020004" pitchFamily="2" charset="0"/>
            </a:endParaRP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i="1" dirty="0">
                <a:solidFill>
                  <a:srgbClr val="002060"/>
                </a:solidFill>
                <a:latin typeface="Optima" panose="02000503060000020004" pitchFamily="2" charset="0"/>
              </a:rPr>
              <a:t>Personal Treatment(subscale):</a:t>
            </a:r>
          </a:p>
          <a:p>
            <a:r>
              <a:rPr lang="en-US" sz="4600" b="1" i="1" dirty="0">
                <a:solidFill>
                  <a:srgbClr val="002060"/>
                </a:solidFill>
                <a:latin typeface="Optima" panose="02000503060000020004" pitchFamily="2" charset="0"/>
              </a:rPr>
              <a:t>-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My coach’s loyalty towards me.</a:t>
            </a:r>
            <a:endParaRPr lang="en-US" sz="4600" b="1" dirty="0">
              <a:solidFill>
                <a:srgbClr val="002060"/>
              </a:solidFill>
              <a:latin typeface="Optima" panose="02000503060000020004" pitchFamily="2" charset="0"/>
            </a:endParaRPr>
          </a:p>
          <a:p>
            <a:r>
              <a:rPr lang="en-US" sz="4600" b="1" i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i="1" dirty="0">
                <a:solidFill>
                  <a:srgbClr val="002060"/>
                </a:solidFill>
                <a:latin typeface="Optima" panose="02000503060000020004" pitchFamily="2" charset="0"/>
              </a:rPr>
              <a:t>Team Task Contribution (subscale):</a:t>
            </a:r>
          </a:p>
          <a:p>
            <a:r>
              <a:rPr lang="en-US" sz="4600" b="1" i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The guidance I receive (received) from my teammates. 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i="1" dirty="0">
                <a:solidFill>
                  <a:srgbClr val="002060"/>
                </a:solidFill>
                <a:latin typeface="Optima" panose="02000503060000020004" pitchFamily="2" charset="0"/>
              </a:rPr>
              <a:t>Team Integration (subscale):</a:t>
            </a:r>
          </a:p>
          <a:p>
            <a:r>
              <a:rPr lang="en-US" sz="4600" b="1" i="1" dirty="0">
                <a:solidFill>
                  <a:srgbClr val="002060"/>
                </a:solidFill>
                <a:latin typeface="Optima" panose="02000503060000020004" pitchFamily="2" charset="0"/>
              </a:rPr>
              <a:t>-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My team member’s dedication to work together toward team goals.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Cronbach’s alpha mean of 0.88, Spearman-Brown split halves mean 0.87</a:t>
            </a:r>
            <a:r>
              <a:rPr lang="en-US" sz="3000" dirty="0">
                <a:solidFill>
                  <a:srgbClr val="002060"/>
                </a:solidFill>
                <a:latin typeface="Optima" panose="02000503060000020004" pitchFamily="2" charset="0"/>
              </a:rPr>
              <a:t>(Riemer, H. &amp; </a:t>
            </a:r>
            <a:r>
              <a:rPr lang="en-US" sz="3000" dirty="0" err="1">
                <a:solidFill>
                  <a:srgbClr val="002060"/>
                </a:solidFill>
                <a:latin typeface="Optima" panose="02000503060000020004" pitchFamily="2" charset="0"/>
              </a:rPr>
              <a:t>Chelladurai</a:t>
            </a:r>
            <a:r>
              <a:rPr lang="en-US" sz="3000" dirty="0">
                <a:solidFill>
                  <a:srgbClr val="002060"/>
                </a:solidFill>
                <a:latin typeface="Optima" panose="02000503060000020004" pitchFamily="2" charset="0"/>
              </a:rPr>
              <a:t>, P., 1995). </a:t>
            </a:r>
            <a:endParaRPr lang="en-US" sz="3000" b="1" dirty="0">
              <a:solidFill>
                <a:srgbClr val="002060"/>
              </a:solidFill>
              <a:latin typeface="Optima" panose="02000503060000020004" pitchFamily="2" charset="0"/>
            </a:endParaRPr>
          </a:p>
          <a:p>
            <a:r>
              <a:rPr lang="en-US" sz="4600" b="1" i="1" dirty="0">
                <a:solidFill>
                  <a:srgbClr val="C00000"/>
                </a:solidFill>
                <a:latin typeface="Optima" panose="02000503060000020004" pitchFamily="2" charset="0"/>
              </a:rPr>
              <a:t>Athlete Burnout Questionnaire (ASQ)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Is a self-report instrument designed to assess burnout.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Includes 14-item scale, with three subscales: emotional/physical exhaustion, reduced sense of accomplishment, and sport devaluation. With a 5-point Likert-type scale (1=almost never, 2=rarely, 3=sometimes, 4=frequently, 5=almost always).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-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Example questions:</a:t>
            </a:r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 </a:t>
            </a:r>
            <a:r>
              <a:rPr lang="en-US" sz="4600" i="1" dirty="0">
                <a:solidFill>
                  <a:srgbClr val="002060"/>
                </a:solidFill>
                <a:latin typeface="Optima" panose="02000503060000020004" pitchFamily="2" charset="0"/>
              </a:rPr>
              <a:t>How often do you feel this way?</a:t>
            </a:r>
            <a:endParaRPr lang="en-US" sz="4600" b="1" i="1" dirty="0">
              <a:solidFill>
                <a:srgbClr val="002060"/>
              </a:solidFill>
              <a:latin typeface="Optima" panose="02000503060000020004" pitchFamily="2" charset="0"/>
            </a:endParaRP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I feel so tired from my training that I have trouble finding energy to do other things.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I’m not into my sport like I used to be.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Test-retest reliability emotional/physical exhaustion 0.92, reduced sense of accomplishment 0.86, sport devaluation 0.92 </a:t>
            </a:r>
            <a:r>
              <a:rPr lang="en-US" sz="3000" dirty="0">
                <a:solidFill>
                  <a:srgbClr val="002060"/>
                </a:solidFill>
                <a:latin typeface="Optima" panose="02000503060000020004" pitchFamily="2" charset="0"/>
              </a:rPr>
              <a:t>(</a:t>
            </a:r>
            <a:r>
              <a:rPr lang="en-US" sz="3000" dirty="0" err="1">
                <a:solidFill>
                  <a:srgbClr val="002060"/>
                </a:solidFill>
                <a:latin typeface="Optima" panose="02000503060000020004" pitchFamily="2" charset="0"/>
              </a:rPr>
              <a:t>Raedeke</a:t>
            </a:r>
            <a:r>
              <a:rPr lang="en-US" sz="3000" dirty="0">
                <a:solidFill>
                  <a:srgbClr val="002060"/>
                </a:solidFill>
                <a:latin typeface="Optima" panose="02000503060000020004" pitchFamily="2" charset="0"/>
              </a:rPr>
              <a:t>, T. D., * Smith, A. L., 2001).</a:t>
            </a:r>
            <a:endParaRPr lang="en-US" sz="3000" b="1" dirty="0">
              <a:solidFill>
                <a:srgbClr val="002060"/>
              </a:solidFill>
              <a:latin typeface="Optima" panose="02000503060000020004" pitchFamily="2" charset="0"/>
            </a:endParaRPr>
          </a:p>
          <a:p>
            <a:r>
              <a:rPr lang="en-US" sz="4600" b="1" i="1" dirty="0">
                <a:solidFill>
                  <a:srgbClr val="C00000"/>
                </a:solidFill>
                <a:latin typeface="Optima" panose="02000503060000020004" pitchFamily="2" charset="0"/>
              </a:rPr>
              <a:t>Demographic Survey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A demographic survey was constructed for this study</a:t>
            </a:r>
          </a:p>
          <a:p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Example question: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Please select what type of sport(s) you play currently.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-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List of sports played on SHU campus to choose from and open-ended “other”</a:t>
            </a:r>
            <a:endParaRPr lang="en-US" sz="4300" b="1" u="sng" dirty="0">
              <a:solidFill>
                <a:srgbClr val="002060"/>
              </a:solidFill>
              <a:latin typeface="Optima" panose="02000503060000020004" pitchFamily="2" charset="0"/>
            </a:endParaRPr>
          </a:p>
          <a:p>
            <a:r>
              <a:rPr lang="en-US" sz="4800" b="1" dirty="0">
                <a:solidFill>
                  <a:srgbClr val="002060"/>
                </a:solidFill>
                <a:latin typeface="Optima" panose="02000503060000020004" pitchFamily="2" charset="0"/>
              </a:rPr>
              <a:t>	</a:t>
            </a:r>
            <a:r>
              <a:rPr lang="en-US" sz="5000" b="1" dirty="0">
                <a:solidFill>
                  <a:srgbClr val="002060"/>
                </a:solidFill>
                <a:latin typeface="Optima" panose="02000503060000020004" pitchFamily="2" charset="0"/>
              </a:rPr>
              <a:t>              </a:t>
            </a:r>
            <a:r>
              <a:rPr lang="en-US" sz="5000" b="1" u="sng" dirty="0">
                <a:solidFill>
                  <a:srgbClr val="002060"/>
                </a:solidFill>
                <a:latin typeface="Optima" panose="02000503060000020004" pitchFamily="2" charset="0"/>
              </a:rPr>
              <a:t>Results</a:t>
            </a:r>
          </a:p>
          <a:p>
            <a:r>
              <a:rPr lang="en-US" sz="4600" b="1" dirty="0">
                <a:solidFill>
                  <a:srgbClr val="002060"/>
                </a:solidFill>
                <a:latin typeface="Optima" panose="02000503060000020004" pitchFamily="2" charset="0"/>
              </a:rPr>
              <a:t>*</a:t>
            </a:r>
            <a:r>
              <a:rPr lang="en-US" sz="4600" dirty="0">
                <a:solidFill>
                  <a:srgbClr val="002060"/>
                </a:solidFill>
                <a:latin typeface="Optima" panose="02000503060000020004" pitchFamily="2" charset="0"/>
              </a:rPr>
              <a:t>Data collection will begin Summer - Fall 2022.</a:t>
            </a:r>
            <a:endParaRPr lang="en-US" sz="4600" b="1" dirty="0">
              <a:solidFill>
                <a:srgbClr val="002060"/>
              </a:solidFill>
              <a:latin typeface="Optima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6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8C44B38D454A822357E92809081D" ma:contentTypeVersion="11" ma:contentTypeDescription="Create a new document." ma:contentTypeScope="" ma:versionID="d3393b1b8119e248737e5ddde8568eda">
  <xsd:schema xmlns:xsd="http://www.w3.org/2001/XMLSchema" xmlns:xs="http://www.w3.org/2001/XMLSchema" xmlns:p="http://schemas.microsoft.com/office/2006/metadata/properties" xmlns:ns2="4947024e-c7f4-448a-a7ae-6578092e520f" xmlns:ns3="9d02f471-8987-4bc7-bd7c-fcb151f959ef" targetNamespace="http://schemas.microsoft.com/office/2006/metadata/properties" ma:root="true" ma:fieldsID="d237871ee7a15691f6429755f6ef49e9" ns2:_="" ns3:_="">
    <xsd:import namespace="4947024e-c7f4-448a-a7ae-6578092e520f"/>
    <xsd:import namespace="9d02f471-8987-4bc7-bd7c-fcb151f959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7024e-c7f4-448a-a7ae-6578092e52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2f471-8987-4bc7-bd7c-fcb151f959e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D4D0EC-6185-425F-92AA-EFE5C05FBB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E57344-8B55-403D-ABDC-5BC685E9B8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62C45E-7EA8-4A5C-80C5-9ACA78425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47024e-c7f4-448a-a7ae-6578092e520f"/>
    <ds:schemaRef ds:uri="9d02f471-8987-4bc7-bd7c-fcb151f95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26140</TotalTime>
  <Words>834</Words>
  <Application>Microsoft Macintosh PowerPoint</Application>
  <PresentationFormat>Custom</PresentationFormat>
  <Paragraphs>70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Palatino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posters convey your findings in a clear</dc:title>
  <dc:creator>Michels, Steven J.</dc:creator>
  <cp:lastModifiedBy>Leva, Alyssa M.</cp:lastModifiedBy>
  <cp:revision>56</cp:revision>
  <dcterms:created xsi:type="dcterms:W3CDTF">2020-01-31T20:05:15Z</dcterms:created>
  <dcterms:modified xsi:type="dcterms:W3CDTF">2022-04-19T15:23:20Z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0x010100FAE68C44B38D454A822357E92809081D</vt:lpwstr>
  </property>
</Properties>
</file>