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bookmarkIdSeed="2">
  <p:sldMasterIdLst>
    <p:sldMasterId id="2147483648" r:id="rId1"/>
  </p:sldMasterIdLst>
  <p:sldIdLst>
    <p:sldId id="256" r:id="rId2"/>
  </p:sldIdLst>
  <p:sldSz cx="51206400" cy="36576000"/>
  <p:notesSz cx="9296400" cy="7010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50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50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50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50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50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50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50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50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50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752">
          <p15:clr>
            <a:srgbClr val="A4A3A4"/>
          </p15:clr>
        </p15:guide>
        <p15:guide id="2" pos="3139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F0110"/>
    <a:srgbClr val="D33B31"/>
    <a:srgbClr val="969696"/>
    <a:srgbClr val="E20000"/>
    <a:srgbClr val="000000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434" autoAdjust="0"/>
  </p:normalViewPr>
  <p:slideViewPr>
    <p:cSldViewPr>
      <p:cViewPr>
        <p:scale>
          <a:sx n="20" d="100"/>
          <a:sy n="20" d="100"/>
        </p:scale>
        <p:origin x="-88" y="472"/>
      </p:cViewPr>
      <p:guideLst>
        <p:guide orient="horz" pos="22752"/>
        <p:guide pos="3139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40163" y="11361738"/>
            <a:ext cx="43526075" cy="78406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80325" y="20726400"/>
            <a:ext cx="35845750" cy="93472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62B053-76AB-47C2-A6B7-CB14E837BE8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59BE2C-4E4D-4025-87E6-332FDC731B4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6485513" y="3252788"/>
            <a:ext cx="10880725" cy="292592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40163" y="3252788"/>
            <a:ext cx="32492950" cy="292592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531B9A-8301-4E21-A550-D0F8AFC02DD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323DF4-AC6C-431A-9335-374F1893AFA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44950" y="23502938"/>
            <a:ext cx="43526075" cy="72644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44950" y="15501938"/>
            <a:ext cx="43526075" cy="80010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43D7C6-95E5-4FF0-A6BA-3A2F537A58A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40163" y="10566400"/>
            <a:ext cx="21686837" cy="2194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679400" y="10566400"/>
            <a:ext cx="21686838" cy="2194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FD7E13-89B7-4A2B-B3F1-E9025E6D6AC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638" y="1465263"/>
            <a:ext cx="46085125" cy="6096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60638" y="8186738"/>
            <a:ext cx="22625050" cy="3413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60638" y="11599863"/>
            <a:ext cx="22625050" cy="210724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012775" y="8186738"/>
            <a:ext cx="22632988" cy="3413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012775" y="11599863"/>
            <a:ext cx="22632988" cy="210724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2C7693-0CD7-4363-8EB4-738080D2E73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9836CA-D4E9-4628-BBBC-B83BFAB608B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959D1A-2BD1-4F1F-8CAB-7AB36BDB0D9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638" y="1455738"/>
            <a:ext cx="16846550" cy="61976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019963" y="1455738"/>
            <a:ext cx="28625800" cy="31216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638" y="7653338"/>
            <a:ext cx="16846550" cy="2501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659FFF-37B4-4A5C-BDEB-7260B2FFB0B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36175" y="25603200"/>
            <a:ext cx="30724475" cy="30226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36175" y="3268663"/>
            <a:ext cx="30724475" cy="21945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36175" y="28625800"/>
            <a:ext cx="30724475" cy="4292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1EE451-CEC5-49BB-9E09-1081359833A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40163" y="3252788"/>
            <a:ext cx="43526075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3410" tIns="271705" rIns="543410" bIns="27170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40163" y="10566400"/>
            <a:ext cx="43526075" cy="2194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3410" tIns="271705" rIns="543410" bIns="2717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40163" y="33324800"/>
            <a:ext cx="10668000" cy="243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43410" tIns="271705" rIns="543410" bIns="271705" numCol="1" anchor="t" anchorCtr="0" compatLnSpc="1">
            <a:prstTxWarp prst="textNoShape">
              <a:avLst/>
            </a:prstTxWarp>
          </a:bodyPr>
          <a:lstStyle>
            <a:lvl1pPr>
              <a:defRPr sz="83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495838" y="33324800"/>
            <a:ext cx="16214725" cy="243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43410" tIns="271705" rIns="543410" bIns="271705" numCol="1" anchor="t" anchorCtr="0" compatLnSpc="1">
            <a:prstTxWarp prst="textNoShape">
              <a:avLst/>
            </a:prstTxWarp>
          </a:bodyPr>
          <a:lstStyle>
            <a:lvl1pPr algn="ctr">
              <a:defRPr sz="83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6698238" y="33324800"/>
            <a:ext cx="10668000" cy="243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43410" tIns="271705" rIns="543410" bIns="271705" numCol="1" anchor="t" anchorCtr="0" compatLnSpc="1">
            <a:prstTxWarp prst="textNoShape">
              <a:avLst/>
            </a:prstTxWarp>
          </a:bodyPr>
          <a:lstStyle>
            <a:lvl1pPr algn="r">
              <a:defRPr sz="8300" smtClean="0"/>
            </a:lvl1pPr>
          </a:lstStyle>
          <a:p>
            <a:pPr>
              <a:defRPr/>
            </a:pPr>
            <a:fld id="{E668904E-2A57-4CBC-AD54-4BAD2D0597A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434013" rtl="0" eaLnBrk="0" fontAlgn="base" hangingPunct="0">
        <a:spcBef>
          <a:spcPct val="0"/>
        </a:spcBef>
        <a:spcAft>
          <a:spcPct val="0"/>
        </a:spcAft>
        <a:defRPr sz="26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5434013" rtl="0" eaLnBrk="0" fontAlgn="base" hangingPunct="0">
        <a:spcBef>
          <a:spcPct val="0"/>
        </a:spcBef>
        <a:spcAft>
          <a:spcPct val="0"/>
        </a:spcAft>
        <a:defRPr sz="26100">
          <a:solidFill>
            <a:schemeClr val="tx2"/>
          </a:solidFill>
          <a:latin typeface="Times New Roman" pitchFamily="18" charset="0"/>
        </a:defRPr>
      </a:lvl2pPr>
      <a:lvl3pPr algn="ctr" defTabSz="5434013" rtl="0" eaLnBrk="0" fontAlgn="base" hangingPunct="0">
        <a:spcBef>
          <a:spcPct val="0"/>
        </a:spcBef>
        <a:spcAft>
          <a:spcPct val="0"/>
        </a:spcAft>
        <a:defRPr sz="26100">
          <a:solidFill>
            <a:schemeClr val="tx2"/>
          </a:solidFill>
          <a:latin typeface="Times New Roman" pitchFamily="18" charset="0"/>
        </a:defRPr>
      </a:lvl3pPr>
      <a:lvl4pPr algn="ctr" defTabSz="5434013" rtl="0" eaLnBrk="0" fontAlgn="base" hangingPunct="0">
        <a:spcBef>
          <a:spcPct val="0"/>
        </a:spcBef>
        <a:spcAft>
          <a:spcPct val="0"/>
        </a:spcAft>
        <a:defRPr sz="26100">
          <a:solidFill>
            <a:schemeClr val="tx2"/>
          </a:solidFill>
          <a:latin typeface="Times New Roman" pitchFamily="18" charset="0"/>
        </a:defRPr>
      </a:lvl4pPr>
      <a:lvl5pPr algn="ctr" defTabSz="5434013" rtl="0" eaLnBrk="0" fontAlgn="base" hangingPunct="0">
        <a:spcBef>
          <a:spcPct val="0"/>
        </a:spcBef>
        <a:spcAft>
          <a:spcPct val="0"/>
        </a:spcAft>
        <a:defRPr sz="26100">
          <a:solidFill>
            <a:schemeClr val="tx2"/>
          </a:solidFill>
          <a:latin typeface="Times New Roman" pitchFamily="18" charset="0"/>
        </a:defRPr>
      </a:lvl5pPr>
      <a:lvl6pPr marL="457200" algn="ctr" defTabSz="5434013" rtl="0" eaLnBrk="0" fontAlgn="base" hangingPunct="0">
        <a:spcBef>
          <a:spcPct val="0"/>
        </a:spcBef>
        <a:spcAft>
          <a:spcPct val="0"/>
        </a:spcAft>
        <a:defRPr sz="26100">
          <a:solidFill>
            <a:schemeClr val="tx2"/>
          </a:solidFill>
          <a:latin typeface="Times New Roman" pitchFamily="18" charset="0"/>
        </a:defRPr>
      </a:lvl6pPr>
      <a:lvl7pPr marL="914400" algn="ctr" defTabSz="5434013" rtl="0" eaLnBrk="0" fontAlgn="base" hangingPunct="0">
        <a:spcBef>
          <a:spcPct val="0"/>
        </a:spcBef>
        <a:spcAft>
          <a:spcPct val="0"/>
        </a:spcAft>
        <a:defRPr sz="26100">
          <a:solidFill>
            <a:schemeClr val="tx2"/>
          </a:solidFill>
          <a:latin typeface="Times New Roman" pitchFamily="18" charset="0"/>
        </a:defRPr>
      </a:lvl7pPr>
      <a:lvl8pPr marL="1371600" algn="ctr" defTabSz="5434013" rtl="0" eaLnBrk="0" fontAlgn="base" hangingPunct="0">
        <a:spcBef>
          <a:spcPct val="0"/>
        </a:spcBef>
        <a:spcAft>
          <a:spcPct val="0"/>
        </a:spcAft>
        <a:defRPr sz="26100">
          <a:solidFill>
            <a:schemeClr val="tx2"/>
          </a:solidFill>
          <a:latin typeface="Times New Roman" pitchFamily="18" charset="0"/>
        </a:defRPr>
      </a:lvl8pPr>
      <a:lvl9pPr marL="1828800" algn="ctr" defTabSz="5434013" rtl="0" eaLnBrk="0" fontAlgn="base" hangingPunct="0">
        <a:spcBef>
          <a:spcPct val="0"/>
        </a:spcBef>
        <a:spcAft>
          <a:spcPct val="0"/>
        </a:spcAft>
        <a:defRPr sz="26100">
          <a:solidFill>
            <a:schemeClr val="tx2"/>
          </a:solidFill>
          <a:latin typeface="Times New Roman" pitchFamily="18" charset="0"/>
        </a:defRPr>
      </a:lvl9pPr>
    </p:titleStyle>
    <p:bodyStyle>
      <a:lvl1pPr marL="2038350" indent="-2038350" algn="l" defTabSz="5434013" rtl="0" eaLnBrk="0" fontAlgn="base" hangingPunct="0">
        <a:spcBef>
          <a:spcPct val="20000"/>
        </a:spcBef>
        <a:spcAft>
          <a:spcPct val="0"/>
        </a:spcAft>
        <a:buChar char="•"/>
        <a:defRPr sz="19000">
          <a:solidFill>
            <a:schemeClr val="tx1"/>
          </a:solidFill>
          <a:latin typeface="+mn-lt"/>
          <a:ea typeface="+mn-ea"/>
          <a:cs typeface="+mn-cs"/>
        </a:defRPr>
      </a:lvl1pPr>
      <a:lvl2pPr marL="4414838" indent="-1697038" algn="l" defTabSz="5434013" rtl="0" eaLnBrk="0" fontAlgn="base" hangingPunct="0">
        <a:spcBef>
          <a:spcPct val="20000"/>
        </a:spcBef>
        <a:spcAft>
          <a:spcPct val="0"/>
        </a:spcAft>
        <a:buChar char="–"/>
        <a:defRPr sz="16600">
          <a:solidFill>
            <a:schemeClr val="tx1"/>
          </a:solidFill>
          <a:latin typeface="+mn-lt"/>
        </a:defRPr>
      </a:lvl2pPr>
      <a:lvl3pPr marL="6792913" indent="-1358900" algn="l" defTabSz="5434013" rtl="0" eaLnBrk="0" fontAlgn="base" hangingPunct="0">
        <a:spcBef>
          <a:spcPct val="20000"/>
        </a:spcBef>
        <a:spcAft>
          <a:spcPct val="0"/>
        </a:spcAft>
        <a:buChar char="•"/>
        <a:defRPr sz="14300">
          <a:solidFill>
            <a:schemeClr val="tx1"/>
          </a:solidFill>
          <a:latin typeface="+mn-lt"/>
        </a:defRPr>
      </a:lvl3pPr>
      <a:lvl4pPr marL="9509125" indent="-1357313" algn="l" defTabSz="5434013" rtl="0" eaLnBrk="0" fontAlgn="base" hangingPunct="0">
        <a:spcBef>
          <a:spcPct val="20000"/>
        </a:spcBef>
        <a:spcAft>
          <a:spcPct val="0"/>
        </a:spcAft>
        <a:buChar char="–"/>
        <a:defRPr sz="11900">
          <a:solidFill>
            <a:schemeClr val="tx1"/>
          </a:solidFill>
          <a:latin typeface="+mn-lt"/>
        </a:defRPr>
      </a:lvl4pPr>
      <a:lvl5pPr marL="12226925" indent="-1358900" algn="l" defTabSz="5434013" rtl="0" eaLnBrk="0" fontAlgn="base" hangingPunct="0">
        <a:spcBef>
          <a:spcPct val="20000"/>
        </a:spcBef>
        <a:spcAft>
          <a:spcPct val="0"/>
        </a:spcAft>
        <a:buChar char="»"/>
        <a:defRPr sz="11900">
          <a:solidFill>
            <a:schemeClr val="tx1"/>
          </a:solidFill>
          <a:latin typeface="+mn-lt"/>
        </a:defRPr>
      </a:lvl5pPr>
      <a:lvl6pPr marL="12684125" indent="-1358900" algn="l" defTabSz="5434013" rtl="0" eaLnBrk="0" fontAlgn="base" hangingPunct="0">
        <a:spcBef>
          <a:spcPct val="20000"/>
        </a:spcBef>
        <a:spcAft>
          <a:spcPct val="0"/>
        </a:spcAft>
        <a:buChar char="»"/>
        <a:defRPr sz="11900">
          <a:solidFill>
            <a:schemeClr val="tx1"/>
          </a:solidFill>
          <a:latin typeface="+mn-lt"/>
        </a:defRPr>
      </a:lvl6pPr>
      <a:lvl7pPr marL="13141325" indent="-1358900" algn="l" defTabSz="5434013" rtl="0" eaLnBrk="0" fontAlgn="base" hangingPunct="0">
        <a:spcBef>
          <a:spcPct val="20000"/>
        </a:spcBef>
        <a:spcAft>
          <a:spcPct val="0"/>
        </a:spcAft>
        <a:buChar char="»"/>
        <a:defRPr sz="11900">
          <a:solidFill>
            <a:schemeClr val="tx1"/>
          </a:solidFill>
          <a:latin typeface="+mn-lt"/>
        </a:defRPr>
      </a:lvl7pPr>
      <a:lvl8pPr marL="13598525" indent="-1358900" algn="l" defTabSz="5434013" rtl="0" eaLnBrk="0" fontAlgn="base" hangingPunct="0">
        <a:spcBef>
          <a:spcPct val="20000"/>
        </a:spcBef>
        <a:spcAft>
          <a:spcPct val="0"/>
        </a:spcAft>
        <a:buChar char="»"/>
        <a:defRPr sz="11900">
          <a:solidFill>
            <a:schemeClr val="tx1"/>
          </a:solidFill>
          <a:latin typeface="+mn-lt"/>
        </a:defRPr>
      </a:lvl8pPr>
      <a:lvl9pPr marL="14055725" indent="-1358900" algn="l" defTabSz="5434013" rtl="0" eaLnBrk="0" fontAlgn="base" hangingPunct="0">
        <a:spcBef>
          <a:spcPct val="20000"/>
        </a:spcBef>
        <a:spcAft>
          <a:spcPct val="0"/>
        </a:spcAft>
        <a:buChar char="»"/>
        <a:defRPr sz="119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350102"/>
            <a:ext cx="51206400" cy="6553200"/>
          </a:xfrm>
          <a:solidFill>
            <a:srgbClr val="0070C0"/>
          </a:solidFill>
          <a:ln>
            <a:solidFill>
              <a:srgbClr val="CF0110"/>
            </a:solidFill>
          </a:ln>
        </p:spPr>
        <p:txBody>
          <a:bodyPr/>
          <a:lstStyle/>
          <a:p>
            <a:r>
              <a:rPr lang="en-US" sz="9600" dirty="0">
                <a:solidFill>
                  <a:schemeClr val="bg1"/>
                </a:solidFill>
              </a:rPr>
              <a:t>Decision Tools for Transporting Critically-Ill Pediatric Patients &amp; Parents</a:t>
            </a:r>
            <a:r>
              <a:rPr lang="en-US" sz="8000" b="1" dirty="0" smtClean="0">
                <a:solidFill>
                  <a:schemeClr val="bg1"/>
                </a:solidFill>
              </a:rPr>
              <a:t/>
            </a:r>
            <a:br>
              <a:rPr lang="en-US" sz="8000" b="1" dirty="0" smtClean="0">
                <a:solidFill>
                  <a:schemeClr val="bg1"/>
                </a:solidFill>
              </a:rPr>
            </a:br>
            <a:r>
              <a:rPr lang="en-US" sz="6600" b="1" dirty="0" smtClean="0">
                <a:solidFill>
                  <a:schemeClr val="bg1"/>
                </a:solidFill>
              </a:rPr>
              <a:t>Anthony Iandoli, S.N. &amp; Mentor, Christine </a:t>
            </a:r>
            <a:r>
              <a:rPr lang="en-US" sz="6600" b="1" dirty="0" err="1" smtClean="0">
                <a:solidFill>
                  <a:schemeClr val="bg1"/>
                </a:solidFill>
              </a:rPr>
              <a:t>Douville</a:t>
            </a:r>
            <a:r>
              <a:rPr lang="en-US" sz="6600" b="1" dirty="0">
                <a:solidFill>
                  <a:schemeClr val="bg1"/>
                </a:solidFill>
              </a:rPr>
              <a:t> </a:t>
            </a:r>
            <a:r>
              <a:rPr lang="en-US" sz="6600" b="1" dirty="0" smtClean="0">
                <a:solidFill>
                  <a:schemeClr val="bg1"/>
                </a:solidFill>
              </a:rPr>
              <a:t>M.S.N., R.N.</a:t>
            </a:r>
            <a:br>
              <a:rPr lang="en-US" sz="6600" b="1" dirty="0" smtClean="0">
                <a:solidFill>
                  <a:schemeClr val="bg1"/>
                </a:solidFill>
              </a:rPr>
            </a:br>
            <a:r>
              <a:rPr lang="en-US" sz="7200" b="1" dirty="0" smtClean="0">
                <a:solidFill>
                  <a:schemeClr val="bg1"/>
                </a:solidFill>
              </a:rPr>
              <a:t>Sacred Heart University College of Nursing </a:t>
            </a:r>
            <a:br>
              <a:rPr lang="en-US" sz="7200" b="1" dirty="0" smtClean="0">
                <a:solidFill>
                  <a:schemeClr val="bg1"/>
                </a:solidFill>
              </a:rPr>
            </a:br>
            <a:r>
              <a:rPr lang="en-US" sz="7200" b="1" dirty="0" smtClean="0">
                <a:solidFill>
                  <a:schemeClr val="bg1"/>
                </a:solidFill>
              </a:rPr>
              <a:t>Boston Med Flight</a:t>
            </a:r>
            <a:endParaRPr lang="en-US" sz="7200" b="1" dirty="0" smtClean="0"/>
          </a:p>
        </p:txBody>
      </p:sp>
      <p:sp>
        <p:nvSpPr>
          <p:cNvPr id="2051" name="Text Box 5"/>
          <p:cNvSpPr txBox="1">
            <a:spLocks noChangeArrowheads="1"/>
          </p:cNvSpPr>
          <p:nvPr/>
        </p:nvSpPr>
        <p:spPr bwMode="auto">
          <a:xfrm>
            <a:off x="493394" y="6399153"/>
            <a:ext cx="15784076" cy="19543812"/>
          </a:xfrm>
          <a:prstGeom prst="rect">
            <a:avLst/>
          </a:prstGeom>
          <a:noFill/>
          <a:ln w="44450">
            <a:solidFill>
              <a:srgbClr val="0070C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endParaRPr lang="en-US" sz="5400" b="1" i="1" dirty="0" smtClean="0"/>
          </a:p>
          <a:p>
            <a:pPr algn="ctr">
              <a:spcBef>
                <a:spcPct val="50000"/>
              </a:spcBef>
            </a:pPr>
            <a:r>
              <a:rPr lang="en-US" sz="5400" b="1" i="1" dirty="0" smtClean="0"/>
              <a:t>INTRODUCTION</a:t>
            </a:r>
          </a:p>
          <a:p>
            <a:pPr algn="ctr">
              <a:spcBef>
                <a:spcPct val="50000"/>
              </a:spcBef>
            </a:pPr>
            <a:r>
              <a:rPr lang="en-US" dirty="0" smtClean="0"/>
              <a:t>Pediatric </a:t>
            </a:r>
            <a:r>
              <a:rPr lang="en-US" dirty="0"/>
              <a:t>medical helicopter transports play an impactful role in the survivability of traumatic injuries. Medical Helicopter transports of traumatically-injured pediatric patients has been linked to a 72% increase in the odds of in-hospital </a:t>
            </a:r>
            <a:r>
              <a:rPr lang="en-US" dirty="0" smtClean="0"/>
              <a:t>survival. In the case of pediatric patients flight crews face decisions on whether a parent can accompany their child during transport. The development of a decision-tree provides concise, concrete guidelines for the flight crew to determine the appropriateness of a parent being present during helicopter transport.</a:t>
            </a:r>
          </a:p>
          <a:p>
            <a:pPr>
              <a:spcBef>
                <a:spcPct val="50000"/>
              </a:spcBef>
            </a:pPr>
            <a:endParaRPr lang="en-US" dirty="0" smtClean="0"/>
          </a:p>
          <a:p>
            <a:pPr algn="ctr"/>
            <a:r>
              <a:rPr lang="en-US" sz="5400" b="1" i="1" dirty="0"/>
              <a:t>PROBLEM </a:t>
            </a:r>
          </a:p>
          <a:p>
            <a:pPr algn="ctr">
              <a:spcBef>
                <a:spcPct val="50000"/>
              </a:spcBef>
            </a:pPr>
            <a:r>
              <a:rPr lang="en-US" dirty="0"/>
              <a:t>Boston Med Flight’s current rules and regulations on parent-presence during a rotor transport lacked clarity, despite the volume of pediatric-helicopter transports. This lead to situations where crew members had to make the decision of having a parent present based on subjective feelings about the child’s medical status and the parent’s general demeanor. The crews sought to develop appropriate guidelines integrating current best practice by developing a functional, rapid decision-making </a:t>
            </a:r>
            <a:r>
              <a:rPr lang="en-US" dirty="0" smtClean="0"/>
              <a:t>process. </a:t>
            </a:r>
            <a:endParaRPr lang="en-US" dirty="0"/>
          </a:p>
        </p:txBody>
      </p:sp>
      <p:sp>
        <p:nvSpPr>
          <p:cNvPr id="2052" name="Text Box 10"/>
          <p:cNvSpPr txBox="1">
            <a:spLocks noChangeArrowheads="1"/>
          </p:cNvSpPr>
          <p:nvPr/>
        </p:nvSpPr>
        <p:spPr bwMode="auto">
          <a:xfrm>
            <a:off x="16554006" y="6642605"/>
            <a:ext cx="9223588" cy="9633406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800" b="1" i="1" dirty="0" smtClean="0"/>
              <a:t>STUDENT STATEMENT</a:t>
            </a:r>
          </a:p>
          <a:p>
            <a:pPr>
              <a:spcBef>
                <a:spcPct val="50000"/>
              </a:spcBef>
            </a:pPr>
            <a:r>
              <a:rPr lang="en-US" sz="4800" dirty="0" smtClean="0"/>
              <a:t>As a senior nursing student with </a:t>
            </a:r>
            <a:r>
              <a:rPr lang="en-US" dirty="0" smtClean="0"/>
              <a:t>Boston Med Flight, there </a:t>
            </a:r>
            <a:r>
              <a:rPr lang="en-US" smtClean="0"/>
              <a:t>are multiple dangers </a:t>
            </a:r>
            <a:r>
              <a:rPr lang="en-US" dirty="0"/>
              <a:t>inherent to transporting a pediatric patient. The mission of the medical crews is to minimize this danger and direct their attention to the </a:t>
            </a:r>
            <a:r>
              <a:rPr lang="en-US" dirty="0" err="1" smtClean="0"/>
              <a:t>chil</a:t>
            </a:r>
            <a:r>
              <a:rPr lang="en-US" dirty="0" smtClean="0"/>
              <a:t> </a:t>
            </a:r>
            <a:r>
              <a:rPr lang="en-US" dirty="0" err="1" smtClean="0"/>
              <a:t>d</a:t>
            </a:r>
            <a:r>
              <a:rPr lang="en-US" dirty="0" err="1"/>
              <a:t>.</a:t>
            </a:r>
            <a:r>
              <a:rPr lang="en-US" dirty="0"/>
              <a:t>  However</a:t>
            </a:r>
            <a:r>
              <a:rPr lang="en-US" dirty="0" smtClean="0"/>
              <a:t>, to provide the least-traumatic care to the child, parental presence and its significance was explored</a:t>
            </a:r>
            <a:r>
              <a:rPr lang="en-US" sz="4800" b="1" i="1" dirty="0" smtClean="0"/>
              <a:t>. </a:t>
            </a:r>
          </a:p>
        </p:txBody>
      </p:sp>
      <p:sp>
        <p:nvSpPr>
          <p:cNvPr id="2053" name="Text Box 11"/>
          <p:cNvSpPr txBox="1">
            <a:spLocks noChangeArrowheads="1"/>
          </p:cNvSpPr>
          <p:nvPr/>
        </p:nvSpPr>
        <p:spPr bwMode="auto">
          <a:xfrm>
            <a:off x="38496238" y="19453478"/>
            <a:ext cx="143256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endParaRPr lang="en-US" sz="4800" b="1" i="1" dirty="0" smtClean="0"/>
          </a:p>
        </p:txBody>
      </p:sp>
      <p:sp>
        <p:nvSpPr>
          <p:cNvPr id="2057" name="Text Box 17"/>
          <p:cNvSpPr txBox="1">
            <a:spLocks noChangeArrowheads="1"/>
          </p:cNvSpPr>
          <p:nvPr/>
        </p:nvSpPr>
        <p:spPr bwMode="auto">
          <a:xfrm>
            <a:off x="42062400" y="22923500"/>
            <a:ext cx="78486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dirty="0"/>
          </a:p>
        </p:txBody>
      </p:sp>
      <p:sp>
        <p:nvSpPr>
          <p:cNvPr id="2061" name="Text Box 28"/>
          <p:cNvSpPr txBox="1">
            <a:spLocks noChangeArrowheads="1"/>
          </p:cNvSpPr>
          <p:nvPr/>
        </p:nvSpPr>
        <p:spPr bwMode="auto">
          <a:xfrm>
            <a:off x="34924675" y="13714033"/>
            <a:ext cx="6248400" cy="86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dirty="0"/>
          </a:p>
        </p:txBody>
      </p:sp>
      <p:pic>
        <p:nvPicPr>
          <p:cNvPr id="19" name="Picture 9" descr="http://www.mychances.net/images/college/1094-crest-250-200-eac9c552e45db6110b3eaa8abf92ac6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959011" y="1154344"/>
            <a:ext cx="2990088" cy="3303965"/>
          </a:xfrm>
          <a:prstGeom prst="rect">
            <a:avLst/>
          </a:prstGeom>
          <a:noFill/>
        </p:spPr>
      </p:pic>
      <p:sp>
        <p:nvSpPr>
          <p:cNvPr id="21" name="Text Box 24"/>
          <p:cNvSpPr txBox="1">
            <a:spLocks noChangeArrowheads="1"/>
          </p:cNvSpPr>
          <p:nvPr/>
        </p:nvSpPr>
        <p:spPr bwMode="auto">
          <a:xfrm>
            <a:off x="34518600" y="16611600"/>
            <a:ext cx="150876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buFont typeface="Arial"/>
              <a:buChar char="•"/>
            </a:pPr>
            <a:endParaRPr lang="en-US" sz="4800" b="1" dirty="0" smtClean="0"/>
          </a:p>
        </p:txBody>
      </p:sp>
      <p:sp>
        <p:nvSpPr>
          <p:cNvPr id="22" name="TextBox 21"/>
          <p:cNvSpPr txBox="1"/>
          <p:nvPr/>
        </p:nvSpPr>
        <p:spPr>
          <a:xfrm>
            <a:off x="10160315" y="30289500"/>
            <a:ext cx="184666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34648139" y="5791200"/>
            <a:ext cx="16002000" cy="1772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endParaRPr lang="en-US" sz="4800" dirty="0"/>
          </a:p>
          <a:p>
            <a:pPr algn="ctr">
              <a:spcBef>
                <a:spcPct val="50000"/>
              </a:spcBef>
            </a:pPr>
            <a:endParaRPr lang="en-US" sz="4800" b="1" i="1" dirty="0" smtClean="0"/>
          </a:p>
          <a:p>
            <a:pPr algn="ctr">
              <a:spcBef>
                <a:spcPct val="50000"/>
              </a:spcBef>
            </a:pPr>
            <a:endParaRPr lang="en-US" sz="4800" b="1" i="1" dirty="0"/>
          </a:p>
          <a:p>
            <a:pPr algn="ctr">
              <a:spcBef>
                <a:spcPct val="50000"/>
              </a:spcBef>
            </a:pPr>
            <a:endParaRPr lang="en-US" sz="4800" b="1" i="1" dirty="0" smtClean="0"/>
          </a:p>
          <a:p>
            <a:pPr algn="ctr">
              <a:spcBef>
                <a:spcPct val="50000"/>
              </a:spcBef>
            </a:pPr>
            <a:endParaRPr lang="en-US" sz="4800" b="1" i="1" dirty="0"/>
          </a:p>
          <a:p>
            <a:pPr algn="ctr">
              <a:spcBef>
                <a:spcPct val="50000"/>
              </a:spcBef>
            </a:pPr>
            <a:endParaRPr lang="en-US" sz="4800" b="1" i="1" dirty="0" smtClean="0"/>
          </a:p>
          <a:p>
            <a:pPr algn="ctr">
              <a:spcBef>
                <a:spcPct val="50000"/>
              </a:spcBef>
            </a:pPr>
            <a:endParaRPr lang="en-US" sz="4800" b="1" i="1" dirty="0"/>
          </a:p>
          <a:p>
            <a:pPr algn="ctr">
              <a:spcBef>
                <a:spcPct val="50000"/>
              </a:spcBef>
            </a:pPr>
            <a:endParaRPr lang="en-US" sz="4800" b="1" i="1" dirty="0" smtClean="0"/>
          </a:p>
          <a:p>
            <a:pPr algn="ctr">
              <a:spcBef>
                <a:spcPct val="50000"/>
              </a:spcBef>
            </a:pPr>
            <a:endParaRPr lang="en-US" sz="4800" b="1" i="1" dirty="0" smtClean="0"/>
          </a:p>
          <a:p>
            <a:pPr algn="ctr">
              <a:spcBef>
                <a:spcPct val="50000"/>
              </a:spcBef>
            </a:pPr>
            <a:endParaRPr lang="en-US" sz="4800" b="1" i="1" dirty="0"/>
          </a:p>
          <a:p>
            <a:pPr algn="ctr">
              <a:spcBef>
                <a:spcPct val="50000"/>
              </a:spcBef>
            </a:pPr>
            <a:endParaRPr lang="en-US" sz="4800" b="1" i="1" dirty="0" smtClean="0"/>
          </a:p>
          <a:p>
            <a:pPr algn="ctr">
              <a:spcBef>
                <a:spcPct val="50000"/>
              </a:spcBef>
            </a:pPr>
            <a:endParaRPr lang="en-US" sz="4800" b="1" i="1" dirty="0"/>
          </a:p>
          <a:p>
            <a:pPr algn="ctr">
              <a:spcBef>
                <a:spcPct val="50000"/>
              </a:spcBef>
            </a:pPr>
            <a:endParaRPr lang="en-US" sz="4800" b="1" i="1" dirty="0" smtClean="0"/>
          </a:p>
          <a:p>
            <a:pPr algn="ctr">
              <a:spcBef>
                <a:spcPct val="50000"/>
              </a:spcBef>
            </a:pPr>
            <a:endParaRPr lang="en-US" sz="4800" b="1" i="1" dirty="0"/>
          </a:p>
          <a:p>
            <a:pPr algn="ctr">
              <a:spcBef>
                <a:spcPct val="50000"/>
              </a:spcBef>
            </a:pPr>
            <a:endParaRPr lang="en-US" sz="4800" b="1" i="1" dirty="0"/>
          </a:p>
          <a:p>
            <a:pPr algn="ctr">
              <a:spcBef>
                <a:spcPct val="50000"/>
              </a:spcBef>
            </a:pPr>
            <a:endParaRPr lang="en-US" sz="6000" b="1" i="1" dirty="0" smtClean="0"/>
          </a:p>
        </p:txBody>
      </p:sp>
      <p:pic>
        <p:nvPicPr>
          <p:cNvPr id="17" name="Picture 1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" y="858076"/>
            <a:ext cx="4612955" cy="413684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394" y="26139019"/>
            <a:ext cx="15728010" cy="9615249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33676194" y="25554684"/>
            <a:ext cx="17184249" cy="10279737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sz="5400" b="1" i="1" dirty="0" smtClean="0"/>
          </a:p>
          <a:p>
            <a:pPr algn="ctr"/>
            <a:r>
              <a:rPr lang="en-US" sz="5400" b="1" i="1" dirty="0" smtClean="0"/>
              <a:t>IMPLICATIONS FOR PRACTICE</a:t>
            </a:r>
          </a:p>
          <a:p>
            <a:pPr algn="ctr"/>
            <a:endParaRPr lang="en-US" sz="5400" b="1" i="1" dirty="0" smtClean="0"/>
          </a:p>
          <a:p>
            <a:pPr algn="ctr"/>
            <a:r>
              <a:rPr lang="en-US" dirty="0" smtClean="0"/>
              <a:t>By utilizing this decision tree, flight crews are using an evidenced-based tool that allows for the safest</a:t>
            </a:r>
            <a:r>
              <a:rPr lang="en-US" b="1" dirty="0" smtClean="0"/>
              <a:t> </a:t>
            </a:r>
            <a:r>
              <a:rPr lang="en-US" dirty="0" smtClean="0"/>
              <a:t>possible environment for a critically-ill child, while considering the principals for familial, cultural and patient-centered care. This well-defined tool can be used to enhance not only the crew’s decision-making process, but the level of patient care and the survivability of injured children.</a:t>
            </a:r>
          </a:p>
          <a:p>
            <a:pPr algn="ctr"/>
            <a:r>
              <a:rPr lang="en-US" dirty="0" smtClean="0"/>
              <a:t>experiences</a:t>
            </a:r>
            <a:r>
              <a:rPr lang="en-US" dirty="0"/>
              <a:t>. </a:t>
            </a:r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r"/>
            <a:r>
              <a:rPr lang="en-US" i="1" dirty="0" smtClean="0"/>
              <a:t>*</a:t>
            </a:r>
            <a:r>
              <a:rPr lang="en-US" i="1" smtClean="0"/>
              <a:t>References available </a:t>
            </a:r>
            <a:r>
              <a:rPr lang="en-US" i="1" dirty="0" smtClean="0"/>
              <a:t>on separate handout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76194" y="6573513"/>
            <a:ext cx="17225950" cy="1849628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TextBox 11"/>
          <p:cNvSpPr txBox="1"/>
          <p:nvPr/>
        </p:nvSpPr>
        <p:spPr>
          <a:xfrm>
            <a:off x="16648180" y="16610566"/>
            <a:ext cx="16671532" cy="1914370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endParaRPr lang="en-US" dirty="0"/>
          </a:p>
          <a:p>
            <a:pPr algn="ctr"/>
            <a:r>
              <a:rPr lang="en-US" sz="5400" b="1" i="1" dirty="0"/>
              <a:t>GOAL</a:t>
            </a:r>
          </a:p>
          <a:p>
            <a:pPr algn="ctr"/>
            <a:endParaRPr lang="en-US" sz="5400" b="1" i="1" dirty="0"/>
          </a:p>
          <a:p>
            <a:pPr algn="ctr"/>
            <a:r>
              <a:rPr lang="en-US" dirty="0"/>
              <a:t>Develop a concise decision-making tool for pediatric helicopter transports </a:t>
            </a:r>
            <a:r>
              <a:rPr lang="en-US" dirty="0" smtClean="0"/>
              <a:t>to </a:t>
            </a:r>
            <a:r>
              <a:rPr lang="en-US" dirty="0"/>
              <a:t>provide the medical crews the appropriate resources regarding the decision about parental presence. </a:t>
            </a:r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b="1" i="1" dirty="0" smtClean="0"/>
              <a:t>SUPPORTING </a:t>
            </a:r>
            <a:r>
              <a:rPr lang="en-US" b="1" i="1" dirty="0"/>
              <a:t>EVIDENCE</a:t>
            </a:r>
            <a:endParaRPr lang="en-US" dirty="0"/>
          </a:p>
          <a:p>
            <a:pPr marL="685800" lvl="0" indent="-685800">
              <a:buFont typeface="Arial" charset="0"/>
              <a:buChar char="•"/>
            </a:pPr>
            <a:r>
              <a:rPr lang="en-US" dirty="0"/>
              <a:t>Evidence shows parental-presence during helicopter transports and invasive medical procedures is beneficial. </a:t>
            </a:r>
          </a:p>
          <a:p>
            <a:pPr marL="685800" lvl="0" indent="-685800">
              <a:buFont typeface="Arial" charset="0"/>
              <a:buChar char="•"/>
            </a:pPr>
            <a:r>
              <a:rPr lang="en-US" dirty="0"/>
              <a:t>According to a recent study, of 136 pediatric transports, 96-98% of the flight crews reported no additional stress with a parent present</a:t>
            </a:r>
          </a:p>
          <a:p>
            <a:pPr marL="685800" lvl="0" indent="-685800">
              <a:buFont typeface="Arial" charset="0"/>
              <a:buChar char="•"/>
            </a:pPr>
            <a:r>
              <a:rPr lang="en-US" dirty="0"/>
              <a:t>Only 3.9% of flights involved adverse events with a parent present</a:t>
            </a:r>
          </a:p>
          <a:p>
            <a:pPr marL="685800" lvl="0" indent="-685800">
              <a:buFont typeface="Arial" charset="0"/>
              <a:buChar char="•"/>
            </a:pPr>
            <a:r>
              <a:rPr lang="en-US" dirty="0"/>
              <a:t>Evidence shows that parental presence during a traumatic resuscitation has a positive correlation to increased survivability of the patient</a:t>
            </a:r>
          </a:p>
          <a:p>
            <a:pPr marL="685800" lvl="0" indent="-685800">
              <a:buFont typeface="Arial" charset="0"/>
              <a:buChar char="•"/>
            </a:pPr>
            <a:r>
              <a:rPr lang="en-US" dirty="0"/>
              <a:t>Out of 126 family members who were present for a pediatric traumatic resuscitation 94% of the families reported they gave significant emotional support to their child and 92% of families reported being able to give pertinent, medical history, to the medical team which aided in treatment</a:t>
            </a:r>
            <a:r>
              <a:rPr lang="en-US" dirty="0" smtClean="0"/>
              <a:t>.</a:t>
            </a:r>
          </a:p>
          <a:p>
            <a:pPr marL="685800" lvl="0" indent="-685800">
              <a:buFont typeface="Arial" charset="0"/>
              <a:buChar char="•"/>
            </a:pPr>
            <a:endParaRPr lang="en-US" sz="4000" dirty="0" smtClean="0"/>
          </a:p>
          <a:p>
            <a:pPr marL="685800" lvl="0" indent="-685800">
              <a:buFont typeface="Arial" charset="0"/>
              <a:buChar char="•"/>
            </a:pPr>
            <a:endParaRPr lang="en-US" sz="4000" dirty="0" smtClean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23860" y="6573512"/>
            <a:ext cx="7275798" cy="9597547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Office\Templates\Blank Presentation.pot</Template>
  <TotalTime>8418</TotalTime>
  <Words>401</Words>
  <Application>Microsoft Macintosh PowerPoint</Application>
  <PresentationFormat>Custom</PresentationFormat>
  <Paragraphs>42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Times New Roman</vt:lpstr>
      <vt:lpstr>Arial</vt:lpstr>
      <vt:lpstr>Blank Presentation</vt:lpstr>
      <vt:lpstr>Decision Tools for Transporting Critically-Ill Pediatric Patients &amp; Parents Anthony Iandoli, S.N. &amp; Mentor, Christine Douville M.S.N., R.N. Sacred Heart University College of Nursing  Boston Med Flight</vt:lpstr>
    </vt:vector>
  </TitlesOfParts>
  <Company>New York University</Company>
  <LinksUpToDate>false</LinksUpToDate>
  <SharedDoc>false</SharedDoc>
  <HyperlinksChanged>false</HyperlinksChanged>
  <AppVersion>15.0028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Self-Esteem Moderates the Impact of Received Support on Distress: A Daily Diary Study</dc:title>
  <dc:creator>Niall Bolger</dc:creator>
  <cp:lastModifiedBy>Iandoli, Anthony E.</cp:lastModifiedBy>
  <cp:revision>233</cp:revision>
  <cp:lastPrinted>2002-01-31T22:17:50Z</cp:lastPrinted>
  <dcterms:created xsi:type="dcterms:W3CDTF">2016-03-30T16:23:33Z</dcterms:created>
  <dcterms:modified xsi:type="dcterms:W3CDTF">2019-04-19T01:06:30Z</dcterms:modified>
</cp:coreProperties>
</file>