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sldIdLst>
    <p:sldId id="256" r:id="rId5"/>
  </p:sldIdLst>
  <p:sldSz cx="43891200" cy="32918400"/>
  <p:notesSz cx="6858000" cy="9144000"/>
  <p:defaultTextStyle>
    <a:defPPr>
      <a:defRPr lang="en-US"/>
    </a:defPPr>
    <a:lvl1pPr marL="0" algn="l" defTabSz="3686861" rtl="0" eaLnBrk="1" latinLnBrk="0" hangingPunct="1">
      <a:defRPr sz="7258" kern="1200">
        <a:solidFill>
          <a:schemeClr val="tx1"/>
        </a:solidFill>
        <a:latin typeface="+mn-lt"/>
        <a:ea typeface="+mn-ea"/>
        <a:cs typeface="+mn-cs"/>
      </a:defRPr>
    </a:lvl1pPr>
    <a:lvl2pPr marL="1843430" algn="l" defTabSz="3686861" rtl="0" eaLnBrk="1" latinLnBrk="0" hangingPunct="1">
      <a:defRPr sz="7258" kern="1200">
        <a:solidFill>
          <a:schemeClr val="tx1"/>
        </a:solidFill>
        <a:latin typeface="+mn-lt"/>
        <a:ea typeface="+mn-ea"/>
        <a:cs typeface="+mn-cs"/>
      </a:defRPr>
    </a:lvl2pPr>
    <a:lvl3pPr marL="3686861" algn="l" defTabSz="3686861" rtl="0" eaLnBrk="1" latinLnBrk="0" hangingPunct="1">
      <a:defRPr sz="7258" kern="1200">
        <a:solidFill>
          <a:schemeClr val="tx1"/>
        </a:solidFill>
        <a:latin typeface="+mn-lt"/>
        <a:ea typeface="+mn-ea"/>
        <a:cs typeface="+mn-cs"/>
      </a:defRPr>
    </a:lvl3pPr>
    <a:lvl4pPr marL="5530291" algn="l" defTabSz="3686861" rtl="0" eaLnBrk="1" latinLnBrk="0" hangingPunct="1">
      <a:defRPr sz="7258" kern="1200">
        <a:solidFill>
          <a:schemeClr val="tx1"/>
        </a:solidFill>
        <a:latin typeface="+mn-lt"/>
        <a:ea typeface="+mn-ea"/>
        <a:cs typeface="+mn-cs"/>
      </a:defRPr>
    </a:lvl4pPr>
    <a:lvl5pPr marL="7373722" algn="l" defTabSz="3686861" rtl="0" eaLnBrk="1" latinLnBrk="0" hangingPunct="1">
      <a:defRPr sz="7258" kern="1200">
        <a:solidFill>
          <a:schemeClr val="tx1"/>
        </a:solidFill>
        <a:latin typeface="+mn-lt"/>
        <a:ea typeface="+mn-ea"/>
        <a:cs typeface="+mn-cs"/>
      </a:defRPr>
    </a:lvl5pPr>
    <a:lvl6pPr marL="9217152" algn="l" defTabSz="3686861" rtl="0" eaLnBrk="1" latinLnBrk="0" hangingPunct="1">
      <a:defRPr sz="7258" kern="1200">
        <a:solidFill>
          <a:schemeClr val="tx1"/>
        </a:solidFill>
        <a:latin typeface="+mn-lt"/>
        <a:ea typeface="+mn-ea"/>
        <a:cs typeface="+mn-cs"/>
      </a:defRPr>
    </a:lvl6pPr>
    <a:lvl7pPr marL="11060582" algn="l" defTabSz="3686861" rtl="0" eaLnBrk="1" latinLnBrk="0" hangingPunct="1">
      <a:defRPr sz="7258" kern="1200">
        <a:solidFill>
          <a:schemeClr val="tx1"/>
        </a:solidFill>
        <a:latin typeface="+mn-lt"/>
        <a:ea typeface="+mn-ea"/>
        <a:cs typeface="+mn-cs"/>
      </a:defRPr>
    </a:lvl7pPr>
    <a:lvl8pPr marL="12904013" algn="l" defTabSz="3686861" rtl="0" eaLnBrk="1" latinLnBrk="0" hangingPunct="1">
      <a:defRPr sz="7258" kern="1200">
        <a:solidFill>
          <a:schemeClr val="tx1"/>
        </a:solidFill>
        <a:latin typeface="+mn-lt"/>
        <a:ea typeface="+mn-ea"/>
        <a:cs typeface="+mn-cs"/>
      </a:defRPr>
    </a:lvl8pPr>
    <a:lvl9pPr marL="14747443" algn="l" defTabSz="3686861" rtl="0" eaLnBrk="1" latinLnBrk="0" hangingPunct="1">
      <a:defRPr sz="7258"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392"/>
    <p:restoredTop sz="94812"/>
  </p:normalViewPr>
  <p:slideViewPr>
    <p:cSldViewPr snapToGrid="0" snapToObjects="1">
      <p:cViewPr varScale="1">
        <p:scale>
          <a:sx n="15" d="100"/>
          <a:sy n="15" d="100"/>
        </p:scale>
        <p:origin x="384" y="68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slide" Target="slides/slide1.xml"/><Relationship Id="rId4" Type="http://schemas.openxmlformats.org/officeDocument/2006/relationships/slideMaster" Target="slideMasters/slideMaster1.xml"/><Relationship Id="rId9"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B1AC35F-A270-A34F-9C50-7041AE5D1B3D}" type="doc">
      <dgm:prSet loTypeId="urn:microsoft.com/office/officeart/2005/8/layout/vList5" loCatId="" qsTypeId="urn:microsoft.com/office/officeart/2005/8/quickstyle/simple1" qsCatId="simple" csTypeId="urn:microsoft.com/office/officeart/2005/8/colors/accent1_3" csCatId="accent1" phldr="1"/>
      <dgm:spPr/>
      <dgm:t>
        <a:bodyPr/>
        <a:lstStyle/>
        <a:p>
          <a:endParaRPr lang="en-US"/>
        </a:p>
      </dgm:t>
    </dgm:pt>
    <dgm:pt modelId="{F40D865D-4977-D54A-84EA-72B1A9619FA2}">
      <dgm:prSet phldrT="[Text]"/>
      <dgm:spPr/>
      <dgm:t>
        <a:bodyPr/>
        <a:lstStyle/>
        <a:p>
          <a:r>
            <a:rPr lang="en-US" dirty="0">
              <a:latin typeface="Optima" panose="02000503060000020004" pitchFamily="2" charset="0"/>
            </a:rPr>
            <a:t>Gender-Based Pay Gap</a:t>
          </a:r>
        </a:p>
      </dgm:t>
    </dgm:pt>
    <dgm:pt modelId="{555E6EDC-0E0B-164F-B163-0F60040EFF7A}" type="parTrans" cxnId="{8A02D7F2-F976-F749-8F1C-6C8A6EB8D531}">
      <dgm:prSet/>
      <dgm:spPr/>
      <dgm:t>
        <a:bodyPr/>
        <a:lstStyle/>
        <a:p>
          <a:endParaRPr lang="en-US"/>
        </a:p>
      </dgm:t>
    </dgm:pt>
    <dgm:pt modelId="{70EEA34F-B02C-944A-9A68-B68322B3DA86}" type="sibTrans" cxnId="{8A02D7F2-F976-F749-8F1C-6C8A6EB8D531}">
      <dgm:prSet/>
      <dgm:spPr/>
      <dgm:t>
        <a:bodyPr/>
        <a:lstStyle/>
        <a:p>
          <a:endParaRPr lang="en-US"/>
        </a:p>
      </dgm:t>
    </dgm:pt>
    <dgm:pt modelId="{5DF6A8AF-72DE-6345-A62F-E15C0B05FEA5}">
      <dgm:prSet phldrT="[Text]" custT="1"/>
      <dgm:spPr/>
      <dgm:t>
        <a:bodyPr/>
        <a:lstStyle/>
        <a:p>
          <a:r>
            <a:rPr lang="en-US" sz="4800" dirty="0">
              <a:latin typeface="Optima" panose="02000503060000020004" pitchFamily="2" charset="0"/>
            </a:rPr>
            <a:t> Male athletes in basketball, golf, soccer, baseball, and tennis make anywhere from 15% to nearly 100% more than female athletes</a:t>
          </a:r>
        </a:p>
      </dgm:t>
    </dgm:pt>
    <dgm:pt modelId="{C719CABD-6F16-7941-80DB-B92C060A1A9D}" type="parTrans" cxnId="{75FF2C0F-2E9C-CA4D-B2FE-048C586DE494}">
      <dgm:prSet/>
      <dgm:spPr/>
      <dgm:t>
        <a:bodyPr/>
        <a:lstStyle/>
        <a:p>
          <a:endParaRPr lang="en-US"/>
        </a:p>
      </dgm:t>
    </dgm:pt>
    <dgm:pt modelId="{03BDB200-6351-3E47-96D6-77451602C449}" type="sibTrans" cxnId="{75FF2C0F-2E9C-CA4D-B2FE-048C586DE494}">
      <dgm:prSet/>
      <dgm:spPr/>
      <dgm:t>
        <a:bodyPr/>
        <a:lstStyle/>
        <a:p>
          <a:endParaRPr lang="en-US"/>
        </a:p>
      </dgm:t>
    </dgm:pt>
    <dgm:pt modelId="{D95CC881-03FB-C340-8016-5B414FC606BC}">
      <dgm:prSet phldrT="[Text]"/>
      <dgm:spPr/>
      <dgm:t>
        <a:bodyPr/>
        <a:lstStyle/>
        <a:p>
          <a:r>
            <a:rPr lang="en-US" dirty="0">
              <a:latin typeface="Optima" panose="02000503060000020004" pitchFamily="2" charset="0"/>
            </a:rPr>
            <a:t>Media Coverage</a:t>
          </a:r>
        </a:p>
      </dgm:t>
    </dgm:pt>
    <dgm:pt modelId="{82688021-731E-ED4F-AEDB-F79E60B4137F}" type="parTrans" cxnId="{57D2271E-2C59-3349-AF92-3038E419CD12}">
      <dgm:prSet/>
      <dgm:spPr/>
      <dgm:t>
        <a:bodyPr/>
        <a:lstStyle/>
        <a:p>
          <a:endParaRPr lang="en-US"/>
        </a:p>
      </dgm:t>
    </dgm:pt>
    <dgm:pt modelId="{385D9801-3B1F-B746-A706-8C5947A1B5C2}" type="sibTrans" cxnId="{57D2271E-2C59-3349-AF92-3038E419CD12}">
      <dgm:prSet/>
      <dgm:spPr/>
      <dgm:t>
        <a:bodyPr/>
        <a:lstStyle/>
        <a:p>
          <a:endParaRPr lang="en-US"/>
        </a:p>
      </dgm:t>
    </dgm:pt>
    <dgm:pt modelId="{B554D891-A244-8F41-85A5-9E56216E802C}">
      <dgm:prSet phldrT="[Text]" custT="1"/>
      <dgm:spPr/>
      <dgm:t>
        <a:bodyPr/>
        <a:lstStyle/>
        <a:p>
          <a:r>
            <a:rPr lang="en-US" sz="5400" dirty="0">
              <a:latin typeface="Optima" panose="02000503060000020004" pitchFamily="2" charset="0"/>
            </a:rPr>
            <a:t> Women’s sports receive about 4 percent of total sports media coverage</a:t>
          </a:r>
        </a:p>
      </dgm:t>
    </dgm:pt>
    <dgm:pt modelId="{1927C0F5-2F20-8A42-B2B1-25D0F0D388C5}" type="parTrans" cxnId="{971FCB2F-DB81-724B-8C54-A2318FA9152B}">
      <dgm:prSet/>
      <dgm:spPr/>
      <dgm:t>
        <a:bodyPr/>
        <a:lstStyle/>
        <a:p>
          <a:endParaRPr lang="en-US"/>
        </a:p>
      </dgm:t>
    </dgm:pt>
    <dgm:pt modelId="{5AA9AF29-8D3A-EA4D-856B-BFBC2C93D365}" type="sibTrans" cxnId="{971FCB2F-DB81-724B-8C54-A2318FA9152B}">
      <dgm:prSet/>
      <dgm:spPr/>
      <dgm:t>
        <a:bodyPr/>
        <a:lstStyle/>
        <a:p>
          <a:endParaRPr lang="en-US"/>
        </a:p>
      </dgm:t>
    </dgm:pt>
    <dgm:pt modelId="{F623038F-ABAA-8F4A-95D0-7135C387C796}">
      <dgm:prSet phldrT="[Text]"/>
      <dgm:spPr/>
      <dgm:t>
        <a:bodyPr/>
        <a:lstStyle/>
        <a:p>
          <a:r>
            <a:rPr lang="en-US" dirty="0">
              <a:latin typeface="Optima" panose="02000503060000020004" pitchFamily="2" charset="0"/>
            </a:rPr>
            <a:t>Resources and Benefits</a:t>
          </a:r>
        </a:p>
      </dgm:t>
    </dgm:pt>
    <dgm:pt modelId="{E33A56E7-A305-F742-BB3A-74F9F01C9C47}" type="parTrans" cxnId="{BDB5F885-8EB9-4941-BB30-098123EABDBF}">
      <dgm:prSet/>
      <dgm:spPr/>
      <dgm:t>
        <a:bodyPr/>
        <a:lstStyle/>
        <a:p>
          <a:endParaRPr lang="en-US"/>
        </a:p>
      </dgm:t>
    </dgm:pt>
    <dgm:pt modelId="{73F27D06-DC88-9C48-AE7F-98C1FE2B8BFD}" type="sibTrans" cxnId="{BDB5F885-8EB9-4941-BB30-098123EABDBF}">
      <dgm:prSet/>
      <dgm:spPr/>
      <dgm:t>
        <a:bodyPr/>
        <a:lstStyle/>
        <a:p>
          <a:endParaRPr lang="en-US"/>
        </a:p>
      </dgm:t>
    </dgm:pt>
    <dgm:pt modelId="{8F95DEEA-12B9-FD46-9D4F-D9C2CC1F6844}">
      <dgm:prSet phldrT="[Text]" custT="1"/>
      <dgm:spPr/>
      <dgm:t>
        <a:bodyPr/>
        <a:lstStyle/>
        <a:p>
          <a:r>
            <a:rPr lang="en-US" sz="4000" dirty="0">
              <a:latin typeface="Optima" panose="02000503060000020004" pitchFamily="2" charset="0"/>
            </a:rPr>
            <a:t>The WNT play on artificial turf fields more than the MNT and playing on artificial turf can lead to serious injuries and affect the fundamentals of the game.</a:t>
          </a:r>
        </a:p>
      </dgm:t>
    </dgm:pt>
    <dgm:pt modelId="{D84D8BAA-CE45-EE44-8A3A-E7CB46110B88}" type="parTrans" cxnId="{98AAC173-C598-4947-A137-185048CC1AF8}">
      <dgm:prSet/>
      <dgm:spPr/>
      <dgm:t>
        <a:bodyPr/>
        <a:lstStyle/>
        <a:p>
          <a:endParaRPr lang="en-US"/>
        </a:p>
      </dgm:t>
    </dgm:pt>
    <dgm:pt modelId="{1571235C-5349-4E42-8E78-D182CB27E819}" type="sibTrans" cxnId="{98AAC173-C598-4947-A137-185048CC1AF8}">
      <dgm:prSet/>
      <dgm:spPr/>
      <dgm:t>
        <a:bodyPr/>
        <a:lstStyle/>
        <a:p>
          <a:endParaRPr lang="en-US"/>
        </a:p>
      </dgm:t>
    </dgm:pt>
    <dgm:pt modelId="{39675469-1382-5743-8B3A-C1F22EC81C76}">
      <dgm:prSet/>
      <dgm:spPr/>
      <dgm:t>
        <a:bodyPr/>
        <a:lstStyle/>
        <a:p>
          <a:r>
            <a:rPr lang="en-US" dirty="0">
              <a:latin typeface="Optima" panose="02000503060000020004" pitchFamily="2" charset="0"/>
            </a:rPr>
            <a:t>Toxic Work Culture</a:t>
          </a:r>
        </a:p>
      </dgm:t>
    </dgm:pt>
    <dgm:pt modelId="{71AD7589-1F03-8149-95A5-85B7A17C080B}" type="parTrans" cxnId="{8FEADA64-00E9-6C45-A0BC-351964A94269}">
      <dgm:prSet/>
      <dgm:spPr/>
      <dgm:t>
        <a:bodyPr/>
        <a:lstStyle/>
        <a:p>
          <a:endParaRPr lang="en-US"/>
        </a:p>
      </dgm:t>
    </dgm:pt>
    <dgm:pt modelId="{63D095D6-387C-094D-9E9B-59DE6BB78F08}" type="sibTrans" cxnId="{8FEADA64-00E9-6C45-A0BC-351964A94269}">
      <dgm:prSet/>
      <dgm:spPr/>
      <dgm:t>
        <a:bodyPr/>
        <a:lstStyle/>
        <a:p>
          <a:endParaRPr lang="en-US"/>
        </a:p>
      </dgm:t>
    </dgm:pt>
    <dgm:pt modelId="{5AD1A465-6351-8148-9EB5-52A23AC9E38D}">
      <dgm:prSet custT="1"/>
      <dgm:spPr/>
      <dgm:t>
        <a:bodyPr/>
        <a:lstStyle/>
        <a:p>
          <a:r>
            <a:rPr lang="en-US" sz="4400" dirty="0">
              <a:latin typeface="Optima" panose="02000503060000020004" pitchFamily="2" charset="0"/>
            </a:rPr>
            <a:t>5 of the NWSL’s 10 teams have seen male head coaches either fired or forced to resign as a result of non-soccer reasons, including alleged sexual misconduct, verbal abuse, racist remarks, and perpetuating a toxic work culture</a:t>
          </a:r>
          <a:endParaRPr lang="en-US" sz="5400" dirty="0">
            <a:latin typeface="Optima" panose="02000503060000020004" pitchFamily="2" charset="0"/>
          </a:endParaRPr>
        </a:p>
      </dgm:t>
    </dgm:pt>
    <dgm:pt modelId="{FD990753-4D7B-1F4F-A688-6FF3F2D4FA8E}" type="parTrans" cxnId="{73B46172-632B-E44E-94C3-61B62E51148E}">
      <dgm:prSet/>
      <dgm:spPr/>
      <dgm:t>
        <a:bodyPr/>
        <a:lstStyle/>
        <a:p>
          <a:endParaRPr lang="en-US"/>
        </a:p>
      </dgm:t>
    </dgm:pt>
    <dgm:pt modelId="{FF943002-121B-6A42-9ECA-2493A8FA7583}" type="sibTrans" cxnId="{73B46172-632B-E44E-94C3-61B62E51148E}">
      <dgm:prSet/>
      <dgm:spPr/>
      <dgm:t>
        <a:bodyPr/>
        <a:lstStyle/>
        <a:p>
          <a:endParaRPr lang="en-US"/>
        </a:p>
      </dgm:t>
    </dgm:pt>
    <dgm:pt modelId="{EA220D5B-1C98-1E49-B524-A9F692425425}" type="pres">
      <dgm:prSet presAssocID="{EB1AC35F-A270-A34F-9C50-7041AE5D1B3D}" presName="Name0" presStyleCnt="0">
        <dgm:presLayoutVars>
          <dgm:dir/>
          <dgm:animLvl val="lvl"/>
          <dgm:resizeHandles val="exact"/>
        </dgm:presLayoutVars>
      </dgm:prSet>
      <dgm:spPr/>
    </dgm:pt>
    <dgm:pt modelId="{30EA91E6-2032-084F-A19F-043D9DED7EF9}" type="pres">
      <dgm:prSet presAssocID="{F40D865D-4977-D54A-84EA-72B1A9619FA2}" presName="linNode" presStyleCnt="0"/>
      <dgm:spPr/>
    </dgm:pt>
    <dgm:pt modelId="{606AB08B-9762-B743-9407-7A59B596C082}" type="pres">
      <dgm:prSet presAssocID="{F40D865D-4977-D54A-84EA-72B1A9619FA2}" presName="parentText" presStyleLbl="node1" presStyleIdx="0" presStyleCnt="4">
        <dgm:presLayoutVars>
          <dgm:chMax val="1"/>
          <dgm:bulletEnabled val="1"/>
        </dgm:presLayoutVars>
      </dgm:prSet>
      <dgm:spPr/>
    </dgm:pt>
    <dgm:pt modelId="{483A763C-48DA-4F48-A5CE-FD70C2368051}" type="pres">
      <dgm:prSet presAssocID="{F40D865D-4977-D54A-84EA-72B1A9619FA2}" presName="descendantText" presStyleLbl="alignAccFollowNode1" presStyleIdx="0" presStyleCnt="4">
        <dgm:presLayoutVars>
          <dgm:bulletEnabled val="1"/>
        </dgm:presLayoutVars>
      </dgm:prSet>
      <dgm:spPr/>
    </dgm:pt>
    <dgm:pt modelId="{30366475-6FEF-C84D-806F-88F2396D1BED}" type="pres">
      <dgm:prSet presAssocID="{70EEA34F-B02C-944A-9A68-B68322B3DA86}" presName="sp" presStyleCnt="0"/>
      <dgm:spPr/>
    </dgm:pt>
    <dgm:pt modelId="{D44D5039-D364-CF4B-87DC-1436894CCD7F}" type="pres">
      <dgm:prSet presAssocID="{D95CC881-03FB-C340-8016-5B414FC606BC}" presName="linNode" presStyleCnt="0"/>
      <dgm:spPr/>
    </dgm:pt>
    <dgm:pt modelId="{A38116AD-7280-E04A-A492-7FEECF1F9D7B}" type="pres">
      <dgm:prSet presAssocID="{D95CC881-03FB-C340-8016-5B414FC606BC}" presName="parentText" presStyleLbl="node1" presStyleIdx="1" presStyleCnt="4">
        <dgm:presLayoutVars>
          <dgm:chMax val="1"/>
          <dgm:bulletEnabled val="1"/>
        </dgm:presLayoutVars>
      </dgm:prSet>
      <dgm:spPr/>
    </dgm:pt>
    <dgm:pt modelId="{FEAEA0D1-F8A7-0D42-A51C-9DCEB095A1FD}" type="pres">
      <dgm:prSet presAssocID="{D95CC881-03FB-C340-8016-5B414FC606BC}" presName="descendantText" presStyleLbl="alignAccFollowNode1" presStyleIdx="1" presStyleCnt="4">
        <dgm:presLayoutVars>
          <dgm:bulletEnabled val="1"/>
        </dgm:presLayoutVars>
      </dgm:prSet>
      <dgm:spPr/>
    </dgm:pt>
    <dgm:pt modelId="{74DDA070-4326-F147-855D-7F5D960EFA84}" type="pres">
      <dgm:prSet presAssocID="{385D9801-3B1F-B746-A706-8C5947A1B5C2}" presName="sp" presStyleCnt="0"/>
      <dgm:spPr/>
    </dgm:pt>
    <dgm:pt modelId="{1DA0E675-2F6C-204F-97D8-352B4A041717}" type="pres">
      <dgm:prSet presAssocID="{F623038F-ABAA-8F4A-95D0-7135C387C796}" presName="linNode" presStyleCnt="0"/>
      <dgm:spPr/>
    </dgm:pt>
    <dgm:pt modelId="{7FAE6E9E-AAA6-F14E-9488-90E2A845DE88}" type="pres">
      <dgm:prSet presAssocID="{F623038F-ABAA-8F4A-95D0-7135C387C796}" presName="parentText" presStyleLbl="node1" presStyleIdx="2" presStyleCnt="4">
        <dgm:presLayoutVars>
          <dgm:chMax val="1"/>
          <dgm:bulletEnabled val="1"/>
        </dgm:presLayoutVars>
      </dgm:prSet>
      <dgm:spPr/>
    </dgm:pt>
    <dgm:pt modelId="{36E9F103-000F-8244-9836-449A5A1F8D41}" type="pres">
      <dgm:prSet presAssocID="{F623038F-ABAA-8F4A-95D0-7135C387C796}" presName="descendantText" presStyleLbl="alignAccFollowNode1" presStyleIdx="2" presStyleCnt="4">
        <dgm:presLayoutVars>
          <dgm:bulletEnabled val="1"/>
        </dgm:presLayoutVars>
      </dgm:prSet>
      <dgm:spPr/>
    </dgm:pt>
    <dgm:pt modelId="{EC7EB2FC-4065-EA48-B55E-2D18F4C16043}" type="pres">
      <dgm:prSet presAssocID="{73F27D06-DC88-9C48-AE7F-98C1FE2B8BFD}" presName="sp" presStyleCnt="0"/>
      <dgm:spPr/>
    </dgm:pt>
    <dgm:pt modelId="{281D76E6-71DB-9041-B055-813A514B6A94}" type="pres">
      <dgm:prSet presAssocID="{39675469-1382-5743-8B3A-C1F22EC81C76}" presName="linNode" presStyleCnt="0"/>
      <dgm:spPr/>
    </dgm:pt>
    <dgm:pt modelId="{10E716DE-0818-8746-832C-F058AFC6FD39}" type="pres">
      <dgm:prSet presAssocID="{39675469-1382-5743-8B3A-C1F22EC81C76}" presName="parentText" presStyleLbl="node1" presStyleIdx="3" presStyleCnt="4">
        <dgm:presLayoutVars>
          <dgm:chMax val="1"/>
          <dgm:bulletEnabled val="1"/>
        </dgm:presLayoutVars>
      </dgm:prSet>
      <dgm:spPr/>
    </dgm:pt>
    <dgm:pt modelId="{911F3FAC-336D-B04B-8B03-2050B7F5516E}" type="pres">
      <dgm:prSet presAssocID="{39675469-1382-5743-8B3A-C1F22EC81C76}" presName="descendantText" presStyleLbl="alignAccFollowNode1" presStyleIdx="3" presStyleCnt="4" custScaleY="125647">
        <dgm:presLayoutVars>
          <dgm:bulletEnabled val="1"/>
        </dgm:presLayoutVars>
      </dgm:prSet>
      <dgm:spPr/>
    </dgm:pt>
  </dgm:ptLst>
  <dgm:cxnLst>
    <dgm:cxn modelId="{75FF2C0F-2E9C-CA4D-B2FE-048C586DE494}" srcId="{F40D865D-4977-D54A-84EA-72B1A9619FA2}" destId="{5DF6A8AF-72DE-6345-A62F-E15C0B05FEA5}" srcOrd="0" destOrd="0" parTransId="{C719CABD-6F16-7941-80DB-B92C060A1A9D}" sibTransId="{03BDB200-6351-3E47-96D6-77451602C449}"/>
    <dgm:cxn modelId="{FC09FD1D-72EE-8647-B494-559FC1737368}" type="presOf" srcId="{5AD1A465-6351-8148-9EB5-52A23AC9E38D}" destId="{911F3FAC-336D-B04B-8B03-2050B7F5516E}" srcOrd="0" destOrd="0" presId="urn:microsoft.com/office/officeart/2005/8/layout/vList5"/>
    <dgm:cxn modelId="{57D2271E-2C59-3349-AF92-3038E419CD12}" srcId="{EB1AC35F-A270-A34F-9C50-7041AE5D1B3D}" destId="{D95CC881-03FB-C340-8016-5B414FC606BC}" srcOrd="1" destOrd="0" parTransId="{82688021-731E-ED4F-AEDB-F79E60B4137F}" sibTransId="{385D9801-3B1F-B746-A706-8C5947A1B5C2}"/>
    <dgm:cxn modelId="{971FCB2F-DB81-724B-8C54-A2318FA9152B}" srcId="{D95CC881-03FB-C340-8016-5B414FC606BC}" destId="{B554D891-A244-8F41-85A5-9E56216E802C}" srcOrd="0" destOrd="0" parTransId="{1927C0F5-2F20-8A42-B2B1-25D0F0D388C5}" sibTransId="{5AA9AF29-8D3A-EA4D-856B-BFBC2C93D365}"/>
    <dgm:cxn modelId="{A2A63C4C-22D4-5345-AAEB-749666F532AB}" type="presOf" srcId="{B554D891-A244-8F41-85A5-9E56216E802C}" destId="{FEAEA0D1-F8A7-0D42-A51C-9DCEB095A1FD}" srcOrd="0" destOrd="0" presId="urn:microsoft.com/office/officeart/2005/8/layout/vList5"/>
    <dgm:cxn modelId="{8FEADA64-00E9-6C45-A0BC-351964A94269}" srcId="{EB1AC35F-A270-A34F-9C50-7041AE5D1B3D}" destId="{39675469-1382-5743-8B3A-C1F22EC81C76}" srcOrd="3" destOrd="0" parTransId="{71AD7589-1F03-8149-95A5-85B7A17C080B}" sibTransId="{63D095D6-387C-094D-9E9B-59DE6BB78F08}"/>
    <dgm:cxn modelId="{80BA336E-0143-EA42-B798-71ADCEF3E6A7}" type="presOf" srcId="{EB1AC35F-A270-A34F-9C50-7041AE5D1B3D}" destId="{EA220D5B-1C98-1E49-B524-A9F692425425}" srcOrd="0" destOrd="0" presId="urn:microsoft.com/office/officeart/2005/8/layout/vList5"/>
    <dgm:cxn modelId="{73B46172-632B-E44E-94C3-61B62E51148E}" srcId="{39675469-1382-5743-8B3A-C1F22EC81C76}" destId="{5AD1A465-6351-8148-9EB5-52A23AC9E38D}" srcOrd="0" destOrd="0" parTransId="{FD990753-4D7B-1F4F-A688-6FF3F2D4FA8E}" sibTransId="{FF943002-121B-6A42-9ECA-2493A8FA7583}"/>
    <dgm:cxn modelId="{98AAC173-C598-4947-A137-185048CC1AF8}" srcId="{F623038F-ABAA-8F4A-95D0-7135C387C796}" destId="{8F95DEEA-12B9-FD46-9D4F-D9C2CC1F6844}" srcOrd="0" destOrd="0" parTransId="{D84D8BAA-CE45-EE44-8A3A-E7CB46110B88}" sibTransId="{1571235C-5349-4E42-8E78-D182CB27E819}"/>
    <dgm:cxn modelId="{BDB5F885-8EB9-4941-BB30-098123EABDBF}" srcId="{EB1AC35F-A270-A34F-9C50-7041AE5D1B3D}" destId="{F623038F-ABAA-8F4A-95D0-7135C387C796}" srcOrd="2" destOrd="0" parTransId="{E33A56E7-A305-F742-BB3A-74F9F01C9C47}" sibTransId="{73F27D06-DC88-9C48-AE7F-98C1FE2B8BFD}"/>
    <dgm:cxn modelId="{CD7407B4-FE19-C24B-BBF1-977EB0A1798B}" type="presOf" srcId="{8F95DEEA-12B9-FD46-9D4F-D9C2CC1F6844}" destId="{36E9F103-000F-8244-9836-449A5A1F8D41}" srcOrd="0" destOrd="0" presId="urn:microsoft.com/office/officeart/2005/8/layout/vList5"/>
    <dgm:cxn modelId="{3456ECB8-2EC1-B24D-894D-05F1F39899C0}" type="presOf" srcId="{39675469-1382-5743-8B3A-C1F22EC81C76}" destId="{10E716DE-0818-8746-832C-F058AFC6FD39}" srcOrd="0" destOrd="0" presId="urn:microsoft.com/office/officeart/2005/8/layout/vList5"/>
    <dgm:cxn modelId="{AE7451BC-A924-8441-8C13-93DC72AC2C5A}" type="presOf" srcId="{F623038F-ABAA-8F4A-95D0-7135C387C796}" destId="{7FAE6E9E-AAA6-F14E-9488-90E2A845DE88}" srcOrd="0" destOrd="0" presId="urn:microsoft.com/office/officeart/2005/8/layout/vList5"/>
    <dgm:cxn modelId="{E27CDCC6-085B-1845-83A6-CFBD6CCB419E}" type="presOf" srcId="{5DF6A8AF-72DE-6345-A62F-E15C0B05FEA5}" destId="{483A763C-48DA-4F48-A5CE-FD70C2368051}" srcOrd="0" destOrd="0" presId="urn:microsoft.com/office/officeart/2005/8/layout/vList5"/>
    <dgm:cxn modelId="{116FB3D8-8AC1-7847-971A-4CF0509A50FC}" type="presOf" srcId="{F40D865D-4977-D54A-84EA-72B1A9619FA2}" destId="{606AB08B-9762-B743-9407-7A59B596C082}" srcOrd="0" destOrd="0" presId="urn:microsoft.com/office/officeart/2005/8/layout/vList5"/>
    <dgm:cxn modelId="{F28D7BEE-AAD9-4147-B04F-924544D2743E}" type="presOf" srcId="{D95CC881-03FB-C340-8016-5B414FC606BC}" destId="{A38116AD-7280-E04A-A492-7FEECF1F9D7B}" srcOrd="0" destOrd="0" presId="urn:microsoft.com/office/officeart/2005/8/layout/vList5"/>
    <dgm:cxn modelId="{8A02D7F2-F976-F749-8F1C-6C8A6EB8D531}" srcId="{EB1AC35F-A270-A34F-9C50-7041AE5D1B3D}" destId="{F40D865D-4977-D54A-84EA-72B1A9619FA2}" srcOrd="0" destOrd="0" parTransId="{555E6EDC-0E0B-164F-B163-0F60040EFF7A}" sibTransId="{70EEA34F-B02C-944A-9A68-B68322B3DA86}"/>
    <dgm:cxn modelId="{2A4637AC-CF92-5D46-94C7-B923FBA68F48}" type="presParOf" srcId="{EA220D5B-1C98-1E49-B524-A9F692425425}" destId="{30EA91E6-2032-084F-A19F-043D9DED7EF9}" srcOrd="0" destOrd="0" presId="urn:microsoft.com/office/officeart/2005/8/layout/vList5"/>
    <dgm:cxn modelId="{150846D8-4654-6C47-8660-67FC2A808326}" type="presParOf" srcId="{30EA91E6-2032-084F-A19F-043D9DED7EF9}" destId="{606AB08B-9762-B743-9407-7A59B596C082}" srcOrd="0" destOrd="0" presId="urn:microsoft.com/office/officeart/2005/8/layout/vList5"/>
    <dgm:cxn modelId="{0B4754FC-149B-8C4A-B7E5-C165265D6B8D}" type="presParOf" srcId="{30EA91E6-2032-084F-A19F-043D9DED7EF9}" destId="{483A763C-48DA-4F48-A5CE-FD70C2368051}" srcOrd="1" destOrd="0" presId="urn:microsoft.com/office/officeart/2005/8/layout/vList5"/>
    <dgm:cxn modelId="{C02C1A6B-B377-D544-9514-824B462B667E}" type="presParOf" srcId="{EA220D5B-1C98-1E49-B524-A9F692425425}" destId="{30366475-6FEF-C84D-806F-88F2396D1BED}" srcOrd="1" destOrd="0" presId="urn:microsoft.com/office/officeart/2005/8/layout/vList5"/>
    <dgm:cxn modelId="{1DBC639D-A71E-8B44-AF56-F11F413FB327}" type="presParOf" srcId="{EA220D5B-1C98-1E49-B524-A9F692425425}" destId="{D44D5039-D364-CF4B-87DC-1436894CCD7F}" srcOrd="2" destOrd="0" presId="urn:microsoft.com/office/officeart/2005/8/layout/vList5"/>
    <dgm:cxn modelId="{EF518DCB-DB12-5945-9417-DBCF00572B0E}" type="presParOf" srcId="{D44D5039-D364-CF4B-87DC-1436894CCD7F}" destId="{A38116AD-7280-E04A-A492-7FEECF1F9D7B}" srcOrd="0" destOrd="0" presId="urn:microsoft.com/office/officeart/2005/8/layout/vList5"/>
    <dgm:cxn modelId="{9B7187B4-32C3-FC4A-BFE9-5AE4C89A1CE8}" type="presParOf" srcId="{D44D5039-D364-CF4B-87DC-1436894CCD7F}" destId="{FEAEA0D1-F8A7-0D42-A51C-9DCEB095A1FD}" srcOrd="1" destOrd="0" presId="urn:microsoft.com/office/officeart/2005/8/layout/vList5"/>
    <dgm:cxn modelId="{39F13F9F-2F32-3E41-B263-E112705F070A}" type="presParOf" srcId="{EA220D5B-1C98-1E49-B524-A9F692425425}" destId="{74DDA070-4326-F147-855D-7F5D960EFA84}" srcOrd="3" destOrd="0" presId="urn:microsoft.com/office/officeart/2005/8/layout/vList5"/>
    <dgm:cxn modelId="{8803DF04-F034-F147-87FB-C719FED1F07D}" type="presParOf" srcId="{EA220D5B-1C98-1E49-B524-A9F692425425}" destId="{1DA0E675-2F6C-204F-97D8-352B4A041717}" srcOrd="4" destOrd="0" presId="urn:microsoft.com/office/officeart/2005/8/layout/vList5"/>
    <dgm:cxn modelId="{0A2F7B03-7764-F941-80BF-EB066021EB19}" type="presParOf" srcId="{1DA0E675-2F6C-204F-97D8-352B4A041717}" destId="{7FAE6E9E-AAA6-F14E-9488-90E2A845DE88}" srcOrd="0" destOrd="0" presId="urn:microsoft.com/office/officeart/2005/8/layout/vList5"/>
    <dgm:cxn modelId="{521852CE-F605-304D-9A79-A23450D93E1D}" type="presParOf" srcId="{1DA0E675-2F6C-204F-97D8-352B4A041717}" destId="{36E9F103-000F-8244-9836-449A5A1F8D41}" srcOrd="1" destOrd="0" presId="urn:microsoft.com/office/officeart/2005/8/layout/vList5"/>
    <dgm:cxn modelId="{73C43E56-C051-AB40-9C22-0862FB58E8F0}" type="presParOf" srcId="{EA220D5B-1C98-1E49-B524-A9F692425425}" destId="{EC7EB2FC-4065-EA48-B55E-2D18F4C16043}" srcOrd="5" destOrd="0" presId="urn:microsoft.com/office/officeart/2005/8/layout/vList5"/>
    <dgm:cxn modelId="{93F83B3D-B187-CF4A-B947-064625DC2150}" type="presParOf" srcId="{EA220D5B-1C98-1E49-B524-A9F692425425}" destId="{281D76E6-71DB-9041-B055-813A514B6A94}" srcOrd="6" destOrd="0" presId="urn:microsoft.com/office/officeart/2005/8/layout/vList5"/>
    <dgm:cxn modelId="{18F872CF-110C-7643-8452-FA69BF4D10FD}" type="presParOf" srcId="{281D76E6-71DB-9041-B055-813A514B6A94}" destId="{10E716DE-0818-8746-832C-F058AFC6FD39}" srcOrd="0" destOrd="0" presId="urn:microsoft.com/office/officeart/2005/8/layout/vList5"/>
    <dgm:cxn modelId="{E7B7BCCF-7B33-D34B-A0E7-F4DFE11EA1CD}" type="presParOf" srcId="{281D76E6-71DB-9041-B055-813A514B6A94}" destId="{911F3FAC-336D-B04B-8B03-2050B7F5516E}"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A13B2B9-05D9-7E45-BEDD-619D4B8FFB36}" type="doc">
      <dgm:prSet loTypeId="urn:microsoft.com/office/officeart/2005/8/layout/chevron2" loCatId="" qsTypeId="urn:microsoft.com/office/officeart/2005/8/quickstyle/simple1" qsCatId="simple" csTypeId="urn:microsoft.com/office/officeart/2005/8/colors/accent1_3" csCatId="accent1" phldr="1"/>
      <dgm:spPr/>
      <dgm:t>
        <a:bodyPr/>
        <a:lstStyle/>
        <a:p>
          <a:endParaRPr lang="en-US"/>
        </a:p>
      </dgm:t>
    </dgm:pt>
    <dgm:pt modelId="{36DDC730-C757-BE42-BAE5-9A019886AC02}">
      <dgm:prSet phldrT="[Text]"/>
      <dgm:spPr/>
      <dgm:t>
        <a:bodyPr/>
        <a:lstStyle/>
        <a:p>
          <a:endParaRPr lang="en-US" dirty="0"/>
        </a:p>
      </dgm:t>
    </dgm:pt>
    <dgm:pt modelId="{AE2F2309-5D96-274E-86A0-85047DC2C75C}" type="parTrans" cxnId="{93A23050-FEDC-AF43-B7C7-6CA37DFA5849}">
      <dgm:prSet/>
      <dgm:spPr/>
      <dgm:t>
        <a:bodyPr/>
        <a:lstStyle/>
        <a:p>
          <a:endParaRPr lang="en-US"/>
        </a:p>
      </dgm:t>
    </dgm:pt>
    <dgm:pt modelId="{A5ADE82A-7343-2041-BA60-60E06222AEE0}" type="sibTrans" cxnId="{93A23050-FEDC-AF43-B7C7-6CA37DFA5849}">
      <dgm:prSet/>
      <dgm:spPr/>
      <dgm:t>
        <a:bodyPr/>
        <a:lstStyle/>
        <a:p>
          <a:endParaRPr lang="en-US"/>
        </a:p>
      </dgm:t>
    </dgm:pt>
    <dgm:pt modelId="{5108B552-FF08-8846-8850-46699BC706AB}">
      <dgm:prSet phldrT="[Text]"/>
      <dgm:spPr/>
      <dgm:t>
        <a:bodyPr/>
        <a:lstStyle/>
        <a:p>
          <a:r>
            <a:rPr lang="en-US" dirty="0">
              <a:latin typeface="Optima" panose="02000503060000020004" pitchFamily="2" charset="0"/>
            </a:rPr>
            <a:t> Acknowledge the challenges and disadvantages women face so changes can be made to address the issues.</a:t>
          </a:r>
        </a:p>
      </dgm:t>
    </dgm:pt>
    <dgm:pt modelId="{7791823D-ABDC-D540-89CC-46FDB899E854}" type="parTrans" cxnId="{469DC768-C6F7-8A47-98A9-20C3F31ECA2B}">
      <dgm:prSet/>
      <dgm:spPr/>
      <dgm:t>
        <a:bodyPr/>
        <a:lstStyle/>
        <a:p>
          <a:endParaRPr lang="en-US"/>
        </a:p>
      </dgm:t>
    </dgm:pt>
    <dgm:pt modelId="{76DEAA07-74D3-394D-AE8B-2F49041B34CE}" type="sibTrans" cxnId="{469DC768-C6F7-8A47-98A9-20C3F31ECA2B}">
      <dgm:prSet/>
      <dgm:spPr/>
      <dgm:t>
        <a:bodyPr/>
        <a:lstStyle/>
        <a:p>
          <a:endParaRPr lang="en-US"/>
        </a:p>
      </dgm:t>
    </dgm:pt>
    <dgm:pt modelId="{54538DC2-044C-6949-8115-2BE7E5AC0730}">
      <dgm:prSet phldrT="[Text]"/>
      <dgm:spPr/>
      <dgm:t>
        <a:bodyPr/>
        <a:lstStyle/>
        <a:p>
          <a:endParaRPr lang="en-US" dirty="0"/>
        </a:p>
      </dgm:t>
    </dgm:pt>
    <dgm:pt modelId="{AFE1F251-D1BA-484D-8FB7-16EAA0EFF416}" type="parTrans" cxnId="{433BAE16-92E5-EC44-9B10-D6A23F48F54A}">
      <dgm:prSet/>
      <dgm:spPr/>
      <dgm:t>
        <a:bodyPr/>
        <a:lstStyle/>
        <a:p>
          <a:endParaRPr lang="en-US"/>
        </a:p>
      </dgm:t>
    </dgm:pt>
    <dgm:pt modelId="{22E2443C-4A41-0640-AC26-B9B511C3A301}" type="sibTrans" cxnId="{433BAE16-92E5-EC44-9B10-D6A23F48F54A}">
      <dgm:prSet/>
      <dgm:spPr/>
      <dgm:t>
        <a:bodyPr/>
        <a:lstStyle/>
        <a:p>
          <a:endParaRPr lang="en-US"/>
        </a:p>
      </dgm:t>
    </dgm:pt>
    <dgm:pt modelId="{5BF13774-ADBE-2E4F-82DC-4F96D32DF98F}">
      <dgm:prSet phldrT="[Text]"/>
      <dgm:spPr/>
      <dgm:t>
        <a:bodyPr/>
        <a:lstStyle/>
        <a:p>
          <a:r>
            <a:rPr lang="en-US" dirty="0">
              <a:latin typeface="Optima" panose="02000503060000020004" pitchFamily="2" charset="0"/>
            </a:rPr>
            <a:t> Elect women into positions of power in sports organizations.</a:t>
          </a:r>
        </a:p>
      </dgm:t>
    </dgm:pt>
    <dgm:pt modelId="{D8A6807C-FF7D-9643-A62E-DF9FD364CED9}" type="parTrans" cxnId="{7FC0A672-80EF-D944-81CC-2E5485CA877A}">
      <dgm:prSet/>
      <dgm:spPr/>
      <dgm:t>
        <a:bodyPr/>
        <a:lstStyle/>
        <a:p>
          <a:endParaRPr lang="en-US"/>
        </a:p>
      </dgm:t>
    </dgm:pt>
    <dgm:pt modelId="{1C5AFB85-E164-9D4B-B084-8394292274E0}" type="sibTrans" cxnId="{7FC0A672-80EF-D944-81CC-2E5485CA877A}">
      <dgm:prSet/>
      <dgm:spPr/>
      <dgm:t>
        <a:bodyPr/>
        <a:lstStyle/>
        <a:p>
          <a:endParaRPr lang="en-US"/>
        </a:p>
      </dgm:t>
    </dgm:pt>
    <dgm:pt modelId="{A6747A05-F11F-664B-8894-01ED90535381}">
      <dgm:prSet phldrT="[Text]"/>
      <dgm:spPr/>
      <dgm:t>
        <a:bodyPr/>
        <a:lstStyle/>
        <a:p>
          <a:endParaRPr lang="en-US" dirty="0"/>
        </a:p>
      </dgm:t>
    </dgm:pt>
    <dgm:pt modelId="{D9FE2681-C5FB-614D-BEC6-BCD22A294C81}" type="parTrans" cxnId="{A829202C-C384-9243-A777-6547C0949908}">
      <dgm:prSet/>
      <dgm:spPr/>
      <dgm:t>
        <a:bodyPr/>
        <a:lstStyle/>
        <a:p>
          <a:endParaRPr lang="en-US"/>
        </a:p>
      </dgm:t>
    </dgm:pt>
    <dgm:pt modelId="{2AB360AD-4E77-B347-9A7E-74C0DC46C0E6}" type="sibTrans" cxnId="{A829202C-C384-9243-A777-6547C0949908}">
      <dgm:prSet/>
      <dgm:spPr/>
      <dgm:t>
        <a:bodyPr/>
        <a:lstStyle/>
        <a:p>
          <a:endParaRPr lang="en-US"/>
        </a:p>
      </dgm:t>
    </dgm:pt>
    <dgm:pt modelId="{C9FD3947-4ACC-9E4C-B969-433F512B9C69}">
      <dgm:prSet phldrT="[Text]"/>
      <dgm:spPr/>
      <dgm:t>
        <a:bodyPr/>
        <a:lstStyle/>
        <a:p>
          <a:r>
            <a:rPr lang="en-US" dirty="0">
              <a:latin typeface="Optima" panose="02000503060000020004" pitchFamily="2" charset="0"/>
            </a:rPr>
            <a:t> Increase the amount of media coverage for women’s sports. </a:t>
          </a:r>
        </a:p>
      </dgm:t>
    </dgm:pt>
    <dgm:pt modelId="{E47CD859-0DE4-BA4A-9A8C-C5C150C8F576}" type="parTrans" cxnId="{7C078D5A-045E-BF4A-B0C8-D6329A5C5CD4}">
      <dgm:prSet/>
      <dgm:spPr/>
      <dgm:t>
        <a:bodyPr/>
        <a:lstStyle/>
        <a:p>
          <a:endParaRPr lang="en-US"/>
        </a:p>
      </dgm:t>
    </dgm:pt>
    <dgm:pt modelId="{2B1E6DE9-03DF-174D-AF2B-3476326D01CD}" type="sibTrans" cxnId="{7C078D5A-045E-BF4A-B0C8-D6329A5C5CD4}">
      <dgm:prSet/>
      <dgm:spPr/>
      <dgm:t>
        <a:bodyPr/>
        <a:lstStyle/>
        <a:p>
          <a:endParaRPr lang="en-US"/>
        </a:p>
      </dgm:t>
    </dgm:pt>
    <dgm:pt modelId="{1853D4E8-1BC3-8E47-9FE3-4544D8F84D3E}" type="pres">
      <dgm:prSet presAssocID="{DA13B2B9-05D9-7E45-BEDD-619D4B8FFB36}" presName="linearFlow" presStyleCnt="0">
        <dgm:presLayoutVars>
          <dgm:dir/>
          <dgm:animLvl val="lvl"/>
          <dgm:resizeHandles val="exact"/>
        </dgm:presLayoutVars>
      </dgm:prSet>
      <dgm:spPr/>
    </dgm:pt>
    <dgm:pt modelId="{E7CDCA88-6C2B-8246-A5A4-2A0D8A1AC1F5}" type="pres">
      <dgm:prSet presAssocID="{36DDC730-C757-BE42-BAE5-9A019886AC02}" presName="composite" presStyleCnt="0"/>
      <dgm:spPr/>
    </dgm:pt>
    <dgm:pt modelId="{3EF4CBEF-2AF0-0B44-88C2-A1A4EB4A3023}" type="pres">
      <dgm:prSet presAssocID="{36DDC730-C757-BE42-BAE5-9A019886AC02}" presName="parentText" presStyleLbl="alignNode1" presStyleIdx="0" presStyleCnt="3">
        <dgm:presLayoutVars>
          <dgm:chMax val="1"/>
          <dgm:bulletEnabled val="1"/>
        </dgm:presLayoutVars>
      </dgm:prSet>
      <dgm:spPr/>
    </dgm:pt>
    <dgm:pt modelId="{6AC1F88A-0B46-E84A-8D93-EA9623BA8B97}" type="pres">
      <dgm:prSet presAssocID="{36DDC730-C757-BE42-BAE5-9A019886AC02}" presName="descendantText" presStyleLbl="alignAcc1" presStyleIdx="0" presStyleCnt="3">
        <dgm:presLayoutVars>
          <dgm:bulletEnabled val="1"/>
        </dgm:presLayoutVars>
      </dgm:prSet>
      <dgm:spPr/>
    </dgm:pt>
    <dgm:pt modelId="{7FE3A604-9135-3340-8E20-5A0883FE9F9F}" type="pres">
      <dgm:prSet presAssocID="{A5ADE82A-7343-2041-BA60-60E06222AEE0}" presName="sp" presStyleCnt="0"/>
      <dgm:spPr/>
    </dgm:pt>
    <dgm:pt modelId="{AE130B1E-49E3-BF4F-B697-41BD768B1C0F}" type="pres">
      <dgm:prSet presAssocID="{54538DC2-044C-6949-8115-2BE7E5AC0730}" presName="composite" presStyleCnt="0"/>
      <dgm:spPr/>
    </dgm:pt>
    <dgm:pt modelId="{8D6731CD-F3D0-FD42-A450-D7D64578F674}" type="pres">
      <dgm:prSet presAssocID="{54538DC2-044C-6949-8115-2BE7E5AC0730}" presName="parentText" presStyleLbl="alignNode1" presStyleIdx="1" presStyleCnt="3">
        <dgm:presLayoutVars>
          <dgm:chMax val="1"/>
          <dgm:bulletEnabled val="1"/>
        </dgm:presLayoutVars>
      </dgm:prSet>
      <dgm:spPr/>
    </dgm:pt>
    <dgm:pt modelId="{DD8F09F5-B407-6148-9D7E-9C5935737481}" type="pres">
      <dgm:prSet presAssocID="{54538DC2-044C-6949-8115-2BE7E5AC0730}" presName="descendantText" presStyleLbl="alignAcc1" presStyleIdx="1" presStyleCnt="3">
        <dgm:presLayoutVars>
          <dgm:bulletEnabled val="1"/>
        </dgm:presLayoutVars>
      </dgm:prSet>
      <dgm:spPr/>
    </dgm:pt>
    <dgm:pt modelId="{39ECD59D-6354-204A-B40C-F551E8BAF707}" type="pres">
      <dgm:prSet presAssocID="{22E2443C-4A41-0640-AC26-B9B511C3A301}" presName="sp" presStyleCnt="0"/>
      <dgm:spPr/>
    </dgm:pt>
    <dgm:pt modelId="{5A5811E4-B9ED-5A44-9B87-869582822B7F}" type="pres">
      <dgm:prSet presAssocID="{A6747A05-F11F-664B-8894-01ED90535381}" presName="composite" presStyleCnt="0"/>
      <dgm:spPr/>
    </dgm:pt>
    <dgm:pt modelId="{1105C772-B356-B94E-800A-20874F2B4D1B}" type="pres">
      <dgm:prSet presAssocID="{A6747A05-F11F-664B-8894-01ED90535381}" presName="parentText" presStyleLbl="alignNode1" presStyleIdx="2" presStyleCnt="3">
        <dgm:presLayoutVars>
          <dgm:chMax val="1"/>
          <dgm:bulletEnabled val="1"/>
        </dgm:presLayoutVars>
      </dgm:prSet>
      <dgm:spPr/>
    </dgm:pt>
    <dgm:pt modelId="{96337291-23F7-8A45-B13C-186985B3496B}" type="pres">
      <dgm:prSet presAssocID="{A6747A05-F11F-664B-8894-01ED90535381}" presName="descendantText" presStyleLbl="alignAcc1" presStyleIdx="2" presStyleCnt="3">
        <dgm:presLayoutVars>
          <dgm:bulletEnabled val="1"/>
        </dgm:presLayoutVars>
      </dgm:prSet>
      <dgm:spPr/>
    </dgm:pt>
  </dgm:ptLst>
  <dgm:cxnLst>
    <dgm:cxn modelId="{EF84EB0C-FF52-C441-812F-2011DD6E28E2}" type="presOf" srcId="{36DDC730-C757-BE42-BAE5-9A019886AC02}" destId="{3EF4CBEF-2AF0-0B44-88C2-A1A4EB4A3023}" srcOrd="0" destOrd="0" presId="urn:microsoft.com/office/officeart/2005/8/layout/chevron2"/>
    <dgm:cxn modelId="{433BAE16-92E5-EC44-9B10-D6A23F48F54A}" srcId="{DA13B2B9-05D9-7E45-BEDD-619D4B8FFB36}" destId="{54538DC2-044C-6949-8115-2BE7E5AC0730}" srcOrd="1" destOrd="0" parTransId="{AFE1F251-D1BA-484D-8FB7-16EAA0EFF416}" sibTransId="{22E2443C-4A41-0640-AC26-B9B511C3A301}"/>
    <dgm:cxn modelId="{507B5018-131A-EB45-9020-F6AC0D351B10}" type="presOf" srcId="{DA13B2B9-05D9-7E45-BEDD-619D4B8FFB36}" destId="{1853D4E8-1BC3-8E47-9FE3-4544D8F84D3E}" srcOrd="0" destOrd="0" presId="urn:microsoft.com/office/officeart/2005/8/layout/chevron2"/>
    <dgm:cxn modelId="{3769F623-E79F-0740-BEE2-A6657F5FFD48}" type="presOf" srcId="{5108B552-FF08-8846-8850-46699BC706AB}" destId="{6AC1F88A-0B46-E84A-8D93-EA9623BA8B97}" srcOrd="0" destOrd="0" presId="urn:microsoft.com/office/officeart/2005/8/layout/chevron2"/>
    <dgm:cxn modelId="{D973B228-7A73-8F47-988B-DC158871139F}" type="presOf" srcId="{5BF13774-ADBE-2E4F-82DC-4F96D32DF98F}" destId="{DD8F09F5-B407-6148-9D7E-9C5935737481}" srcOrd="0" destOrd="0" presId="urn:microsoft.com/office/officeart/2005/8/layout/chevron2"/>
    <dgm:cxn modelId="{A829202C-C384-9243-A777-6547C0949908}" srcId="{DA13B2B9-05D9-7E45-BEDD-619D4B8FFB36}" destId="{A6747A05-F11F-664B-8894-01ED90535381}" srcOrd="2" destOrd="0" parTransId="{D9FE2681-C5FB-614D-BEC6-BCD22A294C81}" sibTransId="{2AB360AD-4E77-B347-9A7E-74C0DC46C0E6}"/>
    <dgm:cxn modelId="{93A23050-FEDC-AF43-B7C7-6CA37DFA5849}" srcId="{DA13B2B9-05D9-7E45-BEDD-619D4B8FFB36}" destId="{36DDC730-C757-BE42-BAE5-9A019886AC02}" srcOrd="0" destOrd="0" parTransId="{AE2F2309-5D96-274E-86A0-85047DC2C75C}" sibTransId="{A5ADE82A-7343-2041-BA60-60E06222AEE0}"/>
    <dgm:cxn modelId="{7C078D5A-045E-BF4A-B0C8-D6329A5C5CD4}" srcId="{A6747A05-F11F-664B-8894-01ED90535381}" destId="{C9FD3947-4ACC-9E4C-B969-433F512B9C69}" srcOrd="0" destOrd="0" parTransId="{E47CD859-0DE4-BA4A-9A8C-C5C150C8F576}" sibTransId="{2B1E6DE9-03DF-174D-AF2B-3476326D01CD}"/>
    <dgm:cxn modelId="{33753868-CF9C-2046-B6A4-490ABD9ED862}" type="presOf" srcId="{54538DC2-044C-6949-8115-2BE7E5AC0730}" destId="{8D6731CD-F3D0-FD42-A450-D7D64578F674}" srcOrd="0" destOrd="0" presId="urn:microsoft.com/office/officeart/2005/8/layout/chevron2"/>
    <dgm:cxn modelId="{469DC768-C6F7-8A47-98A9-20C3F31ECA2B}" srcId="{36DDC730-C757-BE42-BAE5-9A019886AC02}" destId="{5108B552-FF08-8846-8850-46699BC706AB}" srcOrd="0" destOrd="0" parTransId="{7791823D-ABDC-D540-89CC-46FDB899E854}" sibTransId="{76DEAA07-74D3-394D-AE8B-2F49041B34CE}"/>
    <dgm:cxn modelId="{7FC0A672-80EF-D944-81CC-2E5485CA877A}" srcId="{54538DC2-044C-6949-8115-2BE7E5AC0730}" destId="{5BF13774-ADBE-2E4F-82DC-4F96D32DF98F}" srcOrd="0" destOrd="0" parTransId="{D8A6807C-FF7D-9643-A62E-DF9FD364CED9}" sibTransId="{1C5AFB85-E164-9D4B-B084-8394292274E0}"/>
    <dgm:cxn modelId="{69C7149C-7C45-AC4F-A0C4-2CFF9C82AC37}" type="presOf" srcId="{C9FD3947-4ACC-9E4C-B969-433F512B9C69}" destId="{96337291-23F7-8A45-B13C-186985B3496B}" srcOrd="0" destOrd="0" presId="urn:microsoft.com/office/officeart/2005/8/layout/chevron2"/>
    <dgm:cxn modelId="{EDFDE6BA-14D7-EB4A-AD9F-8BB0D82EF9BD}" type="presOf" srcId="{A6747A05-F11F-664B-8894-01ED90535381}" destId="{1105C772-B356-B94E-800A-20874F2B4D1B}" srcOrd="0" destOrd="0" presId="urn:microsoft.com/office/officeart/2005/8/layout/chevron2"/>
    <dgm:cxn modelId="{4D0B9175-1EC2-DE44-9839-6FF2AEE87D66}" type="presParOf" srcId="{1853D4E8-1BC3-8E47-9FE3-4544D8F84D3E}" destId="{E7CDCA88-6C2B-8246-A5A4-2A0D8A1AC1F5}" srcOrd="0" destOrd="0" presId="urn:microsoft.com/office/officeart/2005/8/layout/chevron2"/>
    <dgm:cxn modelId="{D8510087-9AA1-F94D-AAEF-3C5C11007982}" type="presParOf" srcId="{E7CDCA88-6C2B-8246-A5A4-2A0D8A1AC1F5}" destId="{3EF4CBEF-2AF0-0B44-88C2-A1A4EB4A3023}" srcOrd="0" destOrd="0" presId="urn:microsoft.com/office/officeart/2005/8/layout/chevron2"/>
    <dgm:cxn modelId="{371DF14F-F8D3-5642-BD26-AF6CB367BDC3}" type="presParOf" srcId="{E7CDCA88-6C2B-8246-A5A4-2A0D8A1AC1F5}" destId="{6AC1F88A-0B46-E84A-8D93-EA9623BA8B97}" srcOrd="1" destOrd="0" presId="urn:microsoft.com/office/officeart/2005/8/layout/chevron2"/>
    <dgm:cxn modelId="{1579AF8F-E892-C84E-B7D3-174132082F8B}" type="presParOf" srcId="{1853D4E8-1BC3-8E47-9FE3-4544D8F84D3E}" destId="{7FE3A604-9135-3340-8E20-5A0883FE9F9F}" srcOrd="1" destOrd="0" presId="urn:microsoft.com/office/officeart/2005/8/layout/chevron2"/>
    <dgm:cxn modelId="{F8550942-0608-AD49-808B-A3B9F45523A4}" type="presParOf" srcId="{1853D4E8-1BC3-8E47-9FE3-4544D8F84D3E}" destId="{AE130B1E-49E3-BF4F-B697-41BD768B1C0F}" srcOrd="2" destOrd="0" presId="urn:microsoft.com/office/officeart/2005/8/layout/chevron2"/>
    <dgm:cxn modelId="{9A937B14-5F00-FF4F-8D56-D5A8959E80FD}" type="presParOf" srcId="{AE130B1E-49E3-BF4F-B697-41BD768B1C0F}" destId="{8D6731CD-F3D0-FD42-A450-D7D64578F674}" srcOrd="0" destOrd="0" presId="urn:microsoft.com/office/officeart/2005/8/layout/chevron2"/>
    <dgm:cxn modelId="{B1BB09F2-F698-4641-883B-4AC23DC94DC8}" type="presParOf" srcId="{AE130B1E-49E3-BF4F-B697-41BD768B1C0F}" destId="{DD8F09F5-B407-6148-9D7E-9C5935737481}" srcOrd="1" destOrd="0" presId="urn:microsoft.com/office/officeart/2005/8/layout/chevron2"/>
    <dgm:cxn modelId="{9EDE48F1-F81A-7C4E-A36C-0EB4E919D1D3}" type="presParOf" srcId="{1853D4E8-1BC3-8E47-9FE3-4544D8F84D3E}" destId="{39ECD59D-6354-204A-B40C-F551E8BAF707}" srcOrd="3" destOrd="0" presId="urn:microsoft.com/office/officeart/2005/8/layout/chevron2"/>
    <dgm:cxn modelId="{78189C9A-8E35-3743-9CD6-FDD534520A44}" type="presParOf" srcId="{1853D4E8-1BC3-8E47-9FE3-4544D8F84D3E}" destId="{5A5811E4-B9ED-5A44-9B87-869582822B7F}" srcOrd="4" destOrd="0" presId="urn:microsoft.com/office/officeart/2005/8/layout/chevron2"/>
    <dgm:cxn modelId="{17CA880E-E452-CB40-8B60-259B1B4CBA5A}" type="presParOf" srcId="{5A5811E4-B9ED-5A44-9B87-869582822B7F}" destId="{1105C772-B356-B94E-800A-20874F2B4D1B}" srcOrd="0" destOrd="0" presId="urn:microsoft.com/office/officeart/2005/8/layout/chevron2"/>
    <dgm:cxn modelId="{9D927D57-49E9-764C-BA08-08E8345498DF}" type="presParOf" srcId="{5A5811E4-B9ED-5A44-9B87-869582822B7F}" destId="{96337291-23F7-8A45-B13C-186985B3496B}" srcOrd="1" destOrd="0" presId="urn:microsoft.com/office/officeart/2005/8/layout/chevron2"/>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3A763C-48DA-4F48-A5CE-FD70C2368051}">
      <dsp:nvSpPr>
        <dsp:cNvPr id="0" name=""/>
        <dsp:cNvSpPr/>
      </dsp:nvSpPr>
      <dsp:spPr>
        <a:xfrm rot="5400000">
          <a:off x="11922579" y="-4588561"/>
          <a:ext cx="2609265" cy="12449140"/>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85750" lvl="1" indent="-285750" algn="l" defTabSz="2133600">
            <a:lnSpc>
              <a:spcPct val="90000"/>
            </a:lnSpc>
            <a:spcBef>
              <a:spcPct val="0"/>
            </a:spcBef>
            <a:spcAft>
              <a:spcPct val="15000"/>
            </a:spcAft>
            <a:buChar char="•"/>
          </a:pPr>
          <a:r>
            <a:rPr lang="en-US" sz="4800" kern="1200" dirty="0">
              <a:latin typeface="Optima" panose="02000503060000020004" pitchFamily="2" charset="0"/>
            </a:rPr>
            <a:t> Male athletes in basketball, golf, soccer, baseball, and tennis make anywhere from 15% to nearly 100% more than female athletes</a:t>
          </a:r>
        </a:p>
      </dsp:txBody>
      <dsp:txXfrm rot="-5400000">
        <a:off x="7002642" y="458750"/>
        <a:ext cx="12321766" cy="2354517"/>
      </dsp:txXfrm>
    </dsp:sp>
    <dsp:sp modelId="{606AB08B-9762-B743-9407-7A59B596C082}">
      <dsp:nvSpPr>
        <dsp:cNvPr id="0" name=""/>
        <dsp:cNvSpPr/>
      </dsp:nvSpPr>
      <dsp:spPr>
        <a:xfrm>
          <a:off x="0" y="5217"/>
          <a:ext cx="7002641" cy="3261581"/>
        </a:xfrm>
        <a:prstGeom prst="roundRect">
          <a:avLst/>
        </a:prstGeom>
        <a:solidFill>
          <a:schemeClr val="accent1">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123825" rIns="247650" bIns="123825" numCol="1" spcCol="1270" anchor="ctr" anchorCtr="0">
          <a:noAutofit/>
        </a:bodyPr>
        <a:lstStyle/>
        <a:p>
          <a:pPr marL="0" lvl="0" indent="0" algn="ctr" defTabSz="2889250">
            <a:lnSpc>
              <a:spcPct val="90000"/>
            </a:lnSpc>
            <a:spcBef>
              <a:spcPct val="0"/>
            </a:spcBef>
            <a:spcAft>
              <a:spcPct val="35000"/>
            </a:spcAft>
            <a:buNone/>
          </a:pPr>
          <a:r>
            <a:rPr lang="en-US" sz="6500" kern="1200" dirty="0">
              <a:latin typeface="Optima" panose="02000503060000020004" pitchFamily="2" charset="0"/>
            </a:rPr>
            <a:t>Gender-Based Pay Gap</a:t>
          </a:r>
        </a:p>
      </dsp:txBody>
      <dsp:txXfrm>
        <a:off x="159217" y="164434"/>
        <a:ext cx="6684207" cy="2943147"/>
      </dsp:txXfrm>
    </dsp:sp>
    <dsp:sp modelId="{FEAEA0D1-F8A7-0D42-A51C-9DCEB095A1FD}">
      <dsp:nvSpPr>
        <dsp:cNvPr id="0" name=""/>
        <dsp:cNvSpPr/>
      </dsp:nvSpPr>
      <dsp:spPr>
        <a:xfrm rot="5400000">
          <a:off x="11922579" y="-1163901"/>
          <a:ext cx="2609265" cy="12449140"/>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85750" lvl="1" indent="-285750" algn="l" defTabSz="2400300">
            <a:lnSpc>
              <a:spcPct val="90000"/>
            </a:lnSpc>
            <a:spcBef>
              <a:spcPct val="0"/>
            </a:spcBef>
            <a:spcAft>
              <a:spcPct val="15000"/>
            </a:spcAft>
            <a:buChar char="•"/>
          </a:pPr>
          <a:r>
            <a:rPr lang="en-US" sz="5400" kern="1200" dirty="0">
              <a:latin typeface="Optima" panose="02000503060000020004" pitchFamily="2" charset="0"/>
            </a:rPr>
            <a:t> Women’s sports receive about 4 percent of total sports media coverage</a:t>
          </a:r>
        </a:p>
      </dsp:txBody>
      <dsp:txXfrm rot="-5400000">
        <a:off x="7002642" y="3883410"/>
        <a:ext cx="12321766" cy="2354517"/>
      </dsp:txXfrm>
    </dsp:sp>
    <dsp:sp modelId="{A38116AD-7280-E04A-A492-7FEECF1F9D7B}">
      <dsp:nvSpPr>
        <dsp:cNvPr id="0" name=""/>
        <dsp:cNvSpPr/>
      </dsp:nvSpPr>
      <dsp:spPr>
        <a:xfrm>
          <a:off x="0" y="3429878"/>
          <a:ext cx="7002641" cy="3261581"/>
        </a:xfrm>
        <a:prstGeom prst="roundRect">
          <a:avLst/>
        </a:prstGeom>
        <a:solidFill>
          <a:schemeClr val="accent1">
            <a:shade val="80000"/>
            <a:hueOff val="116428"/>
            <a:satOff val="-2085"/>
            <a:lumOff val="886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123825" rIns="247650" bIns="123825" numCol="1" spcCol="1270" anchor="ctr" anchorCtr="0">
          <a:noAutofit/>
        </a:bodyPr>
        <a:lstStyle/>
        <a:p>
          <a:pPr marL="0" lvl="0" indent="0" algn="ctr" defTabSz="2889250">
            <a:lnSpc>
              <a:spcPct val="90000"/>
            </a:lnSpc>
            <a:spcBef>
              <a:spcPct val="0"/>
            </a:spcBef>
            <a:spcAft>
              <a:spcPct val="35000"/>
            </a:spcAft>
            <a:buNone/>
          </a:pPr>
          <a:r>
            <a:rPr lang="en-US" sz="6500" kern="1200" dirty="0">
              <a:latin typeface="Optima" panose="02000503060000020004" pitchFamily="2" charset="0"/>
            </a:rPr>
            <a:t>Media Coverage</a:t>
          </a:r>
        </a:p>
      </dsp:txBody>
      <dsp:txXfrm>
        <a:off x="159217" y="3589095"/>
        <a:ext cx="6684207" cy="2943147"/>
      </dsp:txXfrm>
    </dsp:sp>
    <dsp:sp modelId="{36E9F103-000F-8244-9836-449A5A1F8D41}">
      <dsp:nvSpPr>
        <dsp:cNvPr id="0" name=""/>
        <dsp:cNvSpPr/>
      </dsp:nvSpPr>
      <dsp:spPr>
        <a:xfrm rot="5400000">
          <a:off x="11922579" y="2260758"/>
          <a:ext cx="2609265" cy="12449140"/>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85750" lvl="1" indent="-285750" algn="l" defTabSz="1778000">
            <a:lnSpc>
              <a:spcPct val="90000"/>
            </a:lnSpc>
            <a:spcBef>
              <a:spcPct val="0"/>
            </a:spcBef>
            <a:spcAft>
              <a:spcPct val="15000"/>
            </a:spcAft>
            <a:buChar char="•"/>
          </a:pPr>
          <a:r>
            <a:rPr lang="en-US" sz="4000" kern="1200" dirty="0">
              <a:latin typeface="Optima" panose="02000503060000020004" pitchFamily="2" charset="0"/>
            </a:rPr>
            <a:t>The WNT play on artificial turf fields more than the MNT and playing on artificial turf can lead to serious injuries and affect the fundamentals of the game.</a:t>
          </a:r>
        </a:p>
      </dsp:txBody>
      <dsp:txXfrm rot="-5400000">
        <a:off x="7002642" y="7308069"/>
        <a:ext cx="12321766" cy="2354517"/>
      </dsp:txXfrm>
    </dsp:sp>
    <dsp:sp modelId="{7FAE6E9E-AAA6-F14E-9488-90E2A845DE88}">
      <dsp:nvSpPr>
        <dsp:cNvPr id="0" name=""/>
        <dsp:cNvSpPr/>
      </dsp:nvSpPr>
      <dsp:spPr>
        <a:xfrm>
          <a:off x="0" y="6854538"/>
          <a:ext cx="7002641" cy="3261581"/>
        </a:xfrm>
        <a:prstGeom prst="roundRect">
          <a:avLst/>
        </a:prstGeom>
        <a:solidFill>
          <a:schemeClr val="accent1">
            <a:shade val="80000"/>
            <a:hueOff val="232855"/>
            <a:satOff val="-4171"/>
            <a:lumOff val="1772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123825" rIns="247650" bIns="123825" numCol="1" spcCol="1270" anchor="ctr" anchorCtr="0">
          <a:noAutofit/>
        </a:bodyPr>
        <a:lstStyle/>
        <a:p>
          <a:pPr marL="0" lvl="0" indent="0" algn="ctr" defTabSz="2889250">
            <a:lnSpc>
              <a:spcPct val="90000"/>
            </a:lnSpc>
            <a:spcBef>
              <a:spcPct val="0"/>
            </a:spcBef>
            <a:spcAft>
              <a:spcPct val="35000"/>
            </a:spcAft>
            <a:buNone/>
          </a:pPr>
          <a:r>
            <a:rPr lang="en-US" sz="6500" kern="1200" dirty="0">
              <a:latin typeface="Optima" panose="02000503060000020004" pitchFamily="2" charset="0"/>
            </a:rPr>
            <a:t>Resources and Benefits</a:t>
          </a:r>
        </a:p>
      </dsp:txBody>
      <dsp:txXfrm>
        <a:off x="159217" y="7013755"/>
        <a:ext cx="6684207" cy="2943147"/>
      </dsp:txXfrm>
    </dsp:sp>
    <dsp:sp modelId="{911F3FAC-336D-B04B-8B03-2050B7F5516E}">
      <dsp:nvSpPr>
        <dsp:cNvPr id="0" name=""/>
        <dsp:cNvSpPr/>
      </dsp:nvSpPr>
      <dsp:spPr>
        <a:xfrm rot="5400000">
          <a:off x="11575062" y="5699938"/>
          <a:ext cx="3278463" cy="12436983"/>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85750" lvl="1" indent="-285750" algn="l" defTabSz="1955800">
            <a:lnSpc>
              <a:spcPct val="90000"/>
            </a:lnSpc>
            <a:spcBef>
              <a:spcPct val="0"/>
            </a:spcBef>
            <a:spcAft>
              <a:spcPct val="15000"/>
            </a:spcAft>
            <a:buChar char="•"/>
          </a:pPr>
          <a:r>
            <a:rPr lang="en-US" sz="4400" kern="1200" dirty="0">
              <a:latin typeface="Optima" panose="02000503060000020004" pitchFamily="2" charset="0"/>
            </a:rPr>
            <a:t>5 of the NWSL’s 10 teams have seen male head coaches either fired or forced to resign as a result of non-soccer reasons, including alleged sexual misconduct, verbal abuse, racist remarks, and perpetuating a toxic work culture</a:t>
          </a:r>
          <a:endParaRPr lang="en-US" sz="5400" kern="1200" dirty="0">
            <a:latin typeface="Optima" panose="02000503060000020004" pitchFamily="2" charset="0"/>
          </a:endParaRPr>
        </a:p>
      </dsp:txBody>
      <dsp:txXfrm rot="-5400000">
        <a:off x="6995803" y="10439239"/>
        <a:ext cx="12276942" cy="2958381"/>
      </dsp:txXfrm>
    </dsp:sp>
    <dsp:sp modelId="{10E716DE-0818-8746-832C-F058AFC6FD39}">
      <dsp:nvSpPr>
        <dsp:cNvPr id="0" name=""/>
        <dsp:cNvSpPr/>
      </dsp:nvSpPr>
      <dsp:spPr>
        <a:xfrm>
          <a:off x="0" y="10287639"/>
          <a:ext cx="6995803" cy="3261581"/>
        </a:xfrm>
        <a:prstGeom prst="roundRect">
          <a:avLst/>
        </a:prstGeom>
        <a:solidFill>
          <a:schemeClr val="accent1">
            <a:shade val="80000"/>
            <a:hueOff val="349283"/>
            <a:satOff val="-6256"/>
            <a:lumOff val="2658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123825" rIns="247650" bIns="123825" numCol="1" spcCol="1270" anchor="ctr" anchorCtr="0">
          <a:noAutofit/>
        </a:bodyPr>
        <a:lstStyle/>
        <a:p>
          <a:pPr marL="0" lvl="0" indent="0" algn="ctr" defTabSz="2889250">
            <a:lnSpc>
              <a:spcPct val="90000"/>
            </a:lnSpc>
            <a:spcBef>
              <a:spcPct val="0"/>
            </a:spcBef>
            <a:spcAft>
              <a:spcPct val="35000"/>
            </a:spcAft>
            <a:buNone/>
          </a:pPr>
          <a:r>
            <a:rPr lang="en-US" sz="6500" kern="1200" dirty="0">
              <a:latin typeface="Optima" panose="02000503060000020004" pitchFamily="2" charset="0"/>
            </a:rPr>
            <a:t>Toxic Work Culture</a:t>
          </a:r>
        </a:p>
      </dsp:txBody>
      <dsp:txXfrm>
        <a:off x="159217" y="10446856"/>
        <a:ext cx="6677369" cy="294314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F4CBEF-2AF0-0B44-88C2-A1A4EB4A3023}">
      <dsp:nvSpPr>
        <dsp:cNvPr id="0" name=""/>
        <dsp:cNvSpPr/>
      </dsp:nvSpPr>
      <dsp:spPr>
        <a:xfrm rot="5400000">
          <a:off x="-510900" y="513278"/>
          <a:ext cx="3406005" cy="2384203"/>
        </a:xfrm>
        <a:prstGeom prst="chevron">
          <a:avLst/>
        </a:prstGeom>
        <a:solidFill>
          <a:schemeClr val="accent1">
            <a:shade val="80000"/>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275" tIns="41275" rIns="41275" bIns="41275" numCol="1" spcCol="1270" anchor="ctr" anchorCtr="0">
          <a:noAutofit/>
        </a:bodyPr>
        <a:lstStyle/>
        <a:p>
          <a:pPr marL="0" lvl="0" indent="0" algn="ctr" defTabSz="2889250">
            <a:lnSpc>
              <a:spcPct val="90000"/>
            </a:lnSpc>
            <a:spcBef>
              <a:spcPct val="0"/>
            </a:spcBef>
            <a:spcAft>
              <a:spcPct val="35000"/>
            </a:spcAft>
            <a:buNone/>
          </a:pPr>
          <a:endParaRPr lang="en-US" sz="6500" kern="1200" dirty="0"/>
        </a:p>
      </dsp:txBody>
      <dsp:txXfrm rot="-5400000">
        <a:off x="2" y="1194479"/>
        <a:ext cx="2384203" cy="1021802"/>
      </dsp:txXfrm>
    </dsp:sp>
    <dsp:sp modelId="{6AC1F88A-0B46-E84A-8D93-EA9623BA8B97}">
      <dsp:nvSpPr>
        <dsp:cNvPr id="0" name=""/>
        <dsp:cNvSpPr/>
      </dsp:nvSpPr>
      <dsp:spPr>
        <a:xfrm rot="5400000">
          <a:off x="5688138" y="-3301556"/>
          <a:ext cx="2213903" cy="8821772"/>
        </a:xfrm>
        <a:prstGeom prst="round2SameRect">
          <a:avLst/>
        </a:prstGeom>
        <a:solidFill>
          <a:schemeClr val="lt1">
            <a:alpha val="90000"/>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70256" tIns="24130" rIns="24130" bIns="24130" numCol="1" spcCol="1270" anchor="ctr" anchorCtr="0">
          <a:noAutofit/>
        </a:bodyPr>
        <a:lstStyle/>
        <a:p>
          <a:pPr marL="285750" lvl="1" indent="-285750" algn="l" defTabSz="1689100">
            <a:lnSpc>
              <a:spcPct val="90000"/>
            </a:lnSpc>
            <a:spcBef>
              <a:spcPct val="0"/>
            </a:spcBef>
            <a:spcAft>
              <a:spcPct val="15000"/>
            </a:spcAft>
            <a:buChar char="•"/>
          </a:pPr>
          <a:r>
            <a:rPr lang="en-US" sz="3800" kern="1200" dirty="0">
              <a:latin typeface="Optima" panose="02000503060000020004" pitchFamily="2" charset="0"/>
            </a:rPr>
            <a:t> Acknowledge the challenges and disadvantages women face so changes can be made to address the issues.</a:t>
          </a:r>
        </a:p>
      </dsp:txBody>
      <dsp:txXfrm rot="-5400000">
        <a:off x="2384204" y="110452"/>
        <a:ext cx="8713698" cy="1997755"/>
      </dsp:txXfrm>
    </dsp:sp>
    <dsp:sp modelId="{8D6731CD-F3D0-FD42-A450-D7D64578F674}">
      <dsp:nvSpPr>
        <dsp:cNvPr id="0" name=""/>
        <dsp:cNvSpPr/>
      </dsp:nvSpPr>
      <dsp:spPr>
        <a:xfrm rot="5400000">
          <a:off x="-510900" y="3734098"/>
          <a:ext cx="3406005" cy="2384203"/>
        </a:xfrm>
        <a:prstGeom prst="chevron">
          <a:avLst/>
        </a:prstGeom>
        <a:solidFill>
          <a:schemeClr val="accent1">
            <a:shade val="80000"/>
            <a:hueOff val="174641"/>
            <a:satOff val="-3128"/>
            <a:lumOff val="13293"/>
            <a:alphaOff val="0"/>
          </a:schemeClr>
        </a:solidFill>
        <a:ln w="12700" cap="flat" cmpd="sng" algn="ctr">
          <a:solidFill>
            <a:schemeClr val="accent1">
              <a:shade val="80000"/>
              <a:hueOff val="174641"/>
              <a:satOff val="-3128"/>
              <a:lumOff val="1329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275" tIns="41275" rIns="41275" bIns="41275" numCol="1" spcCol="1270" anchor="ctr" anchorCtr="0">
          <a:noAutofit/>
        </a:bodyPr>
        <a:lstStyle/>
        <a:p>
          <a:pPr marL="0" lvl="0" indent="0" algn="ctr" defTabSz="2889250">
            <a:lnSpc>
              <a:spcPct val="90000"/>
            </a:lnSpc>
            <a:spcBef>
              <a:spcPct val="0"/>
            </a:spcBef>
            <a:spcAft>
              <a:spcPct val="35000"/>
            </a:spcAft>
            <a:buNone/>
          </a:pPr>
          <a:endParaRPr lang="en-US" sz="6500" kern="1200" dirty="0"/>
        </a:p>
      </dsp:txBody>
      <dsp:txXfrm rot="-5400000">
        <a:off x="2" y="4415299"/>
        <a:ext cx="2384203" cy="1021802"/>
      </dsp:txXfrm>
    </dsp:sp>
    <dsp:sp modelId="{DD8F09F5-B407-6148-9D7E-9C5935737481}">
      <dsp:nvSpPr>
        <dsp:cNvPr id="0" name=""/>
        <dsp:cNvSpPr/>
      </dsp:nvSpPr>
      <dsp:spPr>
        <a:xfrm rot="5400000">
          <a:off x="5688138" y="-80737"/>
          <a:ext cx="2213903" cy="8821772"/>
        </a:xfrm>
        <a:prstGeom prst="round2SameRect">
          <a:avLst/>
        </a:prstGeom>
        <a:solidFill>
          <a:schemeClr val="lt1">
            <a:alpha val="90000"/>
            <a:hueOff val="0"/>
            <a:satOff val="0"/>
            <a:lumOff val="0"/>
            <a:alphaOff val="0"/>
          </a:schemeClr>
        </a:solidFill>
        <a:ln w="12700" cap="flat" cmpd="sng" algn="ctr">
          <a:solidFill>
            <a:schemeClr val="accent1">
              <a:shade val="80000"/>
              <a:hueOff val="174641"/>
              <a:satOff val="-3128"/>
              <a:lumOff val="13293"/>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70256" tIns="24130" rIns="24130" bIns="24130" numCol="1" spcCol="1270" anchor="ctr" anchorCtr="0">
          <a:noAutofit/>
        </a:bodyPr>
        <a:lstStyle/>
        <a:p>
          <a:pPr marL="285750" lvl="1" indent="-285750" algn="l" defTabSz="1689100">
            <a:lnSpc>
              <a:spcPct val="90000"/>
            </a:lnSpc>
            <a:spcBef>
              <a:spcPct val="0"/>
            </a:spcBef>
            <a:spcAft>
              <a:spcPct val="15000"/>
            </a:spcAft>
            <a:buChar char="•"/>
          </a:pPr>
          <a:r>
            <a:rPr lang="en-US" sz="3800" kern="1200" dirty="0">
              <a:latin typeface="Optima" panose="02000503060000020004" pitchFamily="2" charset="0"/>
            </a:rPr>
            <a:t> Elect women into positions of power in sports organizations.</a:t>
          </a:r>
        </a:p>
      </dsp:txBody>
      <dsp:txXfrm rot="-5400000">
        <a:off x="2384204" y="3331271"/>
        <a:ext cx="8713698" cy="1997755"/>
      </dsp:txXfrm>
    </dsp:sp>
    <dsp:sp modelId="{1105C772-B356-B94E-800A-20874F2B4D1B}">
      <dsp:nvSpPr>
        <dsp:cNvPr id="0" name=""/>
        <dsp:cNvSpPr/>
      </dsp:nvSpPr>
      <dsp:spPr>
        <a:xfrm rot="5400000">
          <a:off x="-510900" y="6954917"/>
          <a:ext cx="3406005" cy="2384203"/>
        </a:xfrm>
        <a:prstGeom prst="chevron">
          <a:avLst/>
        </a:prstGeom>
        <a:solidFill>
          <a:schemeClr val="accent1">
            <a:shade val="80000"/>
            <a:hueOff val="349283"/>
            <a:satOff val="-6256"/>
            <a:lumOff val="26585"/>
            <a:alphaOff val="0"/>
          </a:schemeClr>
        </a:solidFill>
        <a:ln w="12700" cap="flat" cmpd="sng" algn="ctr">
          <a:solidFill>
            <a:schemeClr val="accent1">
              <a:shade val="80000"/>
              <a:hueOff val="349283"/>
              <a:satOff val="-6256"/>
              <a:lumOff val="2658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275" tIns="41275" rIns="41275" bIns="41275" numCol="1" spcCol="1270" anchor="ctr" anchorCtr="0">
          <a:noAutofit/>
        </a:bodyPr>
        <a:lstStyle/>
        <a:p>
          <a:pPr marL="0" lvl="0" indent="0" algn="ctr" defTabSz="2889250">
            <a:lnSpc>
              <a:spcPct val="90000"/>
            </a:lnSpc>
            <a:spcBef>
              <a:spcPct val="0"/>
            </a:spcBef>
            <a:spcAft>
              <a:spcPct val="35000"/>
            </a:spcAft>
            <a:buNone/>
          </a:pPr>
          <a:endParaRPr lang="en-US" sz="6500" kern="1200" dirty="0"/>
        </a:p>
      </dsp:txBody>
      <dsp:txXfrm rot="-5400000">
        <a:off x="2" y="7636118"/>
        <a:ext cx="2384203" cy="1021802"/>
      </dsp:txXfrm>
    </dsp:sp>
    <dsp:sp modelId="{96337291-23F7-8A45-B13C-186985B3496B}">
      <dsp:nvSpPr>
        <dsp:cNvPr id="0" name=""/>
        <dsp:cNvSpPr/>
      </dsp:nvSpPr>
      <dsp:spPr>
        <a:xfrm rot="5400000">
          <a:off x="5688138" y="3140082"/>
          <a:ext cx="2213903" cy="8821772"/>
        </a:xfrm>
        <a:prstGeom prst="round2SameRect">
          <a:avLst/>
        </a:prstGeom>
        <a:solidFill>
          <a:schemeClr val="lt1">
            <a:alpha val="90000"/>
            <a:hueOff val="0"/>
            <a:satOff val="0"/>
            <a:lumOff val="0"/>
            <a:alphaOff val="0"/>
          </a:schemeClr>
        </a:solidFill>
        <a:ln w="12700" cap="flat" cmpd="sng" algn="ctr">
          <a:solidFill>
            <a:schemeClr val="accent1">
              <a:shade val="80000"/>
              <a:hueOff val="349283"/>
              <a:satOff val="-6256"/>
              <a:lumOff val="2658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70256" tIns="24130" rIns="24130" bIns="24130" numCol="1" spcCol="1270" anchor="ctr" anchorCtr="0">
          <a:noAutofit/>
        </a:bodyPr>
        <a:lstStyle/>
        <a:p>
          <a:pPr marL="285750" lvl="1" indent="-285750" algn="l" defTabSz="1689100">
            <a:lnSpc>
              <a:spcPct val="90000"/>
            </a:lnSpc>
            <a:spcBef>
              <a:spcPct val="0"/>
            </a:spcBef>
            <a:spcAft>
              <a:spcPct val="15000"/>
            </a:spcAft>
            <a:buChar char="•"/>
          </a:pPr>
          <a:r>
            <a:rPr lang="en-US" sz="3800" kern="1200" dirty="0">
              <a:latin typeface="Optima" panose="02000503060000020004" pitchFamily="2" charset="0"/>
            </a:rPr>
            <a:t> Increase the amount of media coverage for women’s sports. </a:t>
          </a:r>
        </a:p>
      </dsp:txBody>
      <dsp:txXfrm rot="-5400000">
        <a:off x="2384204" y="6552090"/>
        <a:ext cx="8713698" cy="1997755"/>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5387342"/>
            <a:ext cx="37307520" cy="11460480"/>
          </a:xfrm>
        </p:spPr>
        <p:txBody>
          <a:bodyPr anchor="b"/>
          <a:lstStyle>
            <a:lvl1pPr algn="ctr">
              <a:defRPr sz="28800"/>
            </a:lvl1pPr>
          </a:lstStyle>
          <a:p>
            <a:r>
              <a:rPr lang="en-US"/>
              <a:t>Click to edit Master title style</a:t>
            </a:r>
            <a:endParaRPr lang="en-US" dirty="0"/>
          </a:p>
        </p:txBody>
      </p:sp>
      <p:sp>
        <p:nvSpPr>
          <p:cNvPr id="3" name="Subtitle 2"/>
          <p:cNvSpPr>
            <a:spLocks noGrp="1"/>
          </p:cNvSpPr>
          <p:nvPr>
            <p:ph type="subTitle" idx="1"/>
          </p:nvPr>
        </p:nvSpPr>
        <p:spPr>
          <a:xfrm>
            <a:off x="5486400" y="17289782"/>
            <a:ext cx="32918400" cy="7947658"/>
          </a:xfrm>
        </p:spPr>
        <p:txBody>
          <a:bodyPr/>
          <a:lstStyle>
            <a:lvl1pPr marL="0" indent="0" algn="ctr">
              <a:buNone/>
              <a:defRPr sz="11520"/>
            </a:lvl1pPr>
            <a:lvl2pPr marL="2194560" indent="0" algn="ctr">
              <a:buNone/>
              <a:defRPr sz="9600"/>
            </a:lvl2pPr>
            <a:lvl3pPr marL="4389120" indent="0" algn="ctr">
              <a:buNone/>
              <a:defRPr sz="8640"/>
            </a:lvl3pPr>
            <a:lvl4pPr marL="6583680" indent="0" algn="ctr">
              <a:buNone/>
              <a:defRPr sz="7680"/>
            </a:lvl4pPr>
            <a:lvl5pPr marL="8778240" indent="0" algn="ctr">
              <a:buNone/>
              <a:defRPr sz="7680"/>
            </a:lvl5pPr>
            <a:lvl6pPr marL="10972800" indent="0" algn="ctr">
              <a:buNone/>
              <a:defRPr sz="7680"/>
            </a:lvl6pPr>
            <a:lvl7pPr marL="13167360" indent="0" algn="ctr">
              <a:buNone/>
              <a:defRPr sz="7680"/>
            </a:lvl7pPr>
            <a:lvl8pPr marL="15361920" indent="0" algn="ctr">
              <a:buNone/>
              <a:defRPr sz="7680"/>
            </a:lvl8pPr>
            <a:lvl9pPr marL="17556480" indent="0" algn="ctr">
              <a:buNone/>
              <a:defRPr sz="768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5873CF0-E818-3D4D-943B-513DCF762125}" type="datetimeFigureOut">
              <a:rPr lang="en-US" smtClean="0"/>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32945887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5873CF0-E818-3D4D-943B-513DCF762125}" type="datetimeFigureOut">
              <a:rPr lang="en-US" smtClean="0"/>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8779067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09642" y="1752600"/>
            <a:ext cx="9464040" cy="2789682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017522" y="1752600"/>
            <a:ext cx="27843480" cy="2789682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5873CF0-E818-3D4D-943B-513DCF762125}" type="datetimeFigureOut">
              <a:rPr lang="en-US" smtClean="0"/>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1898363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5873CF0-E818-3D4D-943B-513DCF762125}" type="datetimeFigureOut">
              <a:rPr lang="en-US" smtClean="0"/>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15370470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94662" y="8206749"/>
            <a:ext cx="37856160" cy="13693138"/>
          </a:xfrm>
        </p:spPr>
        <p:txBody>
          <a:bodyPr anchor="b"/>
          <a:lstStyle>
            <a:lvl1pPr>
              <a:defRPr sz="28800"/>
            </a:lvl1pPr>
          </a:lstStyle>
          <a:p>
            <a:r>
              <a:rPr lang="en-US"/>
              <a:t>Click to edit Master title style</a:t>
            </a:r>
            <a:endParaRPr lang="en-US" dirty="0"/>
          </a:p>
        </p:txBody>
      </p:sp>
      <p:sp>
        <p:nvSpPr>
          <p:cNvPr id="3" name="Text Placeholder 2"/>
          <p:cNvSpPr>
            <a:spLocks noGrp="1"/>
          </p:cNvSpPr>
          <p:nvPr>
            <p:ph type="body" idx="1"/>
          </p:nvPr>
        </p:nvSpPr>
        <p:spPr>
          <a:xfrm>
            <a:off x="2994662" y="22029429"/>
            <a:ext cx="37856160" cy="7200898"/>
          </a:xfrm>
        </p:spPr>
        <p:txBody>
          <a:bodyPr/>
          <a:lstStyle>
            <a:lvl1pPr marL="0" indent="0">
              <a:buNone/>
              <a:defRPr sz="11520">
                <a:solidFill>
                  <a:schemeClr val="tx1"/>
                </a:solidFill>
              </a:defRPr>
            </a:lvl1pPr>
            <a:lvl2pPr marL="2194560" indent="0">
              <a:buNone/>
              <a:defRPr sz="9600">
                <a:solidFill>
                  <a:schemeClr val="tx1">
                    <a:tint val="75000"/>
                  </a:schemeClr>
                </a:solidFill>
              </a:defRPr>
            </a:lvl2pPr>
            <a:lvl3pPr marL="4389120" indent="0">
              <a:buNone/>
              <a:defRPr sz="8640">
                <a:solidFill>
                  <a:schemeClr val="tx1">
                    <a:tint val="75000"/>
                  </a:schemeClr>
                </a:solidFill>
              </a:defRPr>
            </a:lvl3pPr>
            <a:lvl4pPr marL="6583680" indent="0">
              <a:buNone/>
              <a:defRPr sz="7680">
                <a:solidFill>
                  <a:schemeClr val="tx1">
                    <a:tint val="75000"/>
                  </a:schemeClr>
                </a:solidFill>
              </a:defRPr>
            </a:lvl4pPr>
            <a:lvl5pPr marL="8778240" indent="0">
              <a:buNone/>
              <a:defRPr sz="7680">
                <a:solidFill>
                  <a:schemeClr val="tx1">
                    <a:tint val="75000"/>
                  </a:schemeClr>
                </a:solidFill>
              </a:defRPr>
            </a:lvl5pPr>
            <a:lvl6pPr marL="10972800" indent="0">
              <a:buNone/>
              <a:defRPr sz="7680">
                <a:solidFill>
                  <a:schemeClr val="tx1">
                    <a:tint val="75000"/>
                  </a:schemeClr>
                </a:solidFill>
              </a:defRPr>
            </a:lvl6pPr>
            <a:lvl7pPr marL="13167360" indent="0">
              <a:buNone/>
              <a:defRPr sz="7680">
                <a:solidFill>
                  <a:schemeClr val="tx1">
                    <a:tint val="75000"/>
                  </a:schemeClr>
                </a:solidFill>
              </a:defRPr>
            </a:lvl7pPr>
            <a:lvl8pPr marL="15361920" indent="0">
              <a:buNone/>
              <a:defRPr sz="7680">
                <a:solidFill>
                  <a:schemeClr val="tx1">
                    <a:tint val="75000"/>
                  </a:schemeClr>
                </a:solidFill>
              </a:defRPr>
            </a:lvl8pPr>
            <a:lvl9pPr marL="17556480" indent="0">
              <a:buNone/>
              <a:defRPr sz="768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5873CF0-E818-3D4D-943B-513DCF762125}" type="datetimeFigureOut">
              <a:rPr lang="en-US" smtClean="0"/>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3164312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017520" y="8763000"/>
            <a:ext cx="18653760" cy="208864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2219920" y="8763000"/>
            <a:ext cx="18653760" cy="208864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5873CF0-E818-3D4D-943B-513DCF762125}" type="datetimeFigureOut">
              <a:rPr lang="en-US" smtClean="0"/>
              <a:t>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35383511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23237" y="1752607"/>
            <a:ext cx="37856160" cy="6362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3023242" y="8069582"/>
            <a:ext cx="18568032"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Edit Master text styles</a:t>
            </a:r>
          </a:p>
        </p:txBody>
      </p:sp>
      <p:sp>
        <p:nvSpPr>
          <p:cNvPr id="4" name="Content Placeholder 3"/>
          <p:cNvSpPr>
            <a:spLocks noGrp="1"/>
          </p:cNvSpPr>
          <p:nvPr>
            <p:ph sz="half" idx="2"/>
          </p:nvPr>
        </p:nvSpPr>
        <p:spPr>
          <a:xfrm>
            <a:off x="3023242" y="12024360"/>
            <a:ext cx="18568032" cy="176860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2219922" y="8069582"/>
            <a:ext cx="18659477"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Edit Master text styles</a:t>
            </a:r>
          </a:p>
        </p:txBody>
      </p:sp>
      <p:sp>
        <p:nvSpPr>
          <p:cNvPr id="6" name="Content Placeholder 5"/>
          <p:cNvSpPr>
            <a:spLocks noGrp="1"/>
          </p:cNvSpPr>
          <p:nvPr>
            <p:ph sz="quarter" idx="4"/>
          </p:nvPr>
        </p:nvSpPr>
        <p:spPr>
          <a:xfrm>
            <a:off x="22219922" y="12024360"/>
            <a:ext cx="18659477" cy="176860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5873CF0-E818-3D4D-943B-513DCF762125}" type="datetimeFigureOut">
              <a:rPr lang="en-US" smtClean="0"/>
              <a:t>4/20/22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20322610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5873CF0-E818-3D4D-943B-513DCF762125}" type="datetimeFigureOut">
              <a:rPr lang="en-US" smtClean="0"/>
              <a:t>4/20/22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37630831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873CF0-E818-3D4D-943B-513DCF762125}" type="datetimeFigureOut">
              <a:rPr lang="en-US" smtClean="0"/>
              <a:t>4/20/22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3185749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Content Placeholder 2"/>
          <p:cNvSpPr>
            <a:spLocks noGrp="1"/>
          </p:cNvSpPr>
          <p:nvPr>
            <p:ph idx="1"/>
          </p:nvPr>
        </p:nvSpPr>
        <p:spPr>
          <a:xfrm>
            <a:off x="18659477" y="4739647"/>
            <a:ext cx="22219920" cy="23393400"/>
          </a:xfrm>
        </p:spPr>
        <p:txBody>
          <a:bodyPr/>
          <a:lstStyle>
            <a:lvl1pPr>
              <a:defRPr sz="15360"/>
            </a:lvl1pPr>
            <a:lvl2pPr>
              <a:defRPr sz="13440"/>
            </a:lvl2pPr>
            <a:lvl3pPr>
              <a:defRPr sz="11520"/>
            </a:lvl3pPr>
            <a:lvl4pPr>
              <a:defRPr sz="9600"/>
            </a:lvl4pPr>
            <a:lvl5pPr>
              <a:defRPr sz="9600"/>
            </a:lvl5pPr>
            <a:lvl6pPr>
              <a:defRPr sz="9600"/>
            </a:lvl6pPr>
            <a:lvl7pPr>
              <a:defRPr sz="9600"/>
            </a:lvl7pPr>
            <a:lvl8pPr>
              <a:defRPr sz="9600"/>
            </a:lvl8pPr>
            <a:lvl9pPr>
              <a:defRPr sz="9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Edit Master text styles</a:t>
            </a:r>
          </a:p>
        </p:txBody>
      </p:sp>
      <p:sp>
        <p:nvSpPr>
          <p:cNvPr id="5" name="Date Placeholder 4"/>
          <p:cNvSpPr>
            <a:spLocks noGrp="1"/>
          </p:cNvSpPr>
          <p:nvPr>
            <p:ph type="dt" sz="half" idx="10"/>
          </p:nvPr>
        </p:nvSpPr>
        <p:spPr/>
        <p:txBody>
          <a:bodyPr/>
          <a:lstStyle/>
          <a:p>
            <a:fld id="{F5873CF0-E818-3D4D-943B-513DCF762125}" type="datetimeFigureOut">
              <a:rPr lang="en-US" smtClean="0"/>
              <a:t>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13173623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Picture Placeholder 2"/>
          <p:cNvSpPr>
            <a:spLocks noGrp="1" noChangeAspect="1"/>
          </p:cNvSpPr>
          <p:nvPr>
            <p:ph type="pic" idx="1"/>
          </p:nvPr>
        </p:nvSpPr>
        <p:spPr>
          <a:xfrm>
            <a:off x="18659477" y="4739647"/>
            <a:ext cx="22219920" cy="23393400"/>
          </a:xfrm>
        </p:spPr>
        <p:txBody>
          <a:bodyPr anchor="t"/>
          <a:lstStyle>
            <a:lvl1pPr marL="0" indent="0">
              <a:buNone/>
              <a:defRPr sz="15360"/>
            </a:lvl1pPr>
            <a:lvl2pPr marL="2194560" indent="0">
              <a:buNone/>
              <a:defRPr sz="13440"/>
            </a:lvl2pPr>
            <a:lvl3pPr marL="4389120" indent="0">
              <a:buNone/>
              <a:defRPr sz="1152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n-US"/>
              <a:t>Click icon to add picture</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Edit Master text styles</a:t>
            </a:r>
          </a:p>
        </p:txBody>
      </p:sp>
      <p:sp>
        <p:nvSpPr>
          <p:cNvPr id="5" name="Date Placeholder 4"/>
          <p:cNvSpPr>
            <a:spLocks noGrp="1"/>
          </p:cNvSpPr>
          <p:nvPr>
            <p:ph type="dt" sz="half" idx="10"/>
          </p:nvPr>
        </p:nvSpPr>
        <p:spPr/>
        <p:txBody>
          <a:bodyPr/>
          <a:lstStyle/>
          <a:p>
            <a:fld id="{F5873CF0-E818-3D4D-943B-513DCF762125}" type="datetimeFigureOut">
              <a:rPr lang="en-US" smtClean="0"/>
              <a:t>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01AC06-6720-984D-AE1C-AAB0EB69BC21}" type="slidenum">
              <a:rPr lang="en-US" smtClean="0"/>
              <a:t>‹#›</a:t>
            </a:fld>
            <a:endParaRPr lang="en-US"/>
          </a:p>
        </p:txBody>
      </p:sp>
    </p:spTree>
    <p:extLst>
      <p:ext uri="{BB962C8B-B14F-4D97-AF65-F5344CB8AC3E}">
        <p14:creationId xmlns:p14="http://schemas.microsoft.com/office/powerpoint/2010/main" val="14671442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17520" y="1752607"/>
            <a:ext cx="37856160" cy="6362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017520" y="8763000"/>
            <a:ext cx="37856160" cy="2088642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017520" y="30510487"/>
            <a:ext cx="9875520" cy="1752600"/>
          </a:xfrm>
          <a:prstGeom prst="rect">
            <a:avLst/>
          </a:prstGeom>
        </p:spPr>
        <p:txBody>
          <a:bodyPr vert="horz" lIns="91440" tIns="45720" rIns="91440" bIns="45720" rtlCol="0" anchor="ctr"/>
          <a:lstStyle>
            <a:lvl1pPr algn="l">
              <a:defRPr sz="5760">
                <a:solidFill>
                  <a:schemeClr val="tx1">
                    <a:tint val="75000"/>
                  </a:schemeClr>
                </a:solidFill>
              </a:defRPr>
            </a:lvl1pPr>
          </a:lstStyle>
          <a:p>
            <a:fld id="{F5873CF0-E818-3D4D-943B-513DCF762125}" type="datetimeFigureOut">
              <a:rPr lang="en-US" smtClean="0"/>
              <a:t>4/20/22</a:t>
            </a:fld>
            <a:endParaRPr lang="en-US"/>
          </a:p>
        </p:txBody>
      </p:sp>
      <p:sp>
        <p:nvSpPr>
          <p:cNvPr id="5" name="Footer Placeholder 4"/>
          <p:cNvSpPr>
            <a:spLocks noGrp="1"/>
          </p:cNvSpPr>
          <p:nvPr>
            <p:ph type="ftr" sz="quarter" idx="3"/>
          </p:nvPr>
        </p:nvSpPr>
        <p:spPr>
          <a:xfrm>
            <a:off x="14538960" y="30510487"/>
            <a:ext cx="14813280" cy="1752600"/>
          </a:xfrm>
          <a:prstGeom prst="rect">
            <a:avLst/>
          </a:prstGeom>
        </p:spPr>
        <p:txBody>
          <a:bodyPr vert="horz" lIns="91440" tIns="45720" rIns="91440" bIns="45720" rtlCol="0" anchor="ctr"/>
          <a:lstStyle>
            <a:lvl1pPr algn="ctr">
              <a:defRPr sz="576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0998160" y="30510487"/>
            <a:ext cx="9875520" cy="1752600"/>
          </a:xfrm>
          <a:prstGeom prst="rect">
            <a:avLst/>
          </a:prstGeom>
        </p:spPr>
        <p:txBody>
          <a:bodyPr vert="horz" lIns="91440" tIns="45720" rIns="91440" bIns="45720" rtlCol="0" anchor="ctr"/>
          <a:lstStyle>
            <a:lvl1pPr algn="r">
              <a:defRPr sz="5760">
                <a:solidFill>
                  <a:schemeClr val="tx1">
                    <a:tint val="75000"/>
                  </a:schemeClr>
                </a:solidFill>
              </a:defRPr>
            </a:lvl1pPr>
          </a:lstStyle>
          <a:p>
            <a:fld id="{3A01AC06-6720-984D-AE1C-AAB0EB69BC21}" type="slidenum">
              <a:rPr lang="en-US" smtClean="0"/>
              <a:t>‹#›</a:t>
            </a:fld>
            <a:endParaRPr lang="en-US"/>
          </a:p>
        </p:txBody>
      </p:sp>
    </p:spTree>
    <p:extLst>
      <p:ext uri="{BB962C8B-B14F-4D97-AF65-F5344CB8AC3E}">
        <p14:creationId xmlns:p14="http://schemas.microsoft.com/office/powerpoint/2010/main" val="233286883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389120" rtl="0" eaLnBrk="1" latinLnBrk="0" hangingPunct="1">
        <a:lnSpc>
          <a:spcPct val="90000"/>
        </a:lnSpc>
        <a:spcBef>
          <a:spcPct val="0"/>
        </a:spcBef>
        <a:buNone/>
        <a:defRPr sz="21120" kern="1200">
          <a:solidFill>
            <a:schemeClr val="tx1"/>
          </a:solidFill>
          <a:latin typeface="+mj-lt"/>
          <a:ea typeface="+mj-ea"/>
          <a:cs typeface="+mj-cs"/>
        </a:defRPr>
      </a:lvl1pPr>
    </p:titleStyle>
    <p:bodyStyle>
      <a:lvl1pPr marL="1097280" indent="-1097280" algn="l" defTabSz="4389120" rtl="0" eaLnBrk="1" latinLnBrk="0" hangingPunct="1">
        <a:lnSpc>
          <a:spcPct val="90000"/>
        </a:lnSpc>
        <a:spcBef>
          <a:spcPts val="4800"/>
        </a:spcBef>
        <a:buFont typeface="Arial" panose="020B0604020202020204" pitchFamily="34" charset="0"/>
        <a:buChar char="•"/>
        <a:defRPr sz="13440" kern="1200">
          <a:solidFill>
            <a:schemeClr val="tx1"/>
          </a:solidFill>
          <a:latin typeface="+mn-lt"/>
          <a:ea typeface="+mn-ea"/>
          <a:cs typeface="+mn-cs"/>
        </a:defRPr>
      </a:lvl1pPr>
      <a:lvl2pPr marL="3291840" indent="-1097280" algn="l" defTabSz="4389120" rtl="0" eaLnBrk="1" latinLnBrk="0" hangingPunct="1">
        <a:lnSpc>
          <a:spcPct val="90000"/>
        </a:lnSpc>
        <a:spcBef>
          <a:spcPts val="2400"/>
        </a:spcBef>
        <a:buFont typeface="Arial" panose="020B0604020202020204" pitchFamily="34" charset="0"/>
        <a:buChar char="•"/>
        <a:defRPr sz="11520" kern="1200">
          <a:solidFill>
            <a:schemeClr val="tx1"/>
          </a:solidFill>
          <a:latin typeface="+mn-lt"/>
          <a:ea typeface="+mn-ea"/>
          <a:cs typeface="+mn-cs"/>
        </a:defRPr>
      </a:lvl2pPr>
      <a:lvl3pPr marL="5486400" indent="-1097280" algn="l" defTabSz="4389120" rtl="0" eaLnBrk="1" latinLnBrk="0" hangingPunct="1">
        <a:lnSpc>
          <a:spcPct val="90000"/>
        </a:lnSpc>
        <a:spcBef>
          <a:spcPts val="2400"/>
        </a:spcBef>
        <a:buFont typeface="Arial" panose="020B0604020202020204" pitchFamily="34" charset="0"/>
        <a:buChar char="•"/>
        <a:defRPr sz="9600" kern="1200">
          <a:solidFill>
            <a:schemeClr val="tx1"/>
          </a:solidFill>
          <a:latin typeface="+mn-lt"/>
          <a:ea typeface="+mn-ea"/>
          <a:cs typeface="+mn-cs"/>
        </a:defRPr>
      </a:lvl3pPr>
      <a:lvl4pPr marL="76809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4pPr>
      <a:lvl5pPr marL="987552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5pPr>
      <a:lvl6pPr marL="1207008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6pPr>
      <a:lvl7pPr marL="1426464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7pPr>
      <a:lvl8pPr marL="1645920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8pPr>
      <a:lvl9pPr marL="186537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9pPr>
    </p:bodyStyle>
    <p:otherStyle>
      <a:defPPr>
        <a:defRPr lang="en-US"/>
      </a:defPPr>
      <a:lvl1pPr marL="0" algn="l" defTabSz="4389120" rtl="0" eaLnBrk="1" latinLnBrk="0" hangingPunct="1">
        <a:defRPr sz="8640" kern="1200">
          <a:solidFill>
            <a:schemeClr val="tx1"/>
          </a:solidFill>
          <a:latin typeface="+mn-lt"/>
          <a:ea typeface="+mn-ea"/>
          <a:cs typeface="+mn-cs"/>
        </a:defRPr>
      </a:lvl1pPr>
      <a:lvl2pPr marL="2194560" algn="l" defTabSz="4389120" rtl="0" eaLnBrk="1" latinLnBrk="0" hangingPunct="1">
        <a:defRPr sz="8640" kern="1200">
          <a:solidFill>
            <a:schemeClr val="tx1"/>
          </a:solidFill>
          <a:latin typeface="+mn-lt"/>
          <a:ea typeface="+mn-ea"/>
          <a:cs typeface="+mn-cs"/>
        </a:defRPr>
      </a:lvl2pPr>
      <a:lvl3pPr marL="4389120" algn="l" defTabSz="4389120" rtl="0" eaLnBrk="1" latinLnBrk="0" hangingPunct="1">
        <a:defRPr sz="8640" kern="1200">
          <a:solidFill>
            <a:schemeClr val="tx1"/>
          </a:solidFill>
          <a:latin typeface="+mn-lt"/>
          <a:ea typeface="+mn-ea"/>
          <a:cs typeface="+mn-cs"/>
        </a:defRPr>
      </a:lvl3pPr>
      <a:lvl4pPr marL="6583680" algn="l" defTabSz="4389120" rtl="0" eaLnBrk="1" latinLnBrk="0" hangingPunct="1">
        <a:defRPr sz="8640" kern="1200">
          <a:solidFill>
            <a:schemeClr val="tx1"/>
          </a:solidFill>
          <a:latin typeface="+mn-lt"/>
          <a:ea typeface="+mn-ea"/>
          <a:cs typeface="+mn-cs"/>
        </a:defRPr>
      </a:lvl4pPr>
      <a:lvl5pPr marL="8778240" algn="l" defTabSz="4389120" rtl="0" eaLnBrk="1" latinLnBrk="0" hangingPunct="1">
        <a:defRPr sz="8640" kern="1200">
          <a:solidFill>
            <a:schemeClr val="tx1"/>
          </a:solidFill>
          <a:latin typeface="+mn-lt"/>
          <a:ea typeface="+mn-ea"/>
          <a:cs typeface="+mn-cs"/>
        </a:defRPr>
      </a:lvl5pPr>
      <a:lvl6pPr marL="10972800" algn="l" defTabSz="4389120" rtl="0" eaLnBrk="1" latinLnBrk="0" hangingPunct="1">
        <a:defRPr sz="8640" kern="1200">
          <a:solidFill>
            <a:schemeClr val="tx1"/>
          </a:solidFill>
          <a:latin typeface="+mn-lt"/>
          <a:ea typeface="+mn-ea"/>
          <a:cs typeface="+mn-cs"/>
        </a:defRPr>
      </a:lvl6pPr>
      <a:lvl7pPr marL="13167360" algn="l" defTabSz="4389120" rtl="0" eaLnBrk="1" latinLnBrk="0" hangingPunct="1">
        <a:defRPr sz="8640" kern="1200">
          <a:solidFill>
            <a:schemeClr val="tx1"/>
          </a:solidFill>
          <a:latin typeface="+mn-lt"/>
          <a:ea typeface="+mn-ea"/>
          <a:cs typeface="+mn-cs"/>
        </a:defRPr>
      </a:lvl7pPr>
      <a:lvl8pPr marL="15361920" algn="l" defTabSz="4389120" rtl="0" eaLnBrk="1" latinLnBrk="0" hangingPunct="1">
        <a:defRPr sz="8640" kern="1200">
          <a:solidFill>
            <a:schemeClr val="tx1"/>
          </a:solidFill>
          <a:latin typeface="+mn-lt"/>
          <a:ea typeface="+mn-ea"/>
          <a:cs typeface="+mn-cs"/>
        </a:defRPr>
      </a:lvl8pPr>
      <a:lvl9pPr marL="17556480" algn="l" defTabSz="4389120" rtl="0" eaLnBrk="1" latinLnBrk="0" hangingPunct="1">
        <a:defRPr sz="86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png"/><Relationship Id="rId13" Type="http://schemas.openxmlformats.org/officeDocument/2006/relationships/diagramColors" Target="../diagrams/colors2.xml"/><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diagramQuickStyle" Target="../diagrams/quickStyle2.xm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diagramColors" Target="../diagrams/colors1.xml"/><Relationship Id="rId11" Type="http://schemas.openxmlformats.org/officeDocument/2006/relationships/diagramLayout" Target="../diagrams/layout2.xml"/><Relationship Id="rId5" Type="http://schemas.openxmlformats.org/officeDocument/2006/relationships/diagramQuickStyle" Target="../diagrams/quickStyle1.xml"/><Relationship Id="rId10" Type="http://schemas.openxmlformats.org/officeDocument/2006/relationships/diagramData" Target="../diagrams/data2.xml"/><Relationship Id="rId4" Type="http://schemas.openxmlformats.org/officeDocument/2006/relationships/diagramLayout" Target="../diagrams/layout1.xml"/><Relationship Id="rId9" Type="http://schemas.openxmlformats.org/officeDocument/2006/relationships/image" Target="../media/image3.png"/><Relationship Id="rId14" Type="http://schemas.microsoft.com/office/2007/relationships/diagramDrawing" Target="../diagrams/drawing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352022F0-D88F-1246-9F1C-47723AD72CBA}"/>
              </a:ext>
            </a:extLst>
          </p:cNvPr>
          <p:cNvSpPr txBox="1"/>
          <p:nvPr/>
        </p:nvSpPr>
        <p:spPr>
          <a:xfrm>
            <a:off x="0" y="0"/>
            <a:ext cx="43891200" cy="5730240"/>
          </a:xfrm>
          <a:prstGeom prst="rect">
            <a:avLst/>
          </a:prstGeom>
          <a:solidFill>
            <a:schemeClr val="accent1">
              <a:lumMod val="50000"/>
            </a:schemeClr>
          </a:solidFill>
          <a:ln>
            <a:solidFill>
              <a:schemeClr val="accent1">
                <a:lumMod val="60000"/>
                <a:lumOff val="40000"/>
              </a:schemeClr>
            </a:solidFill>
          </a:ln>
        </p:spPr>
        <p:txBody>
          <a:bodyPr wrap="square" rtlCol="0">
            <a:spAutoFit/>
          </a:bodyPr>
          <a:lstStyle/>
          <a:p>
            <a:endParaRPr lang="en-US" dirty="0"/>
          </a:p>
        </p:txBody>
      </p:sp>
      <p:sp>
        <p:nvSpPr>
          <p:cNvPr id="4" name="TextBox 3">
            <a:extLst>
              <a:ext uri="{FF2B5EF4-FFF2-40B4-BE49-F238E27FC236}">
                <a16:creationId xmlns:a16="http://schemas.microsoft.com/office/drawing/2014/main" id="{19AAD7CE-EF43-8248-9770-71455449FC61}"/>
              </a:ext>
            </a:extLst>
          </p:cNvPr>
          <p:cNvSpPr txBox="1"/>
          <p:nvPr/>
        </p:nvSpPr>
        <p:spPr>
          <a:xfrm>
            <a:off x="0" y="852173"/>
            <a:ext cx="43891200" cy="3477875"/>
          </a:xfrm>
          <a:prstGeom prst="rect">
            <a:avLst/>
          </a:prstGeom>
          <a:noFill/>
        </p:spPr>
        <p:txBody>
          <a:bodyPr wrap="square" rtlCol="0">
            <a:spAutoFit/>
          </a:bodyPr>
          <a:lstStyle/>
          <a:p>
            <a:pPr algn="ctr"/>
            <a:r>
              <a:rPr lang="en-US" sz="11000" b="1" dirty="0">
                <a:solidFill>
                  <a:schemeClr val="bg1"/>
                </a:solidFill>
                <a:latin typeface="Palatino" pitchFamily="2" charset="77"/>
                <a:ea typeface="Palatino" pitchFamily="2" charset="77"/>
                <a:cs typeface="Calibri" panose="020F0502020204030204" pitchFamily="34" charset="0"/>
              </a:rPr>
              <a:t>The Challenges and Disadvantages Female Athletes Endure in Their Professional Careers </a:t>
            </a:r>
          </a:p>
        </p:txBody>
      </p:sp>
      <p:sp>
        <p:nvSpPr>
          <p:cNvPr id="5" name="TextBox 4">
            <a:extLst>
              <a:ext uri="{FF2B5EF4-FFF2-40B4-BE49-F238E27FC236}">
                <a16:creationId xmlns:a16="http://schemas.microsoft.com/office/drawing/2014/main" id="{788A2085-0E21-AC47-B015-3675993C83EC}"/>
              </a:ext>
            </a:extLst>
          </p:cNvPr>
          <p:cNvSpPr txBox="1"/>
          <p:nvPr/>
        </p:nvSpPr>
        <p:spPr>
          <a:xfrm>
            <a:off x="0" y="4186748"/>
            <a:ext cx="43891200" cy="1138773"/>
          </a:xfrm>
          <a:prstGeom prst="rect">
            <a:avLst/>
          </a:prstGeom>
          <a:noFill/>
        </p:spPr>
        <p:txBody>
          <a:bodyPr wrap="square" rtlCol="0">
            <a:spAutoFit/>
          </a:bodyPr>
          <a:lstStyle/>
          <a:p>
            <a:pPr algn="ctr"/>
            <a:r>
              <a:rPr lang="en-US" sz="6800" i="1" dirty="0">
                <a:solidFill>
                  <a:schemeClr val="bg1"/>
                </a:solidFill>
                <a:latin typeface="Palatino" pitchFamily="2" charset="77"/>
                <a:ea typeface="Palatino" pitchFamily="2" charset="77"/>
              </a:rPr>
              <a:t>Meghan Sharkey, Honors Capstone</a:t>
            </a:r>
          </a:p>
        </p:txBody>
      </p:sp>
      <p:sp>
        <p:nvSpPr>
          <p:cNvPr id="14" name="TextBox 13">
            <a:extLst>
              <a:ext uri="{FF2B5EF4-FFF2-40B4-BE49-F238E27FC236}">
                <a16:creationId xmlns:a16="http://schemas.microsoft.com/office/drawing/2014/main" id="{D3E505DF-8E94-B242-BA21-E8CD09E06365}"/>
              </a:ext>
            </a:extLst>
          </p:cNvPr>
          <p:cNvSpPr txBox="1"/>
          <p:nvPr/>
        </p:nvSpPr>
        <p:spPr>
          <a:xfrm>
            <a:off x="665018" y="6582413"/>
            <a:ext cx="15677134" cy="11264622"/>
          </a:xfrm>
          <a:prstGeom prst="rect">
            <a:avLst/>
          </a:prstGeom>
          <a:noFill/>
        </p:spPr>
        <p:txBody>
          <a:bodyPr wrap="square" rtlCol="0">
            <a:spAutoFit/>
          </a:bodyPr>
          <a:lstStyle/>
          <a:p>
            <a:r>
              <a:rPr lang="en-US" sz="6600" i="1" dirty="0">
                <a:solidFill>
                  <a:schemeClr val="accent1">
                    <a:lumMod val="50000"/>
                  </a:schemeClr>
                </a:solidFill>
                <a:latin typeface="Optima" panose="02000503060000020004" pitchFamily="2" charset="0"/>
                <a:ea typeface="Palatino" pitchFamily="2" charset="77"/>
              </a:rPr>
              <a:t>The Problem: Women have not been fully accepted in sports since the beginning of their integration into organized competitive sports due to gender stereotypes and societal views and biases. Today, female athletes are plagued with a gender-based pay gap, inadequate media coverage, insufficient resources and benefits and a toxic work culture stemming from abuse and harassment, that inhibit the progression of female sports.  </a:t>
            </a:r>
            <a:endParaRPr lang="en-US" sz="6600" dirty="0">
              <a:solidFill>
                <a:schemeClr val="accent1">
                  <a:lumMod val="50000"/>
                </a:schemeClr>
              </a:solidFill>
              <a:latin typeface="Optima" panose="02000503060000020004" pitchFamily="2" charset="0"/>
              <a:ea typeface="Palatino" pitchFamily="2" charset="77"/>
            </a:endParaRPr>
          </a:p>
        </p:txBody>
      </p:sp>
      <p:pic>
        <p:nvPicPr>
          <p:cNvPr id="16" name="Picture 15" descr="A picture containing person, sport&#10;&#10;Description automatically generated">
            <a:extLst>
              <a:ext uri="{FF2B5EF4-FFF2-40B4-BE49-F238E27FC236}">
                <a16:creationId xmlns:a16="http://schemas.microsoft.com/office/drawing/2014/main" id="{EDAE96B1-B853-FB1A-184D-8B310F307CCD}"/>
              </a:ext>
            </a:extLst>
          </p:cNvPr>
          <p:cNvPicPr>
            <a:picLocks noChangeAspect="1"/>
          </p:cNvPicPr>
          <p:nvPr/>
        </p:nvPicPr>
        <p:blipFill>
          <a:blip r:embed="rId2"/>
          <a:stretch>
            <a:fillRect/>
          </a:stretch>
        </p:blipFill>
        <p:spPr>
          <a:xfrm>
            <a:off x="16924043" y="6792989"/>
            <a:ext cx="14196812" cy="10647609"/>
          </a:xfrm>
          <a:prstGeom prst="rect">
            <a:avLst/>
          </a:prstGeom>
        </p:spPr>
      </p:pic>
      <p:graphicFrame>
        <p:nvGraphicFramePr>
          <p:cNvPr id="19" name="Diagram 18">
            <a:extLst>
              <a:ext uri="{FF2B5EF4-FFF2-40B4-BE49-F238E27FC236}">
                <a16:creationId xmlns:a16="http://schemas.microsoft.com/office/drawing/2014/main" id="{890A911D-DC04-79E4-304F-7E43B8502E5F}"/>
              </a:ext>
            </a:extLst>
          </p:cNvPr>
          <p:cNvGraphicFramePr/>
          <p:nvPr>
            <p:extLst>
              <p:ext uri="{D42A27DB-BD31-4B8C-83A1-F6EECF244321}">
                <p14:modId xmlns:p14="http://schemas.microsoft.com/office/powerpoint/2010/main" val="3182699232"/>
              </p:ext>
            </p:extLst>
          </p:nvPr>
        </p:nvGraphicFramePr>
        <p:xfrm>
          <a:off x="13714667" y="18503347"/>
          <a:ext cx="19451782" cy="135628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Picture 2" descr="Chart, line chart&#10;&#10;Description automatically generated">
            <a:extLst>
              <a:ext uri="{FF2B5EF4-FFF2-40B4-BE49-F238E27FC236}">
                <a16:creationId xmlns:a16="http://schemas.microsoft.com/office/drawing/2014/main" id="{B1B2641E-CE46-BFE7-5852-A7B454BD56F1}"/>
              </a:ext>
            </a:extLst>
          </p:cNvPr>
          <p:cNvPicPr>
            <a:picLocks noChangeAspect="1"/>
          </p:cNvPicPr>
          <p:nvPr/>
        </p:nvPicPr>
        <p:blipFill>
          <a:blip r:embed="rId8"/>
          <a:stretch>
            <a:fillRect/>
          </a:stretch>
        </p:blipFill>
        <p:spPr>
          <a:xfrm>
            <a:off x="665018" y="18696860"/>
            <a:ext cx="13049649" cy="6587927"/>
          </a:xfrm>
          <a:prstGeom prst="rect">
            <a:avLst/>
          </a:prstGeom>
        </p:spPr>
      </p:pic>
      <p:pic>
        <p:nvPicPr>
          <p:cNvPr id="8" name="Picture 7" descr="Chart, bar chart, waterfall chart&#10;&#10;Description automatically generated">
            <a:extLst>
              <a:ext uri="{FF2B5EF4-FFF2-40B4-BE49-F238E27FC236}">
                <a16:creationId xmlns:a16="http://schemas.microsoft.com/office/drawing/2014/main" id="{98D2BA53-3616-F279-479B-FE6A67FFBAB4}"/>
              </a:ext>
            </a:extLst>
          </p:cNvPr>
          <p:cNvPicPr>
            <a:picLocks noChangeAspect="1"/>
          </p:cNvPicPr>
          <p:nvPr/>
        </p:nvPicPr>
        <p:blipFill>
          <a:blip r:embed="rId9"/>
          <a:stretch>
            <a:fillRect/>
          </a:stretch>
        </p:blipFill>
        <p:spPr>
          <a:xfrm>
            <a:off x="2059311" y="25222407"/>
            <a:ext cx="10261064" cy="7807332"/>
          </a:xfrm>
          <a:prstGeom prst="rect">
            <a:avLst/>
          </a:prstGeom>
        </p:spPr>
      </p:pic>
      <p:sp>
        <p:nvSpPr>
          <p:cNvPr id="12" name="TextBox 11">
            <a:extLst>
              <a:ext uri="{FF2B5EF4-FFF2-40B4-BE49-F238E27FC236}">
                <a16:creationId xmlns:a16="http://schemas.microsoft.com/office/drawing/2014/main" id="{31D789E3-F781-9FFE-4C1B-24E466888609}"/>
              </a:ext>
            </a:extLst>
          </p:cNvPr>
          <p:cNvSpPr txBox="1"/>
          <p:nvPr/>
        </p:nvSpPr>
        <p:spPr>
          <a:xfrm>
            <a:off x="33449434" y="18696860"/>
            <a:ext cx="10123714" cy="14434721"/>
          </a:xfrm>
          <a:prstGeom prst="rect">
            <a:avLst/>
          </a:prstGeom>
          <a:noFill/>
        </p:spPr>
        <p:txBody>
          <a:bodyPr wrap="square" rtlCol="0">
            <a:spAutoFit/>
          </a:bodyPr>
          <a:lstStyle/>
          <a:p>
            <a:r>
              <a:rPr lang="en-US" sz="6600" dirty="0">
                <a:solidFill>
                  <a:schemeClr val="accent1">
                    <a:lumMod val="50000"/>
                  </a:schemeClr>
                </a:solidFill>
                <a:latin typeface="Optima" panose="02000503060000020004" pitchFamily="2" charset="0"/>
                <a:ea typeface="Palatino" pitchFamily="2" charset="77"/>
              </a:rPr>
              <a:t>References: </a:t>
            </a:r>
          </a:p>
          <a:p>
            <a:pPr marL="342900" indent="-342900">
              <a:buFont typeface="Arial" panose="020B0604020202020204" pitchFamily="34" charset="0"/>
              <a:buChar char="•"/>
            </a:pPr>
            <a:r>
              <a:rPr lang="en-US" sz="2000" dirty="0"/>
              <a:t>“A Brief History of Women In Sports.” </a:t>
            </a:r>
            <a:r>
              <a:rPr lang="en-US" sz="2000" i="1" dirty="0"/>
              <a:t>Concordia Saint Paul</a:t>
            </a:r>
            <a:r>
              <a:rPr lang="en-US" sz="2000" dirty="0"/>
              <a:t>, 2021, https://</a:t>
            </a:r>
            <a:r>
              <a:rPr lang="en-US" sz="2000" dirty="0" err="1"/>
              <a:t>kinesiology.csp.edu</a:t>
            </a:r>
            <a:r>
              <a:rPr lang="en-US" sz="2000" dirty="0"/>
              <a:t>/a-brief-history-of-women-in-sports/.</a:t>
            </a:r>
          </a:p>
          <a:p>
            <a:pPr marL="342900" indent="-342900">
              <a:buFont typeface="Arial" panose="020B0604020202020204" pitchFamily="34" charset="0"/>
              <a:buChar char="•"/>
            </a:pPr>
            <a:r>
              <a:rPr lang="en-US" sz="2000" dirty="0" err="1"/>
              <a:t>Alea</a:t>
            </a:r>
            <a:r>
              <a:rPr lang="en-US" sz="2000" dirty="0"/>
              <a:t>, Maria, et. al. “Comparative Analysis of Female and Male Coverage on ESPN’s </a:t>
            </a:r>
            <a:r>
              <a:rPr lang="en-US" sz="2000" i="1" dirty="0"/>
              <a:t>SportsCenter</a:t>
            </a:r>
            <a:r>
              <a:rPr lang="en-US" sz="2000" dirty="0"/>
              <a:t>.” </a:t>
            </a:r>
            <a:r>
              <a:rPr lang="en-US" sz="2000" i="1" dirty="0"/>
              <a:t>Global Sport Business Journal</a:t>
            </a:r>
            <a:r>
              <a:rPr lang="en-US" sz="2000" dirty="0"/>
              <a:t>, vol. 4, issue 1, 2016, https://</a:t>
            </a:r>
            <a:r>
              <a:rPr lang="en-US" sz="2000" dirty="0" err="1"/>
              <a:t>www.westga.edu</a:t>
            </a:r>
            <a:r>
              <a:rPr lang="en-US" sz="2000" dirty="0"/>
              <a:t>/share/documents/pubs/091175_1015.pdf.</a:t>
            </a:r>
          </a:p>
          <a:p>
            <a:pPr marL="342900" indent="-342900">
              <a:buFont typeface="Arial" panose="020B0604020202020204" pitchFamily="34" charset="0"/>
              <a:buChar char="•"/>
            </a:pPr>
            <a:r>
              <a:rPr lang="en-US" sz="2000" dirty="0" err="1"/>
              <a:t>Azzi</a:t>
            </a:r>
            <a:r>
              <a:rPr lang="en-US" sz="2000" dirty="0"/>
              <a:t>, Alex. “2021 NWSL Timeline: Five male coaches ousted due to misconduct, abuse allegations.” </a:t>
            </a:r>
            <a:r>
              <a:rPr lang="en-US" sz="2000" i="1" dirty="0"/>
              <a:t>NBC Universal</a:t>
            </a:r>
            <a:r>
              <a:rPr lang="en-US" sz="2000" dirty="0"/>
              <a:t>, 2021, https://</a:t>
            </a:r>
            <a:r>
              <a:rPr lang="en-US" sz="2000" dirty="0" err="1"/>
              <a:t>onherturf.nbcsports.com</a:t>
            </a:r>
            <a:r>
              <a:rPr lang="en-US" sz="2000" dirty="0"/>
              <a:t>/2021/11/23/2021-nwsl-timeline-five-male-coaches-ousted-allegations-of-abuse/. </a:t>
            </a:r>
          </a:p>
          <a:p>
            <a:pPr marL="342900" indent="-342900">
              <a:buFont typeface="Arial" panose="020B0604020202020204" pitchFamily="34" charset="0"/>
              <a:buChar char="•"/>
            </a:pPr>
            <a:r>
              <a:rPr lang="en-US" sz="2000" dirty="0"/>
              <a:t>Bissell, Kimberly L. and Andrea Duke. “Bump, Set, Spike: An Analysis of Commentary and Camera Angles of Women’s Beach Volleyball During the 2004 Summer Olympics.” </a:t>
            </a:r>
            <a:r>
              <a:rPr lang="en-US" sz="2000" i="1" dirty="0"/>
              <a:t>Journal of Promotion Management</a:t>
            </a:r>
            <a:r>
              <a:rPr lang="en-US" sz="2000" dirty="0"/>
              <a:t>, vol. 13, issue 1-2, 2008, https://</a:t>
            </a:r>
            <a:r>
              <a:rPr lang="en-US" sz="2000" dirty="0" err="1"/>
              <a:t>doi.org</a:t>
            </a:r>
            <a:r>
              <a:rPr lang="en-US" sz="2000" dirty="0"/>
              <a:t>/10.1300/J057v13n01_04.</a:t>
            </a:r>
          </a:p>
          <a:p>
            <a:pPr marL="342900" indent="-342900">
              <a:buFont typeface="Arial" panose="020B0604020202020204" pitchFamily="34" charset="0"/>
              <a:buChar char="•"/>
            </a:pPr>
            <a:r>
              <a:rPr lang="en-US" sz="2000" dirty="0"/>
              <a:t>Blinder, Alan. “Report: N.C.A.A. Prioritized Men’s Basketball ‘Over Everything Else.’” </a:t>
            </a:r>
            <a:r>
              <a:rPr lang="en-US" sz="2000" i="1" dirty="0"/>
              <a:t>The New York Times</a:t>
            </a:r>
            <a:r>
              <a:rPr lang="en-US" sz="2000" dirty="0"/>
              <a:t>, 2021, https://</a:t>
            </a:r>
            <a:r>
              <a:rPr lang="en-US" sz="2000" dirty="0" err="1"/>
              <a:t>www.nytimes.com</a:t>
            </a:r>
            <a:r>
              <a:rPr lang="en-US" sz="2000" dirty="0"/>
              <a:t>/2021/08/03/sports/</a:t>
            </a:r>
            <a:r>
              <a:rPr lang="en-US" sz="2000" dirty="0" err="1"/>
              <a:t>ncaabasketball</a:t>
            </a:r>
            <a:r>
              <a:rPr lang="en-US" sz="2000" dirty="0"/>
              <a:t>/</a:t>
            </a:r>
            <a:r>
              <a:rPr lang="en-US" sz="2000" dirty="0" err="1"/>
              <a:t>ncaa</a:t>
            </a:r>
            <a:r>
              <a:rPr lang="en-US" sz="2000" dirty="0"/>
              <a:t>-gender-equity-</a:t>
            </a:r>
            <a:r>
              <a:rPr lang="en-US" sz="2000" dirty="0" err="1"/>
              <a:t>investigation.html</a:t>
            </a:r>
            <a:r>
              <a:rPr lang="en-US" sz="2000" dirty="0"/>
              <a:t>.</a:t>
            </a:r>
          </a:p>
          <a:p>
            <a:pPr marL="342900" indent="-342900">
              <a:buFont typeface="Arial" panose="020B0604020202020204" pitchFamily="34" charset="0"/>
              <a:buChar char="•"/>
            </a:pPr>
            <a:r>
              <a:rPr lang="en-US" sz="2000" dirty="0"/>
              <a:t>“Eating Disorders and Athletes.” </a:t>
            </a:r>
            <a:r>
              <a:rPr lang="en-US" sz="2000" i="1" dirty="0"/>
              <a:t>National Eating Disorders Association</a:t>
            </a:r>
            <a:r>
              <a:rPr lang="en-US" sz="2000" dirty="0"/>
              <a:t>, 2018, https://</a:t>
            </a:r>
            <a:r>
              <a:rPr lang="en-US" sz="2000" dirty="0" err="1"/>
              <a:t>www.nationaleatingdisorders.org</a:t>
            </a:r>
            <a:r>
              <a:rPr lang="en-US" sz="2000" dirty="0"/>
              <a:t>/eating-disorders-athletes.</a:t>
            </a:r>
          </a:p>
          <a:p>
            <a:pPr marL="342900" indent="-342900">
              <a:buFont typeface="Arial" panose="020B0604020202020204" pitchFamily="34" charset="0"/>
              <a:buChar char="•"/>
            </a:pPr>
            <a:r>
              <a:rPr lang="en-US" sz="2000" dirty="0"/>
              <a:t>“Gender Equality in Sports Media.” </a:t>
            </a:r>
            <a:r>
              <a:rPr lang="en-US" sz="2000" i="1" dirty="0"/>
              <a:t>UNESCO</a:t>
            </a:r>
            <a:r>
              <a:rPr lang="en-US" sz="2000" dirty="0"/>
              <a:t>, 2019, https://</a:t>
            </a:r>
            <a:r>
              <a:rPr lang="en-US" sz="2000" dirty="0" err="1"/>
              <a:t>en.unesco.org</a:t>
            </a:r>
            <a:r>
              <a:rPr lang="en-US" sz="2000" dirty="0"/>
              <a:t>/themes/gender-equality-sports-media.	</a:t>
            </a:r>
          </a:p>
          <a:p>
            <a:pPr marL="342900" indent="-342900">
              <a:buFont typeface="Arial" panose="020B0604020202020204" pitchFamily="34" charset="0"/>
              <a:buChar char="•"/>
            </a:pPr>
            <a:r>
              <a:rPr lang="en-US" sz="2000" dirty="0" err="1"/>
              <a:t>Gersch</a:t>
            </a:r>
            <a:r>
              <a:rPr lang="en-US" sz="2000" dirty="0"/>
              <a:t>, Taylor Kennedy. “The Gender Pay Gap: Seeking Fairness for Women in Professional Sports.” </a:t>
            </a:r>
            <a:r>
              <a:rPr lang="en-US" sz="2000" i="1" dirty="0"/>
              <a:t>Oregon Review of International Law</a:t>
            </a:r>
            <a:r>
              <a:rPr lang="en-US" sz="2000" dirty="0"/>
              <a:t>, vol. 22, 2021, pp. 147-96. </a:t>
            </a:r>
            <a:r>
              <a:rPr lang="en-US" sz="2000" i="1" dirty="0"/>
              <a:t>EBSCOhost</a:t>
            </a:r>
            <a:r>
              <a:rPr lang="en-US" sz="2000" dirty="0"/>
              <a:t>, https://search-</a:t>
            </a:r>
            <a:r>
              <a:rPr lang="en-US" sz="2000" dirty="0" err="1"/>
              <a:t>ebscohost</a:t>
            </a:r>
            <a:r>
              <a:rPr lang="en-US" sz="2000" dirty="0"/>
              <a:t>-</a:t>
            </a:r>
            <a:r>
              <a:rPr lang="en-US" sz="2000" dirty="0" err="1"/>
              <a:t>com.sacredheart.idm.oclc.org</a:t>
            </a:r>
            <a:r>
              <a:rPr lang="en-US" sz="2000" dirty="0"/>
              <a:t>/</a:t>
            </a:r>
            <a:r>
              <a:rPr lang="en-US" sz="2000" dirty="0" err="1"/>
              <a:t>login.aspx?direct</a:t>
            </a:r>
            <a:r>
              <a:rPr lang="en-US" sz="2000" dirty="0"/>
              <a:t>=</a:t>
            </a:r>
            <a:r>
              <a:rPr lang="en-US" sz="2000" dirty="0" err="1"/>
              <a:t>true&amp;db</a:t>
            </a:r>
            <a:r>
              <a:rPr lang="en-US" sz="2000" dirty="0"/>
              <a:t>=</a:t>
            </a:r>
            <a:r>
              <a:rPr lang="en-US" sz="2000" dirty="0" err="1"/>
              <a:t>edshol&amp;AN</a:t>
            </a:r>
            <a:r>
              <a:rPr lang="en-US" sz="2000" dirty="0"/>
              <a:t>=edshol.hein.journjou.porril22.8&amp;site=</a:t>
            </a:r>
            <a:r>
              <a:rPr lang="en-US" sz="2000" dirty="0" err="1"/>
              <a:t>eds-live&amp;scope</a:t>
            </a:r>
            <a:r>
              <a:rPr lang="en-US" sz="2000" dirty="0"/>
              <a:t>=site. </a:t>
            </a:r>
          </a:p>
          <a:p>
            <a:pPr marL="342900" indent="-342900">
              <a:buFont typeface="Arial" panose="020B0604020202020204" pitchFamily="34" charset="0"/>
              <a:buChar char="•"/>
            </a:pPr>
            <a:r>
              <a:rPr lang="en-US" sz="2000" dirty="0" err="1"/>
              <a:t>Halloway</a:t>
            </a:r>
            <a:r>
              <a:rPr lang="en-US" sz="2000" dirty="0"/>
              <a:t>, Amelia S. “Women in Sports.” </a:t>
            </a:r>
            <a:r>
              <a:rPr lang="en-US" sz="2000" i="1" dirty="0"/>
              <a:t>Nova Science Publishers, Inc</a:t>
            </a:r>
            <a:r>
              <a:rPr lang="en-US" sz="2000" dirty="0"/>
              <a:t>, 2010. </a:t>
            </a:r>
            <a:r>
              <a:rPr lang="en-US" sz="2000" i="1" dirty="0"/>
              <a:t>EBSCOhost</a:t>
            </a:r>
            <a:r>
              <a:rPr lang="en-US" sz="2000" dirty="0"/>
              <a:t>, https://search-</a:t>
            </a:r>
            <a:r>
              <a:rPr lang="en-US" sz="2000" dirty="0" err="1"/>
              <a:t>ebscohost</a:t>
            </a:r>
            <a:r>
              <a:rPr lang="en-US" sz="2000" dirty="0"/>
              <a:t>-</a:t>
            </a:r>
            <a:r>
              <a:rPr lang="en-US" sz="2000" dirty="0" err="1"/>
              <a:t>com.sacredheart.idm.oclc.org</a:t>
            </a:r>
            <a:r>
              <a:rPr lang="en-US" sz="2000" dirty="0"/>
              <a:t>/</a:t>
            </a:r>
            <a:r>
              <a:rPr lang="en-US" sz="2000" dirty="0" err="1"/>
              <a:t>login.aspx?direct</a:t>
            </a:r>
            <a:r>
              <a:rPr lang="en-US" sz="2000" dirty="0"/>
              <a:t>=</a:t>
            </a:r>
            <a:r>
              <a:rPr lang="en-US" sz="2000" dirty="0" err="1"/>
              <a:t>true&amp;db</a:t>
            </a:r>
            <a:r>
              <a:rPr lang="en-US" sz="2000" dirty="0"/>
              <a:t>=e000xna&amp;AN=339722&amp;site=</a:t>
            </a:r>
            <a:r>
              <a:rPr lang="en-US" sz="2000" dirty="0" err="1"/>
              <a:t>eed-live&amp;scope</a:t>
            </a:r>
            <a:r>
              <a:rPr lang="en-US" sz="2000" dirty="0"/>
              <a:t>=site.</a:t>
            </a:r>
          </a:p>
          <a:p>
            <a:pPr marL="342900" indent="-342900">
              <a:buFont typeface="Arial" panose="020B0604020202020204" pitchFamily="34" charset="0"/>
              <a:buChar char="•"/>
            </a:pPr>
            <a:r>
              <a:rPr lang="en-US" sz="2000" dirty="0"/>
              <a:t>Herrero, Christina P., et. al. “The psychology of the female athlete: how mental health and wellness mediate sports performance, injury and recovery.” </a:t>
            </a:r>
            <a:r>
              <a:rPr lang="en-US" sz="2000" i="1" dirty="0"/>
              <a:t>Annals of Joint</a:t>
            </a:r>
            <a:r>
              <a:rPr lang="en-US" sz="2000" dirty="0"/>
              <a:t>, vol. 6, 2021, https://</a:t>
            </a:r>
            <a:r>
              <a:rPr lang="en-US" sz="2000" dirty="0" err="1"/>
              <a:t>aoj.amegroups.com</a:t>
            </a:r>
            <a:r>
              <a:rPr lang="en-US" sz="2000" dirty="0"/>
              <a:t>/article/view/5945/html.</a:t>
            </a:r>
          </a:p>
          <a:p>
            <a:pPr marL="342900" indent="-342900">
              <a:buFont typeface="Arial" panose="020B0604020202020204" pitchFamily="34" charset="0"/>
              <a:buChar char="•"/>
            </a:pPr>
            <a:r>
              <a:rPr lang="en-US" sz="2000" dirty="0"/>
              <a:t>Hess, Abigail Johnson. “US viewership of the 2019 Women’s World Cup final was 22% higher than the 2018 men’s final.” </a:t>
            </a:r>
            <a:r>
              <a:rPr lang="en-US" sz="2000" i="1" dirty="0"/>
              <a:t>CNBC LLC</a:t>
            </a:r>
            <a:r>
              <a:rPr lang="en-US" sz="2000" dirty="0"/>
              <a:t>, 2019, https://</a:t>
            </a:r>
            <a:r>
              <a:rPr lang="en-US" sz="2000" dirty="0" err="1"/>
              <a:t>www.cnbc.com</a:t>
            </a:r>
            <a:r>
              <a:rPr lang="en-US" sz="2000" dirty="0"/>
              <a:t>/2019/07/10/us-viewership-of-the-womens-world-cup-final-was-higher-than-the-mens.html.</a:t>
            </a:r>
          </a:p>
          <a:p>
            <a:pPr marL="342900" indent="-342900">
              <a:buFont typeface="Arial" panose="020B0604020202020204" pitchFamily="34" charset="0"/>
              <a:buChar char="•"/>
            </a:pPr>
            <a:r>
              <a:rPr lang="en-US" sz="2000" dirty="0"/>
              <a:t>“Male vs Female Professional Sports Salary Comparison.” </a:t>
            </a:r>
            <a:r>
              <a:rPr lang="en-US" sz="2000" i="1" dirty="0"/>
              <a:t>Adelphi University</a:t>
            </a:r>
            <a:r>
              <a:rPr lang="en-US" sz="2000" dirty="0"/>
              <a:t>, 2021, https://</a:t>
            </a:r>
            <a:r>
              <a:rPr lang="en-US" sz="2000" dirty="0" err="1"/>
              <a:t>online.adelphi.edu</a:t>
            </a:r>
            <a:r>
              <a:rPr lang="en-US" sz="2000" dirty="0"/>
              <a:t>/articles/male-female-sports-salary/.</a:t>
            </a:r>
          </a:p>
          <a:p>
            <a:pPr marL="342900" indent="-342900">
              <a:buFont typeface="Arial" panose="020B0604020202020204" pitchFamily="34" charset="0"/>
              <a:buChar char="•"/>
            </a:pPr>
            <a:r>
              <a:rPr lang="en-US" sz="2000" dirty="0"/>
              <a:t>Rasheed, </a:t>
            </a:r>
            <a:r>
              <a:rPr lang="en-US" sz="2000" dirty="0" err="1"/>
              <a:t>Zaheena</a:t>
            </a:r>
            <a:r>
              <a:rPr lang="en-US" sz="2000" dirty="0"/>
              <a:t>. “Why sexism is still a problem at the most ‘gender-equal’ Olympics.” </a:t>
            </a:r>
            <a:r>
              <a:rPr lang="en-US" sz="2000" i="1" dirty="0"/>
              <a:t>AL JAZEERA</a:t>
            </a:r>
            <a:r>
              <a:rPr lang="en-US" sz="2000" dirty="0"/>
              <a:t>, 2021, https://</a:t>
            </a:r>
            <a:r>
              <a:rPr lang="en-US" sz="2000" dirty="0" err="1"/>
              <a:t>www.aljazeera.com</a:t>
            </a:r>
            <a:r>
              <a:rPr lang="en-US" sz="2000" dirty="0"/>
              <a:t>/news/2021/8/8/sexism-is-still-a-problem-at-the-first-gender-equal-</a:t>
            </a:r>
            <a:r>
              <a:rPr lang="en-US" sz="2000" dirty="0" err="1"/>
              <a:t>olympics</a:t>
            </a:r>
            <a:r>
              <a:rPr lang="en-US" sz="2000" dirty="0"/>
              <a:t>.</a:t>
            </a:r>
          </a:p>
          <a:p>
            <a:pPr marL="342900" indent="-342900">
              <a:buFont typeface="Arial" panose="020B0604020202020204" pitchFamily="34" charset="0"/>
              <a:buChar char="•"/>
            </a:pPr>
            <a:r>
              <a:rPr lang="en-US" sz="2000" dirty="0"/>
              <a:t>Pruitt, Sarah. “How Title IX Transformed Women’s Sports.” </a:t>
            </a:r>
            <a:r>
              <a:rPr lang="en-US" sz="2000" i="1" dirty="0"/>
              <a:t>A&amp;E Television Networks</a:t>
            </a:r>
            <a:r>
              <a:rPr lang="en-US" sz="2000" dirty="0"/>
              <a:t>, 2021, https://</a:t>
            </a:r>
            <a:r>
              <a:rPr lang="en-US" sz="2000" dirty="0" err="1"/>
              <a:t>www.history.com</a:t>
            </a:r>
            <a:r>
              <a:rPr lang="en-US" sz="2000" dirty="0"/>
              <a:t>/news/title-nine-</a:t>
            </a:r>
            <a:r>
              <a:rPr lang="en-US" sz="2000" dirty="0" err="1"/>
              <a:t>womens</a:t>
            </a:r>
            <a:r>
              <a:rPr lang="en-US" sz="2000" dirty="0"/>
              <a:t>-sports. </a:t>
            </a:r>
          </a:p>
          <a:p>
            <a:endParaRPr lang="en-US" sz="6600" dirty="0">
              <a:solidFill>
                <a:schemeClr val="accent1">
                  <a:lumMod val="50000"/>
                </a:schemeClr>
              </a:solidFill>
              <a:latin typeface="Optima" panose="02000503060000020004" pitchFamily="2" charset="0"/>
              <a:ea typeface="Palatino" pitchFamily="2" charset="77"/>
            </a:endParaRPr>
          </a:p>
        </p:txBody>
      </p:sp>
      <p:graphicFrame>
        <p:nvGraphicFramePr>
          <p:cNvPr id="9" name="Diagram 8">
            <a:extLst>
              <a:ext uri="{FF2B5EF4-FFF2-40B4-BE49-F238E27FC236}">
                <a16:creationId xmlns:a16="http://schemas.microsoft.com/office/drawing/2014/main" id="{EA110BC2-FD93-0EB9-D9AE-1100663DD593}"/>
              </a:ext>
            </a:extLst>
          </p:cNvPr>
          <p:cNvGraphicFramePr/>
          <p:nvPr>
            <p:extLst>
              <p:ext uri="{D42A27DB-BD31-4B8C-83A1-F6EECF244321}">
                <p14:modId xmlns:p14="http://schemas.microsoft.com/office/powerpoint/2010/main" val="1490025851"/>
              </p:ext>
            </p:extLst>
          </p:nvPr>
        </p:nvGraphicFramePr>
        <p:xfrm>
          <a:off x="32020206" y="7839305"/>
          <a:ext cx="11205976" cy="9852400"/>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15" name="TextBox 14">
            <a:extLst>
              <a:ext uri="{FF2B5EF4-FFF2-40B4-BE49-F238E27FC236}">
                <a16:creationId xmlns:a16="http://schemas.microsoft.com/office/drawing/2014/main" id="{5514F8B9-4CB7-38CA-53A9-EA41CC628BC4}"/>
              </a:ext>
            </a:extLst>
          </p:cNvPr>
          <p:cNvSpPr txBox="1"/>
          <p:nvPr/>
        </p:nvSpPr>
        <p:spPr>
          <a:xfrm>
            <a:off x="32020206" y="6028415"/>
            <a:ext cx="15677134" cy="1107996"/>
          </a:xfrm>
          <a:prstGeom prst="rect">
            <a:avLst/>
          </a:prstGeom>
          <a:noFill/>
        </p:spPr>
        <p:txBody>
          <a:bodyPr wrap="square" rtlCol="0">
            <a:spAutoFit/>
          </a:bodyPr>
          <a:lstStyle/>
          <a:p>
            <a:r>
              <a:rPr lang="en-US" sz="6600" dirty="0">
                <a:solidFill>
                  <a:schemeClr val="accent1">
                    <a:lumMod val="50000"/>
                  </a:schemeClr>
                </a:solidFill>
                <a:latin typeface="Optima" panose="02000503060000020004" pitchFamily="2" charset="0"/>
                <a:ea typeface="Palatino" pitchFamily="2" charset="77"/>
              </a:rPr>
              <a:t>Remedies to Promote Change</a:t>
            </a:r>
          </a:p>
        </p:txBody>
      </p:sp>
    </p:spTree>
    <p:extLst>
      <p:ext uri="{BB962C8B-B14F-4D97-AF65-F5344CB8AC3E}">
        <p14:creationId xmlns:p14="http://schemas.microsoft.com/office/powerpoint/2010/main" val="385396023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AE68C44B38D454A822357E92809081D" ma:contentTypeVersion="11" ma:contentTypeDescription="Create a new document." ma:contentTypeScope="" ma:versionID="d3393b1b8119e248737e5ddde8568eda">
  <xsd:schema xmlns:xsd="http://www.w3.org/2001/XMLSchema" xmlns:xs="http://www.w3.org/2001/XMLSchema" xmlns:p="http://schemas.microsoft.com/office/2006/metadata/properties" xmlns:ns2="4947024e-c7f4-448a-a7ae-6578092e520f" xmlns:ns3="9d02f471-8987-4bc7-bd7c-fcb151f959ef" targetNamespace="http://schemas.microsoft.com/office/2006/metadata/properties" ma:root="true" ma:fieldsID="d237871ee7a15691f6429755f6ef49e9" ns2:_="" ns3:_="">
    <xsd:import namespace="4947024e-c7f4-448a-a7ae-6578092e520f"/>
    <xsd:import namespace="9d02f471-8987-4bc7-bd7c-fcb151f959ef"/>
    <xsd:element name="properties">
      <xsd:complexType>
        <xsd:sequence>
          <xsd:element name="documentManagement">
            <xsd:complexType>
              <xsd:all>
                <xsd:element ref="ns2:MediaServiceMetadata" minOccurs="0"/>
                <xsd:element ref="ns2:MediaServiceFastMetadata" minOccurs="0"/>
                <xsd:element ref="ns2:MediaServiceDateTaken" minOccurs="0"/>
                <xsd:element ref="ns3:SharedWithUsers" minOccurs="0"/>
                <xsd:element ref="ns3:SharedWithDetails"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947024e-c7f4-448a-a7ae-6578092e520f"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description="" ma:hidden="true" ma:internalName="MediaServiceDateTaken"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d02f471-8987-4bc7-bd7c-fcb151f959ef" elementFormDefault="qualified">
    <xsd:import namespace="http://schemas.microsoft.com/office/2006/documentManagement/types"/>
    <xsd:import namespace="http://schemas.microsoft.com/office/infopath/2007/PartnerControls"/>
    <xsd:element name="SharedWithUsers" ma:index="11"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062C45E-7EA8-4A5C-80C5-9ACA78425E4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947024e-c7f4-448a-a7ae-6578092e520f"/>
    <ds:schemaRef ds:uri="9d02f471-8987-4bc7-bd7c-fcb151f959e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0D4D0EC-6185-425F-92AA-EFE5C05FBB19}">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6CE57344-8B55-403D-ABDC-5BC685E9B83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478</TotalTime>
  <Words>847</Words>
  <Application>Microsoft Macintosh PowerPoint</Application>
  <PresentationFormat>Custom</PresentationFormat>
  <Paragraphs>30</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Optima</vt:lpstr>
      <vt:lpstr>Palatino</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Effective posters convey your findings in a clear</dc:title>
  <dc:creator>Michels, Steven J.</dc:creator>
  <cp:lastModifiedBy>Sharkey, Meghan A.</cp:lastModifiedBy>
  <cp:revision>12</cp:revision>
  <dcterms:created xsi:type="dcterms:W3CDTF">2020-01-31T20:05:15Z</dcterms:created>
  <dcterms:modified xsi:type="dcterms:W3CDTF">2022-04-20T19:55:38Z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0x010100FAE68C44B38D454A822357E92809081D</vt:lpwstr>
  </property>
</Properties>
</file>