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21945600" cy="16459200"/>
  <p:notesSz cx="6858000" cy="9144000"/>
  <p:defaultTextStyle>
    <a:defPPr>
      <a:defRPr lang="en-US"/>
    </a:defPPr>
    <a:lvl1pPr marL="0" algn="l" defTabSz="2194514" rtl="0" eaLnBrk="1" latinLnBrk="0" hangingPunct="1">
      <a:defRPr sz="4350" kern="1200">
        <a:solidFill>
          <a:schemeClr val="tx1"/>
        </a:solidFill>
        <a:latin typeface="+mn-lt"/>
        <a:ea typeface="+mn-ea"/>
        <a:cs typeface="+mn-cs"/>
      </a:defRPr>
    </a:lvl1pPr>
    <a:lvl2pPr marL="1097257" algn="l" defTabSz="2194514" rtl="0" eaLnBrk="1" latinLnBrk="0" hangingPunct="1">
      <a:defRPr sz="4350" kern="1200">
        <a:solidFill>
          <a:schemeClr val="tx1"/>
        </a:solidFill>
        <a:latin typeface="+mn-lt"/>
        <a:ea typeface="+mn-ea"/>
        <a:cs typeface="+mn-cs"/>
      </a:defRPr>
    </a:lvl2pPr>
    <a:lvl3pPr marL="2194514" algn="l" defTabSz="2194514" rtl="0" eaLnBrk="1" latinLnBrk="0" hangingPunct="1">
      <a:defRPr sz="4350" kern="1200">
        <a:solidFill>
          <a:schemeClr val="tx1"/>
        </a:solidFill>
        <a:latin typeface="+mn-lt"/>
        <a:ea typeface="+mn-ea"/>
        <a:cs typeface="+mn-cs"/>
      </a:defRPr>
    </a:lvl3pPr>
    <a:lvl4pPr marL="3291772" algn="l" defTabSz="2194514" rtl="0" eaLnBrk="1" latinLnBrk="0" hangingPunct="1">
      <a:defRPr sz="4350" kern="1200">
        <a:solidFill>
          <a:schemeClr val="tx1"/>
        </a:solidFill>
        <a:latin typeface="+mn-lt"/>
        <a:ea typeface="+mn-ea"/>
        <a:cs typeface="+mn-cs"/>
      </a:defRPr>
    </a:lvl4pPr>
    <a:lvl5pPr marL="4389029" algn="l" defTabSz="2194514" rtl="0" eaLnBrk="1" latinLnBrk="0" hangingPunct="1">
      <a:defRPr sz="4350" kern="1200">
        <a:solidFill>
          <a:schemeClr val="tx1"/>
        </a:solidFill>
        <a:latin typeface="+mn-lt"/>
        <a:ea typeface="+mn-ea"/>
        <a:cs typeface="+mn-cs"/>
      </a:defRPr>
    </a:lvl5pPr>
    <a:lvl6pPr marL="5486286" algn="l" defTabSz="2194514" rtl="0" eaLnBrk="1" latinLnBrk="0" hangingPunct="1">
      <a:defRPr sz="4350" kern="1200">
        <a:solidFill>
          <a:schemeClr val="tx1"/>
        </a:solidFill>
        <a:latin typeface="+mn-lt"/>
        <a:ea typeface="+mn-ea"/>
        <a:cs typeface="+mn-cs"/>
      </a:defRPr>
    </a:lvl6pPr>
    <a:lvl7pPr marL="6583543" algn="l" defTabSz="2194514" rtl="0" eaLnBrk="1" latinLnBrk="0" hangingPunct="1">
      <a:defRPr sz="4350" kern="1200">
        <a:solidFill>
          <a:schemeClr val="tx1"/>
        </a:solidFill>
        <a:latin typeface="+mn-lt"/>
        <a:ea typeface="+mn-ea"/>
        <a:cs typeface="+mn-cs"/>
      </a:defRPr>
    </a:lvl7pPr>
    <a:lvl8pPr marL="7680800" algn="l" defTabSz="2194514" rtl="0" eaLnBrk="1" latinLnBrk="0" hangingPunct="1">
      <a:defRPr sz="4350" kern="1200">
        <a:solidFill>
          <a:schemeClr val="tx1"/>
        </a:solidFill>
        <a:latin typeface="+mn-lt"/>
        <a:ea typeface="+mn-ea"/>
        <a:cs typeface="+mn-cs"/>
      </a:defRPr>
    </a:lvl8pPr>
    <a:lvl9pPr marL="8778058" algn="l" defTabSz="2194514" rtl="0" eaLnBrk="1" latinLnBrk="0" hangingPunct="1">
      <a:defRPr sz="4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84" userDrawn="1">
          <p15:clr>
            <a:srgbClr val="A4A3A4"/>
          </p15:clr>
        </p15:guide>
        <p15:guide id="2" pos="6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CC3333"/>
    <a:srgbClr val="A0181B"/>
    <a:srgbClr val="AF0000"/>
    <a:srgbClr val="C4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003D44-2640-340A-54A4-5335A0DB8FAF}" v="10" dt="2020-04-14T16:51:44.234"/>
    <p1510:client id="{D182FB69-5F6A-4644-8537-EC9F3E5B6DB5}" v="2365" dt="2020-04-14T19:42:26.5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7"/>
  </p:normalViewPr>
  <p:slideViewPr>
    <p:cSldViewPr snapToGrid="0">
      <p:cViewPr varScale="1">
        <p:scale>
          <a:sx n="45" d="100"/>
          <a:sy n="45" d="100"/>
        </p:scale>
        <p:origin x="1768" y="192"/>
      </p:cViewPr>
      <p:guideLst>
        <p:guide orient="horz" pos="5184"/>
        <p:guide pos="69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Users\dannimannino\Desktop\SPRING%202020\INDEPENDENT%20RESEARCH\Book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dannimannino\Desktop\SPRING%202020\INDEPENDENT%20RESEARCH\Book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dannimannino\Desktop\SPRING%202020\INDEPENDENT%20RESEARCH\Book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dannimannino\Desktop\SPRING%202020\INDEPENDENT%20RESEARCH\Book1.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a:t>SPATIOTEMPORAL PARAMETERS BY GROUP</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Sheet1!$A$30</c:f>
              <c:strCache>
                <c:ptCount val="1"/>
                <c:pt idx="0">
                  <c:v>AVERAGE OF CONTROL GROUP</c:v>
                </c:pt>
              </c:strCache>
            </c:strRef>
          </c:tx>
          <c:spPr>
            <a:solidFill>
              <a:schemeClr val="accent1">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(Sheet1!$B$31:$E$31,Sheet1!$H$31:$I$31)</c:f>
                <c:numCache>
                  <c:formatCode>General</c:formatCode>
                  <c:ptCount val="6"/>
                  <c:pt idx="0">
                    <c:v>6.2249179999999997</c:v>
                  </c:pt>
                  <c:pt idx="1">
                    <c:v>6.8992519999999997</c:v>
                  </c:pt>
                  <c:pt idx="2">
                    <c:v>6.2249179999999997</c:v>
                  </c:pt>
                  <c:pt idx="3">
                    <c:v>6.8992519999999997</c:v>
                  </c:pt>
                  <c:pt idx="4">
                    <c:v>6.5004580000000001</c:v>
                  </c:pt>
                  <c:pt idx="5">
                    <c:v>5.8648959999999999</c:v>
                  </c:pt>
                </c:numCache>
              </c:numRef>
            </c:plus>
            <c:minus>
              <c:numRef>
                <c:f>(Sheet1!$B$31:$E$31,Sheet1!$H$31:$I$31)</c:f>
                <c:numCache>
                  <c:formatCode>General</c:formatCode>
                  <c:ptCount val="6"/>
                  <c:pt idx="0">
                    <c:v>6.2249179999999997</c:v>
                  </c:pt>
                  <c:pt idx="1">
                    <c:v>6.8992519999999997</c:v>
                  </c:pt>
                  <c:pt idx="2">
                    <c:v>6.2249179999999997</c:v>
                  </c:pt>
                  <c:pt idx="3">
                    <c:v>6.8992519999999997</c:v>
                  </c:pt>
                  <c:pt idx="4">
                    <c:v>6.5004580000000001</c:v>
                  </c:pt>
                  <c:pt idx="5">
                    <c:v>5.8648959999999999</c:v>
                  </c:pt>
                </c:numCache>
              </c:numRef>
            </c:minus>
            <c:spPr>
              <a:noFill/>
              <a:ln w="9525">
                <a:solidFill>
                  <a:schemeClr val="dk1">
                    <a:lumMod val="65000"/>
                    <a:lumOff val="35000"/>
                  </a:schemeClr>
                </a:solidFill>
                <a:round/>
              </a:ln>
              <a:effectLst/>
            </c:spPr>
          </c:errBars>
          <c:cat>
            <c:strRef>
              <c:f>(Sheet1!$B$29:$E$29,Sheet1!$H$29:$I$29)</c:f>
              <c:strCache>
                <c:ptCount val="6"/>
                <c:pt idx="0">
                  <c:v>Stance Phase Left</c:v>
                </c:pt>
                <c:pt idx="1">
                  <c:v>Stance Phase Right</c:v>
                </c:pt>
                <c:pt idx="2">
                  <c:v>Swing Phase Left</c:v>
                </c:pt>
                <c:pt idx="3">
                  <c:v>Swing Phase Right</c:v>
                </c:pt>
                <c:pt idx="4">
                  <c:v>Mid Swing Left</c:v>
                </c:pt>
                <c:pt idx="5">
                  <c:v>Mid Swing Right</c:v>
                </c:pt>
              </c:strCache>
            </c:strRef>
          </c:cat>
          <c:val>
            <c:numRef>
              <c:f>(Sheet1!$B$30:$E$30,Sheet1!$H$30:$I$30)</c:f>
              <c:numCache>
                <c:formatCode>General</c:formatCode>
                <c:ptCount val="6"/>
                <c:pt idx="0">
                  <c:v>38.466999999999999</c:v>
                </c:pt>
                <c:pt idx="1">
                  <c:v>38.988370000000003</c:v>
                </c:pt>
                <c:pt idx="2">
                  <c:v>61.533000000000001</c:v>
                </c:pt>
                <c:pt idx="3">
                  <c:v>61.011629999999997</c:v>
                </c:pt>
                <c:pt idx="4">
                  <c:v>38.801430000000003</c:v>
                </c:pt>
                <c:pt idx="5">
                  <c:v>38.292529999999999</c:v>
                </c:pt>
              </c:numCache>
            </c:numRef>
          </c:val>
          <c:extLst>
            <c:ext xmlns:c16="http://schemas.microsoft.com/office/drawing/2014/chart" uri="{C3380CC4-5D6E-409C-BE32-E72D297353CC}">
              <c16:uniqueId val="{00000000-D21D-A042-ABCA-4578AB6BD44E}"/>
            </c:ext>
          </c:extLst>
        </c:ser>
        <c:ser>
          <c:idx val="1"/>
          <c:order val="1"/>
          <c:tx>
            <c:strRef>
              <c:f>Sheet1!$A$32</c:f>
              <c:strCache>
                <c:ptCount val="1"/>
                <c:pt idx="0">
                  <c:v>AVERAGE OF EXPERIMENTAL GROUP </c:v>
                </c:pt>
              </c:strCache>
            </c:strRef>
          </c:tx>
          <c:spPr>
            <a:solidFill>
              <a:schemeClr val="accent2">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(Sheet1!$B$33:$E$33,Sheet1!$H$33:$I$33)</c:f>
                <c:numCache>
                  <c:formatCode>General</c:formatCode>
                  <c:ptCount val="6"/>
                  <c:pt idx="0">
                    <c:v>3.8596919999999999</c:v>
                  </c:pt>
                  <c:pt idx="1">
                    <c:v>4.0733379999999997</c:v>
                  </c:pt>
                  <c:pt idx="2">
                    <c:v>3.8596919999999999</c:v>
                  </c:pt>
                  <c:pt idx="3">
                    <c:v>4.0733379999999997</c:v>
                  </c:pt>
                  <c:pt idx="4">
                    <c:v>4.0733969999999999</c:v>
                  </c:pt>
                  <c:pt idx="5">
                    <c:v>3.8622550000000002</c:v>
                  </c:pt>
                </c:numCache>
              </c:numRef>
            </c:plus>
            <c:minus>
              <c:numRef>
                <c:f>(Sheet1!$B$33:$E$33,Sheet1!$H$33:$I$33)</c:f>
                <c:numCache>
                  <c:formatCode>General</c:formatCode>
                  <c:ptCount val="6"/>
                  <c:pt idx="0">
                    <c:v>3.8596919999999999</c:v>
                  </c:pt>
                  <c:pt idx="1">
                    <c:v>4.0733379999999997</c:v>
                  </c:pt>
                  <c:pt idx="2">
                    <c:v>3.8596919999999999</c:v>
                  </c:pt>
                  <c:pt idx="3">
                    <c:v>4.0733379999999997</c:v>
                  </c:pt>
                  <c:pt idx="4">
                    <c:v>4.0733969999999999</c:v>
                  </c:pt>
                  <c:pt idx="5">
                    <c:v>3.8622550000000002</c:v>
                  </c:pt>
                </c:numCache>
              </c:numRef>
            </c:minus>
            <c:spPr>
              <a:noFill/>
              <a:ln w="9525">
                <a:solidFill>
                  <a:schemeClr val="dk1">
                    <a:lumMod val="65000"/>
                    <a:lumOff val="35000"/>
                  </a:schemeClr>
                </a:solidFill>
                <a:round/>
              </a:ln>
              <a:effectLst/>
            </c:spPr>
          </c:errBars>
          <c:cat>
            <c:strRef>
              <c:f>(Sheet1!$B$29:$E$29,Sheet1!$H$29:$I$29)</c:f>
              <c:strCache>
                <c:ptCount val="6"/>
                <c:pt idx="0">
                  <c:v>Stance Phase Left</c:v>
                </c:pt>
                <c:pt idx="1">
                  <c:v>Stance Phase Right</c:v>
                </c:pt>
                <c:pt idx="2">
                  <c:v>Swing Phase Left</c:v>
                </c:pt>
                <c:pt idx="3">
                  <c:v>Swing Phase Right</c:v>
                </c:pt>
                <c:pt idx="4">
                  <c:v>Mid Swing Left</c:v>
                </c:pt>
                <c:pt idx="5">
                  <c:v>Mid Swing Right</c:v>
                </c:pt>
              </c:strCache>
            </c:strRef>
          </c:cat>
          <c:val>
            <c:numRef>
              <c:f>(Sheet1!$B$32:$E$32,Sheet1!$H$32:$I$32)</c:f>
              <c:numCache>
                <c:formatCode>General</c:formatCode>
                <c:ptCount val="6"/>
                <c:pt idx="0">
                  <c:v>35.26238</c:v>
                </c:pt>
                <c:pt idx="1">
                  <c:v>35.306339999999999</c:v>
                </c:pt>
                <c:pt idx="2">
                  <c:v>64.737629999999996</c:v>
                </c:pt>
                <c:pt idx="3">
                  <c:v>64.693659999999994</c:v>
                </c:pt>
                <c:pt idx="4">
                  <c:v>35.311109999999999</c:v>
                </c:pt>
                <c:pt idx="5">
                  <c:v>35.263939999999998</c:v>
                </c:pt>
              </c:numCache>
            </c:numRef>
          </c:val>
          <c:extLst>
            <c:ext xmlns:c16="http://schemas.microsoft.com/office/drawing/2014/chart" uri="{C3380CC4-5D6E-409C-BE32-E72D297353CC}">
              <c16:uniqueId val="{00000001-D21D-A042-ABCA-4578AB6BD44E}"/>
            </c:ext>
          </c:extLst>
        </c:ser>
        <c:dLbls>
          <c:dLblPos val="inEnd"/>
          <c:showLegendKey val="0"/>
          <c:showVal val="1"/>
          <c:showCatName val="0"/>
          <c:showSerName val="0"/>
          <c:showPercent val="0"/>
          <c:showBubbleSize val="0"/>
        </c:dLbls>
        <c:gapWidth val="65"/>
        <c:axId val="1105524864"/>
        <c:axId val="1153582368"/>
      </c:barChart>
      <c:catAx>
        <c:axId val="1105524864"/>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SPATIOTEMPORAL</a:t>
                </a:r>
                <a:r>
                  <a:rPr lang="en-US" baseline="0"/>
                  <a:t> PARAMETER</a:t>
                </a:r>
                <a:endParaRPr lang="en-US"/>
              </a:p>
            </c:rich>
          </c:tx>
          <c:overlay val="0"/>
          <c:spPr>
            <a:noFill/>
            <a:ln>
              <a:noFill/>
            </a:ln>
            <a:effectLst/>
          </c:spPr>
          <c:txPr>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153582368"/>
        <c:crosses val="autoZero"/>
        <c:auto val="1"/>
        <c:lblAlgn val="ctr"/>
        <c:lblOffset val="100"/>
        <c:noMultiLvlLbl val="0"/>
      </c:catAx>
      <c:valAx>
        <c:axId val="1153582368"/>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PERCENT</a:t>
                </a:r>
                <a:r>
                  <a:rPr lang="en-US" baseline="0"/>
                  <a:t> OF GAIT CYCLE (%)</a:t>
                </a:r>
                <a:endParaRPr lang="en-US"/>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105524864"/>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baseline="0"/>
              <a:t>SPATIOTEMPORAL PARAMETERS BY GROUP</a:t>
            </a:r>
            <a:endParaRPr lang="en-US"/>
          </a:p>
        </c:rich>
      </c:tx>
      <c:layout>
        <c:manualLayout>
          <c:xMode val="edge"/>
          <c:yMode val="edge"/>
          <c:x val="0.15955026375066814"/>
          <c:y val="4.9646415880598413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Sheet1!$A$30</c:f>
              <c:strCache>
                <c:ptCount val="1"/>
                <c:pt idx="0">
                  <c:v>AVERAGE OF CONTROL GROUP</c:v>
                </c:pt>
              </c:strCache>
            </c:strRef>
          </c:tx>
          <c:spPr>
            <a:solidFill>
              <a:schemeClr val="accent1">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(Sheet1!$U$31,Sheet1!$T$31,Sheet1!$S$31,Sheet1!$R$31,Sheet1!$P$31,Sheet1!$O$31,Sheet1!$N$31)</c:f>
                <c:numCache>
                  <c:formatCode>General</c:formatCode>
                  <c:ptCount val="7"/>
                  <c:pt idx="0">
                    <c:v>9.6303249999999991</c:v>
                  </c:pt>
                  <c:pt idx="1">
                    <c:v>41.067480000000003</c:v>
                  </c:pt>
                  <c:pt idx="2">
                    <c:v>19.92238</c:v>
                  </c:pt>
                  <c:pt idx="3">
                    <c:v>21.948550000000001</c:v>
                  </c:pt>
                  <c:pt idx="4">
                    <c:v>44.960990000000002</c:v>
                  </c:pt>
                  <c:pt idx="5">
                    <c:v>22.783799999999999</c:v>
                  </c:pt>
                  <c:pt idx="6">
                    <c:v>22.20336</c:v>
                  </c:pt>
                </c:numCache>
              </c:numRef>
            </c:plus>
            <c:minus>
              <c:numRef>
                <c:f>(Sheet1!$R$31:$U$31,Sheet1!$P$31,Sheet1!$O$31,Sheet1!$N$31)</c:f>
                <c:numCache>
                  <c:formatCode>General</c:formatCode>
                  <c:ptCount val="7"/>
                  <c:pt idx="0">
                    <c:v>21.948550000000001</c:v>
                  </c:pt>
                  <c:pt idx="1">
                    <c:v>19.92238</c:v>
                  </c:pt>
                  <c:pt idx="2">
                    <c:v>41.067480000000003</c:v>
                  </c:pt>
                  <c:pt idx="3">
                    <c:v>9.6303249999999991</c:v>
                  </c:pt>
                  <c:pt idx="4">
                    <c:v>44.960990000000002</c:v>
                  </c:pt>
                  <c:pt idx="5">
                    <c:v>22.783799999999999</c:v>
                  </c:pt>
                  <c:pt idx="6">
                    <c:v>22.20336</c:v>
                  </c:pt>
                </c:numCache>
              </c:numRef>
            </c:minus>
            <c:spPr>
              <a:noFill/>
              <a:ln w="9525">
                <a:solidFill>
                  <a:schemeClr val="dk1">
                    <a:lumMod val="65000"/>
                    <a:lumOff val="35000"/>
                  </a:schemeClr>
                </a:solidFill>
                <a:round/>
              </a:ln>
              <a:effectLst/>
            </c:spPr>
          </c:errBars>
          <c:cat>
            <c:strRef>
              <c:f>(Sheet1!$N$29:$O$29,Sheet1!$P$29,Sheet1!$R$29:$S$29,Sheet1!$T$29,Sheet1!$U$29)</c:f>
              <c:strCache>
                <c:ptCount val="7"/>
                <c:pt idx="0">
                  <c:v>Step Length Left (cm)</c:v>
                </c:pt>
                <c:pt idx="1">
                  <c:v>Step Length Right (cm)</c:v>
                </c:pt>
                <c:pt idx="2">
                  <c:v>Stride Length (cm)</c:v>
                </c:pt>
                <c:pt idx="3">
                  <c:v>Step Time Left (ms)</c:v>
                </c:pt>
                <c:pt idx="4">
                  <c:v>Step Time Right (ms)</c:v>
                </c:pt>
                <c:pt idx="5">
                  <c:v>Stride Time (ms)</c:v>
                </c:pt>
                <c:pt idx="6">
                  <c:v>Cadence (steps/min)</c:v>
                </c:pt>
              </c:strCache>
            </c:strRef>
          </c:cat>
          <c:val>
            <c:numRef>
              <c:f>(Sheet1!$N$30:$O$30,Sheet1!$P$30,Sheet1!$R$30:$S$30,Sheet1!$T$30,Sheet1!$U$30)</c:f>
              <c:numCache>
                <c:formatCode>General</c:formatCode>
                <c:ptCount val="7"/>
                <c:pt idx="0">
                  <c:v>97.221710000000002</c:v>
                </c:pt>
                <c:pt idx="1">
                  <c:v>97.514499999999998</c:v>
                </c:pt>
                <c:pt idx="2">
                  <c:v>194.7543</c:v>
                </c:pt>
                <c:pt idx="3">
                  <c:v>367.00040000000001</c:v>
                </c:pt>
                <c:pt idx="4">
                  <c:v>363.59649999999999</c:v>
                </c:pt>
                <c:pt idx="5">
                  <c:v>730.59680000000003</c:v>
                </c:pt>
                <c:pt idx="6">
                  <c:v>165.0984</c:v>
                </c:pt>
              </c:numCache>
            </c:numRef>
          </c:val>
          <c:extLst>
            <c:ext xmlns:c16="http://schemas.microsoft.com/office/drawing/2014/chart" uri="{C3380CC4-5D6E-409C-BE32-E72D297353CC}">
              <c16:uniqueId val="{00000000-6382-EA4B-9002-C5D797068CCC}"/>
            </c:ext>
          </c:extLst>
        </c:ser>
        <c:ser>
          <c:idx val="1"/>
          <c:order val="1"/>
          <c:tx>
            <c:strRef>
              <c:f>Sheet1!$A$32</c:f>
              <c:strCache>
                <c:ptCount val="1"/>
                <c:pt idx="0">
                  <c:v>AVERAGE OF EXPERIMENTAL GROUP </c:v>
                </c:pt>
              </c:strCache>
            </c:strRef>
          </c:tx>
          <c:spPr>
            <a:solidFill>
              <a:schemeClr val="accent2">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(Sheet1!$R$33:$U$33,Sheet1!$N$33:$P$33)</c:f>
                <c:numCache>
                  <c:formatCode>General</c:formatCode>
                  <c:ptCount val="7"/>
                  <c:pt idx="0">
                    <c:v>15.51275</c:v>
                  </c:pt>
                  <c:pt idx="1">
                    <c:v>13.95919</c:v>
                  </c:pt>
                  <c:pt idx="2">
                    <c:v>28.17634</c:v>
                  </c:pt>
                  <c:pt idx="3">
                    <c:v>6.6712490000000004</c:v>
                  </c:pt>
                  <c:pt idx="4">
                    <c:v>13.408440000000001</c:v>
                  </c:pt>
                  <c:pt idx="5">
                    <c:v>13.386810000000001</c:v>
                  </c:pt>
                  <c:pt idx="6">
                    <c:v>26.728000000000002</c:v>
                  </c:pt>
                </c:numCache>
              </c:numRef>
            </c:plus>
            <c:minus>
              <c:numRef>
                <c:f>(Sheet1!$R$33:$U$33,Sheet1!$N$33:$P$33)</c:f>
                <c:numCache>
                  <c:formatCode>General</c:formatCode>
                  <c:ptCount val="7"/>
                  <c:pt idx="0">
                    <c:v>15.51275</c:v>
                  </c:pt>
                  <c:pt idx="1">
                    <c:v>13.95919</c:v>
                  </c:pt>
                  <c:pt idx="2">
                    <c:v>28.17634</c:v>
                  </c:pt>
                  <c:pt idx="3">
                    <c:v>6.6712490000000004</c:v>
                  </c:pt>
                  <c:pt idx="4">
                    <c:v>13.408440000000001</c:v>
                  </c:pt>
                  <c:pt idx="5">
                    <c:v>13.386810000000001</c:v>
                  </c:pt>
                  <c:pt idx="6">
                    <c:v>26.728000000000002</c:v>
                  </c:pt>
                </c:numCache>
              </c:numRef>
            </c:minus>
            <c:spPr>
              <a:noFill/>
              <a:ln w="9525">
                <a:solidFill>
                  <a:schemeClr val="dk1">
                    <a:lumMod val="65000"/>
                    <a:lumOff val="35000"/>
                  </a:schemeClr>
                </a:solidFill>
                <a:round/>
              </a:ln>
              <a:effectLst/>
            </c:spPr>
          </c:errBars>
          <c:cat>
            <c:strRef>
              <c:f>(Sheet1!$N$29:$O$29,Sheet1!$P$29,Sheet1!$R$29:$S$29,Sheet1!$T$29,Sheet1!$U$29)</c:f>
              <c:strCache>
                <c:ptCount val="7"/>
                <c:pt idx="0">
                  <c:v>Step Length Left (cm)</c:v>
                </c:pt>
                <c:pt idx="1">
                  <c:v>Step Length Right (cm)</c:v>
                </c:pt>
                <c:pt idx="2">
                  <c:v>Stride Length (cm)</c:v>
                </c:pt>
                <c:pt idx="3">
                  <c:v>Step Time Left (ms)</c:v>
                </c:pt>
                <c:pt idx="4">
                  <c:v>Step Time Right (ms)</c:v>
                </c:pt>
                <c:pt idx="5">
                  <c:v>Stride Time (ms)</c:v>
                </c:pt>
                <c:pt idx="6">
                  <c:v>Cadence (steps/min)</c:v>
                </c:pt>
              </c:strCache>
            </c:strRef>
          </c:cat>
          <c:val>
            <c:numRef>
              <c:f>(Sheet1!$N$32:$O$32,Sheet1!$P$32,Sheet1!$R$32:$S$32,Sheet1!$T$32,Sheet1!$U$32)</c:f>
              <c:numCache>
                <c:formatCode>General</c:formatCode>
                <c:ptCount val="7"/>
                <c:pt idx="0">
                  <c:v>106.5894</c:v>
                </c:pt>
                <c:pt idx="1">
                  <c:v>106.8327</c:v>
                </c:pt>
                <c:pt idx="2">
                  <c:v>160.06780000000001</c:v>
                </c:pt>
                <c:pt idx="3">
                  <c:v>358.83690000000001</c:v>
                </c:pt>
                <c:pt idx="4">
                  <c:v>359.83240000000001</c:v>
                </c:pt>
                <c:pt idx="5">
                  <c:v>718.6694</c:v>
                </c:pt>
                <c:pt idx="6">
                  <c:v>167.23949999999999</c:v>
                </c:pt>
              </c:numCache>
            </c:numRef>
          </c:val>
          <c:extLst>
            <c:ext xmlns:c16="http://schemas.microsoft.com/office/drawing/2014/chart" uri="{C3380CC4-5D6E-409C-BE32-E72D297353CC}">
              <c16:uniqueId val="{00000001-6382-EA4B-9002-C5D797068CCC}"/>
            </c:ext>
          </c:extLst>
        </c:ser>
        <c:dLbls>
          <c:dLblPos val="inEnd"/>
          <c:showLegendKey val="0"/>
          <c:showVal val="1"/>
          <c:showCatName val="0"/>
          <c:showSerName val="0"/>
          <c:showPercent val="0"/>
          <c:showBubbleSize val="0"/>
        </c:dLbls>
        <c:gapWidth val="65"/>
        <c:axId val="1151105824"/>
        <c:axId val="1149797616"/>
      </c:barChart>
      <c:catAx>
        <c:axId val="1151105824"/>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SPATIOTEMPORAL PARAMETER</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149797616"/>
        <c:crosses val="autoZero"/>
        <c:auto val="1"/>
        <c:lblAlgn val="ctr"/>
        <c:lblOffset val="100"/>
        <c:noMultiLvlLbl val="0"/>
      </c:catAx>
      <c:valAx>
        <c:axId val="1149797616"/>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VALUE</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151105824"/>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a:t> SPATIOTEMPORAL PARAMETERS BY GROUP</a:t>
            </a:r>
          </a:p>
        </c:rich>
      </c:tx>
      <c:layout>
        <c:manualLayout>
          <c:xMode val="edge"/>
          <c:yMode val="edge"/>
          <c:x val="0.11629250022793576"/>
          <c:y val="2.7584389407594466E-2"/>
        </c:manualLayout>
      </c:layout>
      <c:overlay val="0"/>
      <c:spPr>
        <a:noFill/>
        <a:ln w="12700">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Sheet1!$A$30</c:f>
              <c:strCache>
                <c:ptCount val="1"/>
                <c:pt idx="0">
                  <c:v>AVERAGE OF CONTROL GROUP</c:v>
                </c:pt>
              </c:strCache>
            </c:strRef>
          </c:tx>
          <c:spPr>
            <a:solidFill>
              <a:schemeClr val="accent1">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(Sheet1!$F$31:$G$31,Sheet1!$J$31:$K$31,Sheet1!$L$31:$M$31,Sheet1!$Q$31)</c:f>
                <c:numCache>
                  <c:formatCode>General</c:formatCode>
                  <c:ptCount val="7"/>
                  <c:pt idx="0">
                    <c:v>6.0841940000000001</c:v>
                  </c:pt>
                  <c:pt idx="1">
                    <c:v>6.6116419999999998</c:v>
                  </c:pt>
                  <c:pt idx="2">
                    <c:v>6.6220379999999999</c:v>
                  </c:pt>
                  <c:pt idx="3">
                    <c:v>6.0947940000000003</c:v>
                  </c:pt>
                  <c:pt idx="4">
                    <c:v>3.8214250000000001</c:v>
                  </c:pt>
                  <c:pt idx="5">
                    <c:v>1.948782</c:v>
                  </c:pt>
                  <c:pt idx="6">
                    <c:v>3.4181849999999998</c:v>
                  </c:pt>
                </c:numCache>
              </c:numRef>
            </c:plus>
            <c:minus>
              <c:numRef>
                <c:f>(Sheet1!$F$31:$G$31,Sheet1!$J$31:$M$31,Sheet1!$Q$31)</c:f>
                <c:numCache>
                  <c:formatCode>General</c:formatCode>
                  <c:ptCount val="7"/>
                  <c:pt idx="0">
                    <c:v>6.0841940000000001</c:v>
                  </c:pt>
                  <c:pt idx="1">
                    <c:v>6.6116419999999998</c:v>
                  </c:pt>
                  <c:pt idx="2">
                    <c:v>6.6220379999999999</c:v>
                  </c:pt>
                  <c:pt idx="3">
                    <c:v>6.0947940000000003</c:v>
                  </c:pt>
                  <c:pt idx="4">
                    <c:v>3.8214250000000001</c:v>
                  </c:pt>
                  <c:pt idx="5">
                    <c:v>1.948782</c:v>
                  </c:pt>
                  <c:pt idx="6">
                    <c:v>3.4181849999999998</c:v>
                  </c:pt>
                </c:numCache>
              </c:numRef>
            </c:minus>
            <c:spPr>
              <a:noFill/>
              <a:ln w="9525">
                <a:solidFill>
                  <a:schemeClr val="dk1">
                    <a:lumMod val="65000"/>
                    <a:lumOff val="35000"/>
                  </a:schemeClr>
                </a:solidFill>
                <a:round/>
              </a:ln>
              <a:effectLst/>
            </c:spPr>
          </c:errBars>
          <c:cat>
            <c:strRef>
              <c:f>(Sheet1!$F$29:$G$29,Sheet1!$J$29:$K$29,Sheet1!$L$29,Sheet1!$M$29,Sheet1!$Q$29)</c:f>
              <c:strCache>
                <c:ptCount val="7"/>
                <c:pt idx="0">
                  <c:v>Initial Swing Left (%)</c:v>
                </c:pt>
                <c:pt idx="1">
                  <c:v>Initial Swing Right (%)</c:v>
                </c:pt>
                <c:pt idx="2">
                  <c:v>Terminal Swing Left (%)</c:v>
                </c:pt>
                <c:pt idx="3">
                  <c:v>Terminal Swing Right (%)</c:v>
                </c:pt>
                <c:pt idx="4">
                  <c:v>Foot Rotation Left (°)</c:v>
                </c:pt>
                <c:pt idx="5">
                  <c:v>Foot Rotation Right (°)</c:v>
                </c:pt>
                <c:pt idx="6">
                  <c:v>Step Width (cm)</c:v>
                </c:pt>
              </c:strCache>
            </c:strRef>
          </c:cat>
          <c:val>
            <c:numRef>
              <c:f>(Sheet1!$F$30:$G$30,Sheet1!$J$30:$K$30,Sheet1!$L$30,Sheet1!$M$30,Sheet1!$Q$30)</c:f>
              <c:numCache>
                <c:formatCode>General</c:formatCode>
                <c:ptCount val="7"/>
                <c:pt idx="0">
                  <c:v>11.37114</c:v>
                </c:pt>
                <c:pt idx="1">
                  <c:v>11.351839999999999</c:v>
                </c:pt>
                <c:pt idx="2">
                  <c:v>11.36007</c:v>
                </c:pt>
                <c:pt idx="3">
                  <c:v>11.37308</c:v>
                </c:pt>
                <c:pt idx="4">
                  <c:v>2.240939</c:v>
                </c:pt>
                <c:pt idx="5">
                  <c:v>3.9966729999999999</c:v>
                </c:pt>
                <c:pt idx="6">
                  <c:v>4.2511919999999996</c:v>
                </c:pt>
              </c:numCache>
            </c:numRef>
          </c:val>
          <c:extLst>
            <c:ext xmlns:c16="http://schemas.microsoft.com/office/drawing/2014/chart" uri="{C3380CC4-5D6E-409C-BE32-E72D297353CC}">
              <c16:uniqueId val="{00000000-FC3D-B144-A2EF-ADD548EF35A9}"/>
            </c:ext>
          </c:extLst>
        </c:ser>
        <c:ser>
          <c:idx val="1"/>
          <c:order val="1"/>
          <c:tx>
            <c:strRef>
              <c:f>Sheet1!$A$32</c:f>
              <c:strCache>
                <c:ptCount val="1"/>
                <c:pt idx="0">
                  <c:v>AVERAGE OF EXPERIMENTAL GROUP </c:v>
                </c:pt>
              </c:strCache>
            </c:strRef>
          </c:tx>
          <c:spPr>
            <a:solidFill>
              <a:schemeClr val="accent2">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(Sheet1!$F$33:$G$33,Sheet1!$J$33:$M$33,Sheet1!$Q$33)</c:f>
                <c:numCache>
                  <c:formatCode>General</c:formatCode>
                  <c:ptCount val="7"/>
                  <c:pt idx="0">
                    <c:v>3.6944499999999998</c:v>
                  </c:pt>
                  <c:pt idx="1">
                    <c:v>4.2623860000000002</c:v>
                  </c:pt>
                  <c:pt idx="2">
                    <c:v>4.2625200000000003</c:v>
                  </c:pt>
                  <c:pt idx="3">
                    <c:v>3.6952029999999998</c:v>
                  </c:pt>
                  <c:pt idx="4">
                    <c:v>4.8432829999999996</c:v>
                  </c:pt>
                  <c:pt idx="5">
                    <c:v>4.8354189999999999</c:v>
                  </c:pt>
                  <c:pt idx="6">
                    <c:v>2.1179000000000001</c:v>
                  </c:pt>
                </c:numCache>
              </c:numRef>
            </c:plus>
            <c:minus>
              <c:numRef>
                <c:f>(Sheet1!$F$33:$G$33,Sheet1!$J$33:$M$33,Sheet1!$Q$33)</c:f>
                <c:numCache>
                  <c:formatCode>General</c:formatCode>
                  <c:ptCount val="7"/>
                  <c:pt idx="0">
                    <c:v>3.6944499999999998</c:v>
                  </c:pt>
                  <c:pt idx="1">
                    <c:v>4.2623860000000002</c:v>
                  </c:pt>
                  <c:pt idx="2">
                    <c:v>4.2625200000000003</c:v>
                  </c:pt>
                  <c:pt idx="3">
                    <c:v>3.6952029999999998</c:v>
                  </c:pt>
                  <c:pt idx="4">
                    <c:v>4.8432829999999996</c:v>
                  </c:pt>
                  <c:pt idx="5">
                    <c:v>4.8354189999999999</c:v>
                  </c:pt>
                  <c:pt idx="6">
                    <c:v>2.1179000000000001</c:v>
                  </c:pt>
                </c:numCache>
              </c:numRef>
            </c:minus>
            <c:spPr>
              <a:noFill/>
              <a:ln w="9525">
                <a:solidFill>
                  <a:schemeClr val="dk1">
                    <a:lumMod val="65000"/>
                    <a:lumOff val="35000"/>
                  </a:schemeClr>
                </a:solidFill>
                <a:round/>
              </a:ln>
              <a:effectLst/>
            </c:spPr>
          </c:errBars>
          <c:cat>
            <c:strRef>
              <c:f>(Sheet1!$F$29:$G$29,Sheet1!$J$29:$K$29,Sheet1!$L$29,Sheet1!$M$29,Sheet1!$Q$29)</c:f>
              <c:strCache>
                <c:ptCount val="7"/>
                <c:pt idx="0">
                  <c:v>Initial Swing Left (%)</c:v>
                </c:pt>
                <c:pt idx="1">
                  <c:v>Initial Swing Right (%)</c:v>
                </c:pt>
                <c:pt idx="2">
                  <c:v>Terminal Swing Left (%)</c:v>
                </c:pt>
                <c:pt idx="3">
                  <c:v>Terminal Swing Right (%)</c:v>
                </c:pt>
                <c:pt idx="4">
                  <c:v>Foot Rotation Left (°)</c:v>
                </c:pt>
                <c:pt idx="5">
                  <c:v>Foot Rotation Right (°)</c:v>
                </c:pt>
                <c:pt idx="6">
                  <c:v>Step Width (cm)</c:v>
                </c:pt>
              </c:strCache>
            </c:strRef>
          </c:cat>
          <c:val>
            <c:numRef>
              <c:f>(Sheet1!$F$32:$G$32,Sheet1!$J$32:$K$32,Sheet1!$L$32,Sheet1!$M$32,Sheet1!$Q$32)</c:f>
              <c:numCache>
                <c:formatCode>General</c:formatCode>
                <c:ptCount val="7"/>
                <c:pt idx="0">
                  <c:v>14.81095</c:v>
                </c:pt>
                <c:pt idx="1">
                  <c:v>14.621370000000001</c:v>
                </c:pt>
                <c:pt idx="2">
                  <c:v>14.61641</c:v>
                </c:pt>
                <c:pt idx="3">
                  <c:v>14.80756</c:v>
                </c:pt>
                <c:pt idx="4">
                  <c:v>2.9612400000000001</c:v>
                </c:pt>
                <c:pt idx="5">
                  <c:v>4.0036120000000004</c:v>
                </c:pt>
                <c:pt idx="6">
                  <c:v>4.7004089999999996</c:v>
                </c:pt>
              </c:numCache>
            </c:numRef>
          </c:val>
          <c:extLst>
            <c:ext xmlns:c16="http://schemas.microsoft.com/office/drawing/2014/chart" uri="{C3380CC4-5D6E-409C-BE32-E72D297353CC}">
              <c16:uniqueId val="{00000001-FC3D-B144-A2EF-ADD548EF35A9}"/>
            </c:ext>
          </c:extLst>
        </c:ser>
        <c:dLbls>
          <c:dLblPos val="inEnd"/>
          <c:showLegendKey val="0"/>
          <c:showVal val="1"/>
          <c:showCatName val="0"/>
          <c:showSerName val="0"/>
          <c:showPercent val="0"/>
          <c:showBubbleSize val="0"/>
        </c:dLbls>
        <c:gapWidth val="65"/>
        <c:axId val="1153459296"/>
        <c:axId val="1104862496"/>
      </c:barChart>
      <c:catAx>
        <c:axId val="1153459296"/>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SPATIOTEMPORAL PARAMETER</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low"/>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104862496"/>
        <c:crosses val="autoZero"/>
        <c:auto val="1"/>
        <c:lblAlgn val="ctr"/>
        <c:lblOffset val="100"/>
        <c:noMultiLvlLbl val="0"/>
      </c:catAx>
      <c:valAx>
        <c:axId val="1104862496"/>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VALUE </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15345929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a:t>TRIAL CADENCE BY GROUP</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Sheet1!$H$1</c:f>
              <c:strCache>
                <c:ptCount val="1"/>
                <c:pt idx="0">
                  <c:v>AVERAGE CADENCE-CONTROL GROUP </c:v>
                </c:pt>
              </c:strCache>
            </c:strRef>
          </c:tx>
          <c:spPr>
            <a:solidFill>
              <a:schemeClr val="accent1">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Sheet1!$E$2:$E$4</c:f>
                <c:numCache>
                  <c:formatCode>General</c:formatCode>
                  <c:ptCount val="3"/>
                  <c:pt idx="0">
                    <c:v>9.5070560000000004</c:v>
                  </c:pt>
                  <c:pt idx="1">
                    <c:v>10.042299999999999</c:v>
                  </c:pt>
                  <c:pt idx="2">
                    <c:v>9.3416160000000001</c:v>
                  </c:pt>
                </c:numCache>
              </c:numRef>
            </c:plus>
            <c:minus>
              <c:numRef>
                <c:f>Sheet1!$E$2:$E$4</c:f>
                <c:numCache>
                  <c:formatCode>General</c:formatCode>
                  <c:ptCount val="3"/>
                  <c:pt idx="0">
                    <c:v>9.5070560000000004</c:v>
                  </c:pt>
                  <c:pt idx="1">
                    <c:v>10.042299999999999</c:v>
                  </c:pt>
                  <c:pt idx="2">
                    <c:v>9.3416160000000001</c:v>
                  </c:pt>
                </c:numCache>
              </c:numRef>
            </c:minus>
            <c:spPr>
              <a:noFill/>
              <a:ln w="9525">
                <a:solidFill>
                  <a:schemeClr val="dk1">
                    <a:lumMod val="65000"/>
                    <a:lumOff val="35000"/>
                  </a:schemeClr>
                </a:solidFill>
                <a:round/>
              </a:ln>
              <a:effectLst/>
            </c:spPr>
          </c:errBars>
          <c:cat>
            <c:strRef>
              <c:f>Sheet1!$G$2:$G$4</c:f>
              <c:strCache>
                <c:ptCount val="3"/>
                <c:pt idx="0">
                  <c:v>BASELINE CADENCE WITHOUT MUSIC</c:v>
                </c:pt>
                <c:pt idx="1">
                  <c:v>WITH MUSIC</c:v>
                </c:pt>
                <c:pt idx="2">
                  <c:v>NO MUSIC</c:v>
                </c:pt>
              </c:strCache>
            </c:strRef>
          </c:cat>
          <c:val>
            <c:numRef>
              <c:f>Sheet1!$H$2:$H$4</c:f>
              <c:numCache>
                <c:formatCode>General</c:formatCode>
                <c:ptCount val="3"/>
                <c:pt idx="0">
                  <c:v>165.41909999999999</c:v>
                </c:pt>
                <c:pt idx="1">
                  <c:v>165.1523</c:v>
                </c:pt>
                <c:pt idx="2">
                  <c:v>164.72370000000001</c:v>
                </c:pt>
              </c:numCache>
            </c:numRef>
          </c:val>
          <c:extLst>
            <c:ext xmlns:c16="http://schemas.microsoft.com/office/drawing/2014/chart" uri="{C3380CC4-5D6E-409C-BE32-E72D297353CC}">
              <c16:uniqueId val="{00000000-79A2-1C43-849B-7DF5E0AE6E6A}"/>
            </c:ext>
          </c:extLst>
        </c:ser>
        <c:ser>
          <c:idx val="1"/>
          <c:order val="1"/>
          <c:tx>
            <c:strRef>
              <c:f>Sheet1!$I$1</c:f>
              <c:strCache>
                <c:ptCount val="1"/>
                <c:pt idx="0">
                  <c:v>AVERAGE CADENCE-EXPERIMENTAL GROUP</c:v>
                </c:pt>
              </c:strCache>
            </c:strRef>
          </c:tx>
          <c:spPr>
            <a:solidFill>
              <a:schemeClr val="accent2">
                <a:alpha val="85000"/>
              </a:schemeClr>
            </a:solidFill>
            <a:ln w="9525" cap="flat" cmpd="sng" algn="ctr">
              <a:solidFill>
                <a:schemeClr val="lt1">
                  <a:alpha val="50000"/>
                </a:schemeClr>
              </a:solidFill>
              <a:round/>
            </a:ln>
            <a:effectLst/>
          </c:spPr>
          <c:invertIfNegative val="0"/>
          <c:dLbls>
            <c:delete val="1"/>
          </c:dLbls>
          <c:errBars>
            <c:errBarType val="both"/>
            <c:errValType val="cust"/>
            <c:noEndCap val="0"/>
            <c:plus>
              <c:numRef>
                <c:f>Sheet1!$C$2:$C$4</c:f>
                <c:numCache>
                  <c:formatCode>General</c:formatCode>
                  <c:ptCount val="3"/>
                  <c:pt idx="0">
                    <c:v>6.761889</c:v>
                  </c:pt>
                  <c:pt idx="1">
                    <c:v>7.0240179999999999</c:v>
                  </c:pt>
                  <c:pt idx="2">
                    <c:v>6.2278390000000003</c:v>
                  </c:pt>
                </c:numCache>
              </c:numRef>
            </c:plus>
            <c:minus>
              <c:numRef>
                <c:f>Sheet1!$C$2:$C$4</c:f>
                <c:numCache>
                  <c:formatCode>General</c:formatCode>
                  <c:ptCount val="3"/>
                  <c:pt idx="0">
                    <c:v>6.761889</c:v>
                  </c:pt>
                  <c:pt idx="1">
                    <c:v>7.0240179999999999</c:v>
                  </c:pt>
                  <c:pt idx="2">
                    <c:v>6.2278390000000003</c:v>
                  </c:pt>
                </c:numCache>
              </c:numRef>
            </c:minus>
            <c:spPr>
              <a:noFill/>
              <a:ln w="9525">
                <a:solidFill>
                  <a:schemeClr val="dk1">
                    <a:lumMod val="65000"/>
                    <a:lumOff val="35000"/>
                  </a:schemeClr>
                </a:solidFill>
                <a:round/>
              </a:ln>
              <a:effectLst/>
            </c:spPr>
          </c:errBars>
          <c:cat>
            <c:strRef>
              <c:f>Sheet1!$G$2:$G$4</c:f>
              <c:strCache>
                <c:ptCount val="3"/>
                <c:pt idx="0">
                  <c:v>BASELINE CADENCE WITHOUT MUSIC</c:v>
                </c:pt>
                <c:pt idx="1">
                  <c:v>WITH MUSIC</c:v>
                </c:pt>
                <c:pt idx="2">
                  <c:v>NO MUSIC</c:v>
                </c:pt>
              </c:strCache>
            </c:strRef>
          </c:cat>
          <c:val>
            <c:numRef>
              <c:f>Sheet1!$I$2:$I$4</c:f>
              <c:numCache>
                <c:formatCode>General</c:formatCode>
                <c:ptCount val="3"/>
                <c:pt idx="0">
                  <c:v>167.24119999999999</c:v>
                </c:pt>
                <c:pt idx="1">
                  <c:v>167.5248</c:v>
                </c:pt>
                <c:pt idx="2">
                  <c:v>166.95249999999999</c:v>
                </c:pt>
              </c:numCache>
            </c:numRef>
          </c:val>
          <c:extLst>
            <c:ext xmlns:c16="http://schemas.microsoft.com/office/drawing/2014/chart" uri="{C3380CC4-5D6E-409C-BE32-E72D297353CC}">
              <c16:uniqueId val="{00000001-79A2-1C43-849B-7DF5E0AE6E6A}"/>
            </c:ext>
          </c:extLst>
        </c:ser>
        <c:dLbls>
          <c:dLblPos val="inEnd"/>
          <c:showLegendKey val="0"/>
          <c:showVal val="1"/>
          <c:showCatName val="0"/>
          <c:showSerName val="0"/>
          <c:showPercent val="0"/>
          <c:showBubbleSize val="0"/>
        </c:dLbls>
        <c:gapWidth val="65"/>
        <c:axId val="1169306256"/>
        <c:axId val="1153566896"/>
      </c:barChart>
      <c:catAx>
        <c:axId val="1169306256"/>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TRIAL</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153566896"/>
        <c:crosses val="autoZero"/>
        <c:auto val="1"/>
        <c:lblAlgn val="ctr"/>
        <c:lblOffset val="100"/>
        <c:noMultiLvlLbl val="0"/>
      </c:catAx>
      <c:valAx>
        <c:axId val="1153566896"/>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CADENCE (STEPS/MINUTE)</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16930625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2DA1C-43D0-CC45-B7C4-03EE75B660C5}" type="datetimeFigureOut">
              <a:rPr lang="en-US" smtClean="0"/>
              <a:t>4/16/20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2F979A-1DE3-0242-9961-5F040339B41B}" type="slidenum">
              <a:rPr lang="en-US" smtClean="0"/>
              <a:t>‹#›</a:t>
            </a:fld>
            <a:endParaRPr lang="en-US"/>
          </a:p>
        </p:txBody>
      </p:sp>
    </p:spTree>
    <p:extLst>
      <p:ext uri="{BB962C8B-B14F-4D97-AF65-F5344CB8AC3E}">
        <p14:creationId xmlns:p14="http://schemas.microsoft.com/office/powerpoint/2010/main" val="3722329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2F979A-1DE3-0242-9961-5F040339B41B}" type="slidenum">
              <a:rPr lang="en-US" smtClean="0"/>
              <a:t>1</a:t>
            </a:fld>
            <a:endParaRPr lang="en-US"/>
          </a:p>
        </p:txBody>
      </p:sp>
    </p:spTree>
    <p:extLst>
      <p:ext uri="{BB962C8B-B14F-4D97-AF65-F5344CB8AC3E}">
        <p14:creationId xmlns:p14="http://schemas.microsoft.com/office/powerpoint/2010/main" val="2797944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5920" y="5113022"/>
            <a:ext cx="18653760" cy="3528061"/>
          </a:xfrm>
        </p:spPr>
        <p:txBody>
          <a:bodyPr/>
          <a:lstStyle/>
          <a:p>
            <a:r>
              <a:rPr lang="en-US"/>
              <a:t>Click to edit Master title style</a:t>
            </a:r>
          </a:p>
        </p:txBody>
      </p:sp>
      <p:sp>
        <p:nvSpPr>
          <p:cNvPr id="3" name="Subtitle 2"/>
          <p:cNvSpPr>
            <a:spLocks noGrp="1"/>
          </p:cNvSpPr>
          <p:nvPr>
            <p:ph type="subTitle" idx="1"/>
          </p:nvPr>
        </p:nvSpPr>
        <p:spPr>
          <a:xfrm>
            <a:off x="3291840" y="9326880"/>
            <a:ext cx="15361920" cy="4206240"/>
          </a:xfrm>
        </p:spPr>
        <p:txBody>
          <a:bodyPr/>
          <a:lstStyle>
            <a:lvl1pPr marL="0" indent="0" algn="ctr">
              <a:buNone/>
              <a:defRPr>
                <a:solidFill>
                  <a:schemeClr val="tx1">
                    <a:tint val="75000"/>
                  </a:schemeClr>
                </a:solidFill>
              </a:defRPr>
            </a:lvl1pPr>
            <a:lvl2pPr marL="1410713" indent="0" algn="ctr">
              <a:buNone/>
              <a:defRPr>
                <a:solidFill>
                  <a:schemeClr val="tx1">
                    <a:tint val="75000"/>
                  </a:schemeClr>
                </a:solidFill>
              </a:defRPr>
            </a:lvl2pPr>
            <a:lvl3pPr marL="2821426" indent="0" algn="ctr">
              <a:buNone/>
              <a:defRPr>
                <a:solidFill>
                  <a:schemeClr val="tx1">
                    <a:tint val="75000"/>
                  </a:schemeClr>
                </a:solidFill>
              </a:defRPr>
            </a:lvl3pPr>
            <a:lvl4pPr marL="4232140" indent="0" algn="ctr">
              <a:buNone/>
              <a:defRPr>
                <a:solidFill>
                  <a:schemeClr val="tx1">
                    <a:tint val="75000"/>
                  </a:schemeClr>
                </a:solidFill>
              </a:defRPr>
            </a:lvl4pPr>
            <a:lvl5pPr marL="5642853" indent="0" algn="ctr">
              <a:buNone/>
              <a:defRPr>
                <a:solidFill>
                  <a:schemeClr val="tx1">
                    <a:tint val="75000"/>
                  </a:schemeClr>
                </a:solidFill>
              </a:defRPr>
            </a:lvl5pPr>
            <a:lvl6pPr marL="7053566" indent="0" algn="ctr">
              <a:buNone/>
              <a:defRPr>
                <a:solidFill>
                  <a:schemeClr val="tx1">
                    <a:tint val="75000"/>
                  </a:schemeClr>
                </a:solidFill>
              </a:defRPr>
            </a:lvl6pPr>
            <a:lvl7pPr marL="8464280" indent="0" algn="ctr">
              <a:buNone/>
              <a:defRPr>
                <a:solidFill>
                  <a:schemeClr val="tx1">
                    <a:tint val="75000"/>
                  </a:schemeClr>
                </a:solidFill>
              </a:defRPr>
            </a:lvl7pPr>
            <a:lvl8pPr marL="9874993" indent="0" algn="ctr">
              <a:buNone/>
              <a:defRPr>
                <a:solidFill>
                  <a:schemeClr val="tx1">
                    <a:tint val="75000"/>
                  </a:schemeClr>
                </a:solidFill>
              </a:defRPr>
            </a:lvl8pPr>
            <a:lvl9pPr marL="1128570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358868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339921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10560" y="659133"/>
            <a:ext cx="4937760" cy="140436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97280" y="659133"/>
            <a:ext cx="14447520" cy="140436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3246450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1432897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2" y="10576562"/>
            <a:ext cx="18653760" cy="3268980"/>
          </a:xfrm>
        </p:spPr>
        <p:txBody>
          <a:bodyPr anchor="t"/>
          <a:lstStyle>
            <a:lvl1pPr algn="l">
              <a:defRPr sz="12342" b="1" cap="all"/>
            </a:lvl1pPr>
          </a:lstStyle>
          <a:p>
            <a:r>
              <a:rPr lang="en-US"/>
              <a:t>Click to edit Master title style</a:t>
            </a:r>
          </a:p>
        </p:txBody>
      </p:sp>
      <p:sp>
        <p:nvSpPr>
          <p:cNvPr id="3" name="Text Placeholder 2"/>
          <p:cNvSpPr>
            <a:spLocks noGrp="1"/>
          </p:cNvSpPr>
          <p:nvPr>
            <p:ph type="body" idx="1"/>
          </p:nvPr>
        </p:nvSpPr>
        <p:spPr>
          <a:xfrm>
            <a:off x="1733552" y="6976114"/>
            <a:ext cx="18653760" cy="3600450"/>
          </a:xfrm>
        </p:spPr>
        <p:txBody>
          <a:bodyPr anchor="b"/>
          <a:lstStyle>
            <a:lvl1pPr marL="0" indent="0">
              <a:buNone/>
              <a:defRPr sz="6236">
                <a:solidFill>
                  <a:schemeClr val="tx1">
                    <a:tint val="75000"/>
                  </a:schemeClr>
                </a:solidFill>
              </a:defRPr>
            </a:lvl1pPr>
            <a:lvl2pPr marL="1410713" indent="0">
              <a:buNone/>
              <a:defRPr sz="5593">
                <a:solidFill>
                  <a:schemeClr val="tx1">
                    <a:tint val="75000"/>
                  </a:schemeClr>
                </a:solidFill>
              </a:defRPr>
            </a:lvl2pPr>
            <a:lvl3pPr marL="2821426" indent="0">
              <a:buNone/>
              <a:defRPr sz="4950">
                <a:solidFill>
                  <a:schemeClr val="tx1">
                    <a:tint val="75000"/>
                  </a:schemeClr>
                </a:solidFill>
              </a:defRPr>
            </a:lvl3pPr>
            <a:lvl4pPr marL="4232140" indent="0">
              <a:buNone/>
              <a:defRPr sz="4307">
                <a:solidFill>
                  <a:schemeClr val="tx1">
                    <a:tint val="75000"/>
                  </a:schemeClr>
                </a:solidFill>
              </a:defRPr>
            </a:lvl4pPr>
            <a:lvl5pPr marL="5642853" indent="0">
              <a:buNone/>
              <a:defRPr sz="4307">
                <a:solidFill>
                  <a:schemeClr val="tx1">
                    <a:tint val="75000"/>
                  </a:schemeClr>
                </a:solidFill>
              </a:defRPr>
            </a:lvl5pPr>
            <a:lvl6pPr marL="7053566" indent="0">
              <a:buNone/>
              <a:defRPr sz="4307">
                <a:solidFill>
                  <a:schemeClr val="tx1">
                    <a:tint val="75000"/>
                  </a:schemeClr>
                </a:solidFill>
              </a:defRPr>
            </a:lvl6pPr>
            <a:lvl7pPr marL="8464280" indent="0">
              <a:buNone/>
              <a:defRPr sz="4307">
                <a:solidFill>
                  <a:schemeClr val="tx1">
                    <a:tint val="75000"/>
                  </a:schemeClr>
                </a:solidFill>
              </a:defRPr>
            </a:lvl7pPr>
            <a:lvl8pPr marL="9874993" indent="0">
              <a:buNone/>
              <a:defRPr sz="4307">
                <a:solidFill>
                  <a:schemeClr val="tx1">
                    <a:tint val="75000"/>
                  </a:schemeClr>
                </a:solidFill>
              </a:defRPr>
            </a:lvl8pPr>
            <a:lvl9pPr marL="11285707" indent="0">
              <a:buNone/>
              <a:defRPr sz="43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39662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972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1556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256550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7280" y="3684273"/>
            <a:ext cx="9696452"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4" name="Content Placeholder 3"/>
          <p:cNvSpPr>
            <a:spLocks noGrp="1"/>
          </p:cNvSpPr>
          <p:nvPr>
            <p:ph sz="half" idx="2"/>
          </p:nvPr>
        </p:nvSpPr>
        <p:spPr>
          <a:xfrm>
            <a:off x="1097280" y="5219702"/>
            <a:ext cx="9696452"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8062" y="3684273"/>
            <a:ext cx="9700260"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6" name="Content Placeholder 5"/>
          <p:cNvSpPr>
            <a:spLocks noGrp="1"/>
          </p:cNvSpPr>
          <p:nvPr>
            <p:ph sz="quarter" idx="4"/>
          </p:nvPr>
        </p:nvSpPr>
        <p:spPr>
          <a:xfrm>
            <a:off x="11148062" y="5219702"/>
            <a:ext cx="9700260"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F16189-DB41-42F5-B187-0E036EE96E0B}" type="datetimeFigureOut">
              <a:rPr lang="en-US" smtClean="0"/>
              <a:t>4/16/20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3314339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F16189-DB41-42F5-B187-0E036EE96E0B}" type="datetimeFigureOut">
              <a:rPr lang="en-US" smtClean="0"/>
              <a:t>4/16/20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405076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16189-DB41-42F5-B187-0E036EE96E0B}" type="datetimeFigureOut">
              <a:rPr lang="en-US" smtClean="0"/>
              <a:t>4/16/20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2098884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2" y="655320"/>
            <a:ext cx="7219952" cy="2788920"/>
          </a:xfrm>
        </p:spPr>
        <p:txBody>
          <a:bodyPr anchor="b"/>
          <a:lstStyle>
            <a:lvl1pPr algn="l">
              <a:defRPr sz="6236" b="1"/>
            </a:lvl1pPr>
          </a:lstStyle>
          <a:p>
            <a:r>
              <a:rPr lang="en-US"/>
              <a:t>Click to edit Master title style</a:t>
            </a:r>
          </a:p>
        </p:txBody>
      </p:sp>
      <p:sp>
        <p:nvSpPr>
          <p:cNvPr id="3" name="Content Placeholder 2"/>
          <p:cNvSpPr>
            <a:spLocks noGrp="1"/>
          </p:cNvSpPr>
          <p:nvPr>
            <p:ph idx="1"/>
          </p:nvPr>
        </p:nvSpPr>
        <p:spPr>
          <a:xfrm>
            <a:off x="8580120" y="655323"/>
            <a:ext cx="12268200" cy="14047471"/>
          </a:xfrm>
        </p:spPr>
        <p:txBody>
          <a:bodyPr/>
          <a:lstStyle>
            <a:lvl1pPr>
              <a:defRPr sz="9899"/>
            </a:lvl1pPr>
            <a:lvl2pPr>
              <a:defRPr sz="8614"/>
            </a:lvl2pPr>
            <a:lvl3pPr>
              <a:defRPr sz="7393"/>
            </a:lvl3pPr>
            <a:lvl4pPr>
              <a:defRPr sz="6236"/>
            </a:lvl4pPr>
            <a:lvl5pPr>
              <a:defRPr sz="6236"/>
            </a:lvl5pPr>
            <a:lvl6pPr>
              <a:defRPr sz="6236"/>
            </a:lvl6pPr>
            <a:lvl7pPr>
              <a:defRPr sz="6236"/>
            </a:lvl7pPr>
            <a:lvl8pPr>
              <a:defRPr sz="6236"/>
            </a:lvl8pPr>
            <a:lvl9pPr>
              <a:defRPr sz="62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7282" y="3444243"/>
            <a:ext cx="7219952" cy="11258551"/>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100102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1492" y="11521442"/>
            <a:ext cx="13167360" cy="1360171"/>
          </a:xfrm>
        </p:spPr>
        <p:txBody>
          <a:bodyPr anchor="b"/>
          <a:lstStyle>
            <a:lvl1pPr algn="l">
              <a:defRPr sz="6236" b="1"/>
            </a:lvl1pPr>
          </a:lstStyle>
          <a:p>
            <a:r>
              <a:rPr lang="en-US"/>
              <a:t>Click to edit Master title style</a:t>
            </a:r>
          </a:p>
        </p:txBody>
      </p:sp>
      <p:sp>
        <p:nvSpPr>
          <p:cNvPr id="3" name="Picture Placeholder 2"/>
          <p:cNvSpPr>
            <a:spLocks noGrp="1"/>
          </p:cNvSpPr>
          <p:nvPr>
            <p:ph type="pic" idx="1"/>
          </p:nvPr>
        </p:nvSpPr>
        <p:spPr>
          <a:xfrm>
            <a:off x="4301492" y="1470661"/>
            <a:ext cx="13167360" cy="9875520"/>
          </a:xfrm>
        </p:spPr>
        <p:txBody>
          <a:bodyPr/>
          <a:lstStyle>
            <a:lvl1pPr marL="0" indent="0">
              <a:buNone/>
              <a:defRPr sz="9899"/>
            </a:lvl1pPr>
            <a:lvl2pPr marL="1410713" indent="0">
              <a:buNone/>
              <a:defRPr sz="8614"/>
            </a:lvl2pPr>
            <a:lvl3pPr marL="2821426" indent="0">
              <a:buNone/>
              <a:defRPr sz="7393"/>
            </a:lvl3pPr>
            <a:lvl4pPr marL="4232140" indent="0">
              <a:buNone/>
              <a:defRPr sz="6236"/>
            </a:lvl4pPr>
            <a:lvl5pPr marL="5642853" indent="0">
              <a:buNone/>
              <a:defRPr sz="6236"/>
            </a:lvl5pPr>
            <a:lvl6pPr marL="7053566" indent="0">
              <a:buNone/>
              <a:defRPr sz="6236"/>
            </a:lvl6pPr>
            <a:lvl7pPr marL="8464280" indent="0">
              <a:buNone/>
              <a:defRPr sz="6236"/>
            </a:lvl7pPr>
            <a:lvl8pPr marL="9874993" indent="0">
              <a:buNone/>
              <a:defRPr sz="6236"/>
            </a:lvl8pPr>
            <a:lvl9pPr marL="11285707" indent="0">
              <a:buNone/>
              <a:defRPr sz="6236"/>
            </a:lvl9pPr>
          </a:lstStyle>
          <a:p>
            <a:endParaRPr lang="en-US"/>
          </a:p>
        </p:txBody>
      </p:sp>
      <p:sp>
        <p:nvSpPr>
          <p:cNvPr id="4" name="Text Placeholder 3"/>
          <p:cNvSpPr>
            <a:spLocks noGrp="1"/>
          </p:cNvSpPr>
          <p:nvPr>
            <p:ph type="body" sz="half" idx="2"/>
          </p:nvPr>
        </p:nvSpPr>
        <p:spPr>
          <a:xfrm>
            <a:off x="4301492" y="12881612"/>
            <a:ext cx="13167360" cy="1931670"/>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a:p>
        </p:txBody>
      </p:sp>
    </p:spTree>
    <p:extLst>
      <p:ext uri="{BB962C8B-B14F-4D97-AF65-F5344CB8AC3E}">
        <p14:creationId xmlns:p14="http://schemas.microsoft.com/office/powerpoint/2010/main" val="257011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659131"/>
            <a:ext cx="19751040" cy="2743200"/>
          </a:xfrm>
          <a:prstGeom prst="rect">
            <a:avLst/>
          </a:prstGeom>
        </p:spPr>
        <p:txBody>
          <a:bodyPr vert="horz" lIns="438903" tIns="219451" rIns="438903" bIns="219451" rtlCol="0" anchor="ctr">
            <a:normAutofit/>
          </a:bodyPr>
          <a:lstStyle/>
          <a:p>
            <a:r>
              <a:rPr lang="en-US"/>
              <a:t>Click to edit Master title style</a:t>
            </a:r>
          </a:p>
        </p:txBody>
      </p:sp>
      <p:sp>
        <p:nvSpPr>
          <p:cNvPr id="3" name="Text Placeholder 2"/>
          <p:cNvSpPr>
            <a:spLocks noGrp="1"/>
          </p:cNvSpPr>
          <p:nvPr>
            <p:ph type="body" idx="1"/>
          </p:nvPr>
        </p:nvSpPr>
        <p:spPr>
          <a:xfrm>
            <a:off x="1097280" y="3840483"/>
            <a:ext cx="19751040" cy="10862312"/>
          </a:xfrm>
          <a:prstGeom prst="rect">
            <a:avLst/>
          </a:prstGeom>
        </p:spPr>
        <p:txBody>
          <a:bodyPr vert="horz" lIns="438903" tIns="219451" rIns="438903" bIns="21945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15255242"/>
            <a:ext cx="5120640" cy="876301"/>
          </a:xfrm>
          <a:prstGeom prst="rect">
            <a:avLst/>
          </a:prstGeom>
        </p:spPr>
        <p:txBody>
          <a:bodyPr vert="horz" lIns="438903" tIns="219451" rIns="438903" bIns="219451" rtlCol="0" anchor="ctr"/>
          <a:lstStyle>
            <a:lvl1pPr algn="l">
              <a:defRPr sz="3664">
                <a:solidFill>
                  <a:schemeClr val="tx1">
                    <a:tint val="75000"/>
                  </a:schemeClr>
                </a:solidFill>
              </a:defRPr>
            </a:lvl1pPr>
          </a:lstStyle>
          <a:p>
            <a:fld id="{E4F16189-DB41-42F5-B187-0E036EE96E0B}" type="datetimeFigureOut">
              <a:rPr lang="en-US" smtClean="0"/>
              <a:t>4/16/20</a:t>
            </a:fld>
            <a:endParaRPr lang="en-US"/>
          </a:p>
        </p:txBody>
      </p:sp>
      <p:sp>
        <p:nvSpPr>
          <p:cNvPr id="5" name="Footer Placeholder 4"/>
          <p:cNvSpPr>
            <a:spLocks noGrp="1"/>
          </p:cNvSpPr>
          <p:nvPr>
            <p:ph type="ftr" sz="quarter" idx="3"/>
          </p:nvPr>
        </p:nvSpPr>
        <p:spPr>
          <a:xfrm>
            <a:off x="7498080" y="15255242"/>
            <a:ext cx="6949440" cy="876301"/>
          </a:xfrm>
          <a:prstGeom prst="rect">
            <a:avLst/>
          </a:prstGeom>
        </p:spPr>
        <p:txBody>
          <a:bodyPr vert="horz" lIns="438903" tIns="219451" rIns="438903" bIns="219451" rtlCol="0" anchor="ctr"/>
          <a:lstStyle>
            <a:lvl1pPr algn="ctr">
              <a:defRPr sz="366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27680" y="15255242"/>
            <a:ext cx="5120640" cy="876301"/>
          </a:xfrm>
          <a:prstGeom prst="rect">
            <a:avLst/>
          </a:prstGeom>
        </p:spPr>
        <p:txBody>
          <a:bodyPr vert="horz" lIns="438903" tIns="219451" rIns="438903" bIns="219451" rtlCol="0" anchor="ctr"/>
          <a:lstStyle>
            <a:lvl1pPr algn="r">
              <a:defRPr sz="3664">
                <a:solidFill>
                  <a:schemeClr val="tx1">
                    <a:tint val="75000"/>
                  </a:schemeClr>
                </a:solidFill>
              </a:defRPr>
            </a:lvl1pPr>
          </a:lstStyle>
          <a:p>
            <a:fld id="{662FD185-E02B-4476-BAC7-44E4CC1EA1FE}" type="slidenum">
              <a:rPr lang="en-US" smtClean="0"/>
              <a:t>‹#›</a:t>
            </a:fld>
            <a:endParaRPr lang="en-US"/>
          </a:p>
        </p:txBody>
      </p:sp>
    </p:spTree>
    <p:extLst>
      <p:ext uri="{BB962C8B-B14F-4D97-AF65-F5344CB8AC3E}">
        <p14:creationId xmlns:p14="http://schemas.microsoft.com/office/powerpoint/2010/main" val="218857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426" rtl="0" eaLnBrk="1" latinLnBrk="0" hangingPunct="1">
        <a:spcBef>
          <a:spcPct val="0"/>
        </a:spcBef>
        <a:buNone/>
        <a:defRPr sz="13564" kern="1200">
          <a:solidFill>
            <a:schemeClr val="tx1"/>
          </a:solidFill>
          <a:latin typeface="+mj-lt"/>
          <a:ea typeface="+mj-ea"/>
          <a:cs typeface="+mj-cs"/>
        </a:defRPr>
      </a:lvl1pPr>
    </p:titleStyle>
    <p:bodyStyle>
      <a:lvl1pPr marL="1058036" indent="-1058036" algn="l" defTabSz="2821426" rtl="0" eaLnBrk="1" latinLnBrk="0" hangingPunct="1">
        <a:spcBef>
          <a:spcPct val="20000"/>
        </a:spcBef>
        <a:buFont typeface="Arial" pitchFamily="34" charset="0"/>
        <a:buChar char="•"/>
        <a:defRPr sz="9899" kern="1200">
          <a:solidFill>
            <a:schemeClr val="tx1"/>
          </a:solidFill>
          <a:latin typeface="+mn-lt"/>
          <a:ea typeface="+mn-ea"/>
          <a:cs typeface="+mn-cs"/>
        </a:defRPr>
      </a:lvl1pPr>
      <a:lvl2pPr marL="2292409" indent="-881696" algn="l" defTabSz="2821426" rtl="0" eaLnBrk="1" latinLnBrk="0" hangingPunct="1">
        <a:spcBef>
          <a:spcPct val="20000"/>
        </a:spcBef>
        <a:buFont typeface="Arial" pitchFamily="34" charset="0"/>
        <a:buChar char="–"/>
        <a:defRPr sz="8614" kern="1200">
          <a:solidFill>
            <a:schemeClr val="tx1"/>
          </a:solidFill>
          <a:latin typeface="+mn-lt"/>
          <a:ea typeface="+mn-ea"/>
          <a:cs typeface="+mn-cs"/>
        </a:defRPr>
      </a:lvl2pPr>
      <a:lvl3pPr marL="3526784" indent="-705357" algn="l" defTabSz="2821426" rtl="0" eaLnBrk="1" latinLnBrk="0" hangingPunct="1">
        <a:spcBef>
          <a:spcPct val="20000"/>
        </a:spcBef>
        <a:buFont typeface="Arial" pitchFamily="34" charset="0"/>
        <a:buChar char="•"/>
        <a:defRPr sz="7393" kern="1200">
          <a:solidFill>
            <a:schemeClr val="tx1"/>
          </a:solidFill>
          <a:latin typeface="+mn-lt"/>
          <a:ea typeface="+mn-ea"/>
          <a:cs typeface="+mn-cs"/>
        </a:defRPr>
      </a:lvl3pPr>
      <a:lvl4pPr marL="4937497"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4pPr>
      <a:lvl5pPr marL="634821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5pPr>
      <a:lvl6pPr marL="775892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6pPr>
      <a:lvl7pPr marL="9169636"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7pPr>
      <a:lvl8pPr marL="1058035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8pPr>
      <a:lvl9pPr marL="1199106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9pPr>
    </p:bodyStyle>
    <p:otherStyle>
      <a:defPPr>
        <a:defRPr lang="en-US"/>
      </a:defPPr>
      <a:lvl1pPr marL="0" algn="l" defTabSz="2821426" rtl="0" eaLnBrk="1" latinLnBrk="0" hangingPunct="1">
        <a:defRPr sz="5593" kern="1200">
          <a:solidFill>
            <a:schemeClr val="tx1"/>
          </a:solidFill>
          <a:latin typeface="+mn-lt"/>
          <a:ea typeface="+mn-ea"/>
          <a:cs typeface="+mn-cs"/>
        </a:defRPr>
      </a:lvl1pPr>
      <a:lvl2pPr marL="1410713" algn="l" defTabSz="2821426" rtl="0" eaLnBrk="1" latinLnBrk="0" hangingPunct="1">
        <a:defRPr sz="5593" kern="1200">
          <a:solidFill>
            <a:schemeClr val="tx1"/>
          </a:solidFill>
          <a:latin typeface="+mn-lt"/>
          <a:ea typeface="+mn-ea"/>
          <a:cs typeface="+mn-cs"/>
        </a:defRPr>
      </a:lvl2pPr>
      <a:lvl3pPr marL="2821426" algn="l" defTabSz="2821426" rtl="0" eaLnBrk="1" latinLnBrk="0" hangingPunct="1">
        <a:defRPr sz="5593" kern="1200">
          <a:solidFill>
            <a:schemeClr val="tx1"/>
          </a:solidFill>
          <a:latin typeface="+mn-lt"/>
          <a:ea typeface="+mn-ea"/>
          <a:cs typeface="+mn-cs"/>
        </a:defRPr>
      </a:lvl3pPr>
      <a:lvl4pPr marL="4232140" algn="l" defTabSz="2821426" rtl="0" eaLnBrk="1" latinLnBrk="0" hangingPunct="1">
        <a:defRPr sz="5593" kern="1200">
          <a:solidFill>
            <a:schemeClr val="tx1"/>
          </a:solidFill>
          <a:latin typeface="+mn-lt"/>
          <a:ea typeface="+mn-ea"/>
          <a:cs typeface="+mn-cs"/>
        </a:defRPr>
      </a:lvl4pPr>
      <a:lvl5pPr marL="5642853" algn="l" defTabSz="2821426" rtl="0" eaLnBrk="1" latinLnBrk="0" hangingPunct="1">
        <a:defRPr sz="5593" kern="1200">
          <a:solidFill>
            <a:schemeClr val="tx1"/>
          </a:solidFill>
          <a:latin typeface="+mn-lt"/>
          <a:ea typeface="+mn-ea"/>
          <a:cs typeface="+mn-cs"/>
        </a:defRPr>
      </a:lvl5pPr>
      <a:lvl6pPr marL="7053566" algn="l" defTabSz="2821426" rtl="0" eaLnBrk="1" latinLnBrk="0" hangingPunct="1">
        <a:defRPr sz="5593" kern="1200">
          <a:solidFill>
            <a:schemeClr val="tx1"/>
          </a:solidFill>
          <a:latin typeface="+mn-lt"/>
          <a:ea typeface="+mn-ea"/>
          <a:cs typeface="+mn-cs"/>
        </a:defRPr>
      </a:lvl6pPr>
      <a:lvl7pPr marL="8464280" algn="l" defTabSz="2821426" rtl="0" eaLnBrk="1" latinLnBrk="0" hangingPunct="1">
        <a:defRPr sz="5593" kern="1200">
          <a:solidFill>
            <a:schemeClr val="tx1"/>
          </a:solidFill>
          <a:latin typeface="+mn-lt"/>
          <a:ea typeface="+mn-ea"/>
          <a:cs typeface="+mn-cs"/>
        </a:defRPr>
      </a:lvl7pPr>
      <a:lvl8pPr marL="9874993" algn="l" defTabSz="2821426" rtl="0" eaLnBrk="1" latinLnBrk="0" hangingPunct="1">
        <a:defRPr sz="5593" kern="1200">
          <a:solidFill>
            <a:schemeClr val="tx1"/>
          </a:solidFill>
          <a:latin typeface="+mn-lt"/>
          <a:ea typeface="+mn-ea"/>
          <a:cs typeface="+mn-cs"/>
        </a:defRPr>
      </a:lvl8pPr>
      <a:lvl9pPr marL="11285707" algn="l" defTabSz="2821426" rtl="0" eaLnBrk="1" latinLnBrk="0" hangingPunct="1">
        <a:defRPr sz="559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oi.org/10.1371/journal.pone.0208702" TargetMode="External"/><Relationship Id="rId13" Type="http://schemas.openxmlformats.org/officeDocument/2006/relationships/chart" Target="../charts/chart3.xml"/><Relationship Id="rId3" Type="http://schemas.openxmlformats.org/officeDocument/2006/relationships/slideLayout" Target="../slideLayouts/slideLayout1.xml"/><Relationship Id="rId7" Type="http://schemas.openxmlformats.org/officeDocument/2006/relationships/hyperlink" Target="https://doi.org/10.1186/s40798-015-0025-9" TargetMode="External"/><Relationship Id="rId12" Type="http://schemas.openxmlformats.org/officeDocument/2006/relationships/chart" Target="../charts/char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chart" Target="../charts/chart1.xml"/><Relationship Id="rId5" Type="http://schemas.openxmlformats.org/officeDocument/2006/relationships/image" Target="../media/image1.png"/><Relationship Id="rId15" Type="http://schemas.openxmlformats.org/officeDocument/2006/relationships/image" Target="../media/image5.png"/><Relationship Id="rId10" Type="http://schemas.openxmlformats.org/officeDocument/2006/relationships/image" Target="../media/image4.jpeg"/><Relationship Id="rId4" Type="http://schemas.openxmlformats.org/officeDocument/2006/relationships/notesSlide" Target="../notesSlides/notesSlide1.xml"/><Relationship Id="rId9" Type="http://schemas.openxmlformats.org/officeDocument/2006/relationships/image" Target="../media/image3.png"/><Relationship Id="rId1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5920358"/>
            <a:ext cx="21945600" cy="619107"/>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1945600" cy="2682335"/>
          </a:xfrm>
          <a:prstGeom prst="rect">
            <a:avLst/>
          </a:prstGeom>
          <a:ln>
            <a:solidFill>
              <a:srgbClr val="336699"/>
            </a:solidFill>
          </a:ln>
        </p:spPr>
      </p:pic>
      <p:sp>
        <p:nvSpPr>
          <p:cNvPr id="15" name="TextBox 14"/>
          <p:cNvSpPr txBox="1"/>
          <p:nvPr/>
        </p:nvSpPr>
        <p:spPr>
          <a:xfrm>
            <a:off x="2718083" y="9442400"/>
            <a:ext cx="21945600" cy="993734"/>
          </a:xfrm>
          <a:prstGeom prst="rect">
            <a:avLst/>
          </a:prstGeom>
          <a:noFill/>
        </p:spPr>
        <p:txBody>
          <a:bodyPr wrap="square" lIns="82296" tIns="41148" rIns="82296" bIns="41148" rtlCol="0" anchor="t">
            <a:spAutoFit/>
          </a:bodyPr>
          <a:lstStyle/>
          <a:p>
            <a:pPr algn="ctr">
              <a:lnSpc>
                <a:spcPct val="50000"/>
              </a:lnSpc>
              <a:spcBef>
                <a:spcPct val="50000"/>
              </a:spcBef>
            </a:pPr>
            <a:r>
              <a:rPr lang="en-US" sz="3450">
                <a:solidFill>
                  <a:schemeClr val="bg1"/>
                </a:solidFill>
                <a:latin typeface="Rockwell"/>
                <a:cs typeface="Times New Roman"/>
              </a:rPr>
              <a:t>Danielle Mannino</a:t>
            </a:r>
          </a:p>
          <a:p>
            <a:pPr algn="ctr">
              <a:lnSpc>
                <a:spcPct val="50000"/>
              </a:lnSpc>
              <a:spcBef>
                <a:spcPct val="50000"/>
              </a:spcBef>
            </a:pPr>
            <a:r>
              <a:rPr lang="en-US" sz="2000">
                <a:solidFill>
                  <a:schemeClr val="bg1"/>
                </a:solidFill>
                <a:latin typeface="Rockwell"/>
                <a:cs typeface="Times New Roman"/>
              </a:rPr>
              <a:t>Faculty Mentor: Matthew Moran, PhD</a:t>
            </a:r>
          </a:p>
          <a:p>
            <a:pPr algn="ctr">
              <a:lnSpc>
                <a:spcPct val="50000"/>
              </a:lnSpc>
              <a:spcBef>
                <a:spcPct val="50000"/>
              </a:spcBef>
            </a:pPr>
            <a:r>
              <a:rPr lang="en-US" sz="2050">
                <a:solidFill>
                  <a:schemeClr val="bg1"/>
                </a:solidFill>
                <a:latin typeface="Rockwell"/>
                <a:cs typeface="Times New Roman"/>
              </a:rPr>
              <a:t>Department of Physical Therapy and Human Movement Science</a:t>
            </a:r>
            <a:endParaRPr lang="en-US" sz="2050" i="1">
              <a:solidFill>
                <a:schemeClr val="bg1"/>
              </a:solidFill>
              <a:latin typeface="Rockwell"/>
              <a:cs typeface="Times New Roman"/>
            </a:endParaRPr>
          </a:p>
        </p:txBody>
      </p:sp>
      <p:sp>
        <p:nvSpPr>
          <p:cNvPr id="16" name="TextBox 15"/>
          <p:cNvSpPr txBox="1"/>
          <p:nvPr/>
        </p:nvSpPr>
        <p:spPr>
          <a:xfrm>
            <a:off x="2586618" y="559561"/>
            <a:ext cx="17054923" cy="575542"/>
          </a:xfrm>
          <a:prstGeom prst="rect">
            <a:avLst/>
          </a:prstGeom>
          <a:noFill/>
        </p:spPr>
        <p:txBody>
          <a:bodyPr wrap="square" lIns="82296" tIns="41148" rIns="82296" bIns="41148" rtlCol="0" anchor="t">
            <a:spAutoFit/>
          </a:bodyPr>
          <a:lstStyle/>
          <a:p>
            <a:pPr algn="ctr"/>
            <a:r>
              <a:rPr lang="en-US" sz="3200" b="1">
                <a:solidFill>
                  <a:schemeClr val="bg1"/>
                </a:solidFill>
                <a:latin typeface="Rockwell"/>
              </a:rPr>
              <a:t>Influence Of A Novel Music App On Spatiotemporal Mechanics During Running</a:t>
            </a:r>
            <a:endParaRPr lang="en-US" sz="3200" b="1">
              <a:solidFill>
                <a:schemeClr val="bg1"/>
              </a:solidFill>
              <a:latin typeface="Rockwell"/>
              <a:cs typeface="Times New Roman" pitchFamily="18" charset="0"/>
            </a:endParaRPr>
          </a:p>
        </p:txBody>
      </p:sp>
      <p:sp>
        <p:nvSpPr>
          <p:cNvPr id="27" name="TextBox 26"/>
          <p:cNvSpPr txBox="1"/>
          <p:nvPr/>
        </p:nvSpPr>
        <p:spPr>
          <a:xfrm>
            <a:off x="6167775" y="16020489"/>
            <a:ext cx="10557432" cy="369332"/>
          </a:xfrm>
          <a:prstGeom prst="rect">
            <a:avLst/>
          </a:prstGeom>
          <a:noFill/>
        </p:spPr>
        <p:txBody>
          <a:bodyPr wrap="square" rtlCol="0">
            <a:spAutoFit/>
          </a:bodyPr>
          <a:lstStyle/>
          <a:p>
            <a:pPr algn="ctr"/>
            <a:r>
              <a:rPr lang="en-US" sz="1800" b="1">
                <a:solidFill>
                  <a:schemeClr val="bg1"/>
                </a:solidFill>
                <a:latin typeface="Rockwell" panose="02060603020205020403" pitchFamily="18" charset="0"/>
                <a:cs typeface="Times New Roman" pitchFamily="18" charset="0"/>
              </a:rPr>
              <a:t>This work was presented virtually at the 2020 Sacred Heart University Academic Festival</a:t>
            </a:r>
          </a:p>
        </p:txBody>
      </p:sp>
      <p:sp>
        <p:nvSpPr>
          <p:cNvPr id="22" name="Rectangle 21"/>
          <p:cNvSpPr/>
          <p:nvPr/>
        </p:nvSpPr>
        <p:spPr>
          <a:xfrm>
            <a:off x="-70803" y="2677434"/>
            <a:ext cx="6167775" cy="132380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a:p>
        </p:txBody>
      </p:sp>
      <p:sp>
        <p:nvSpPr>
          <p:cNvPr id="3" name="TextBox 2"/>
          <p:cNvSpPr txBox="1"/>
          <p:nvPr/>
        </p:nvSpPr>
        <p:spPr>
          <a:xfrm>
            <a:off x="75059" y="2650153"/>
            <a:ext cx="5891797" cy="8186857"/>
          </a:xfrm>
          <a:prstGeom prst="rect">
            <a:avLst/>
          </a:prstGeom>
          <a:noFill/>
        </p:spPr>
        <p:txBody>
          <a:bodyPr wrap="square" rtlCol="0" anchor="t">
            <a:spAutoFit/>
          </a:bodyPr>
          <a:lstStyle/>
          <a:p>
            <a:r>
              <a:rPr lang="en-US" sz="3600">
                <a:solidFill>
                  <a:schemeClr val="accent1"/>
                </a:solidFill>
                <a:latin typeface="Rockwell"/>
              </a:rPr>
              <a:t>ABSTRACT</a:t>
            </a:r>
            <a:endParaRPr lang="en-US" sz="1350">
              <a:solidFill>
                <a:schemeClr val="accent1"/>
              </a:solidFill>
              <a:latin typeface="Rockwell"/>
              <a:ea typeface="+mn-lt"/>
              <a:cs typeface="+mn-lt"/>
            </a:endParaRPr>
          </a:p>
          <a:p>
            <a:pPr algn="just"/>
            <a:r>
              <a:rPr lang="en" sz="1400">
                <a:solidFill>
                  <a:schemeClr val="accent1"/>
                </a:solidFill>
                <a:latin typeface="Rockwell"/>
              </a:rPr>
              <a:t>An increased running step rate (i.e., cadence) can decrease lower extremity joint loads and potentially reduce running-related injury (RRI) risk.  Many gait interventions have increased a runner’s cadence through external stimuli (e.g., metronome).  Runners have been shown to manipulate their cadence when listening to music with a tempo that differed ±3% from their baseline cadence. However, no study has determined whether a runner will subconsciously increase cadence &gt; 3% when listening to up-tempo music. The purpose of this experiment is to determine if music tempo (beats per minute, bpm) set 10% higher than baseline cadence affects spatiotemporal running mechanics. Utilizing a blinded experimental design, twenty-two runners (15F, 7M, 18-40 </a:t>
            </a:r>
            <a:r>
              <a:rPr lang="en" sz="1400" err="1">
                <a:solidFill>
                  <a:schemeClr val="accent1"/>
                </a:solidFill>
                <a:latin typeface="Rockwell"/>
              </a:rPr>
              <a:t>yo</a:t>
            </a:r>
            <a:r>
              <a:rPr lang="en" sz="1400">
                <a:solidFill>
                  <a:schemeClr val="accent1"/>
                </a:solidFill>
                <a:latin typeface="Rockwell"/>
              </a:rPr>
              <a:t>) were recruited, granted informed consent, randomly assigned to control (C) or experimental (E) groups, and picked four motivational songs.  The Brunel Music Rating Inventory was used to rate song motivational level.  Participants ran three 5-min trials (5/10 effort) on a pressure-sensitive treadmill (</a:t>
            </a:r>
            <a:r>
              <a:rPr lang="en" sz="1400" err="1">
                <a:solidFill>
                  <a:schemeClr val="accent1"/>
                </a:solidFill>
                <a:latin typeface="Rockwell"/>
              </a:rPr>
              <a:t>Noraxon</a:t>
            </a:r>
            <a:r>
              <a:rPr lang="en" sz="1400">
                <a:solidFill>
                  <a:schemeClr val="accent1"/>
                </a:solidFill>
                <a:latin typeface="Rockwell"/>
              </a:rPr>
              <a:t> U.S.A., 100 Hz) with vertical ground reaction force and pressure recorded during the last 45 second lowpass filtered (40 Hz).  Five-min of rest was given between trials.  During the second trial, participants listened to music via headphones with the bpm set to baseline cadence (C) or 10% higher (E).  Music was administered via a novel smartphone application that adjusted song tempo in one bpm increments.  The last trial was completed without music with constant velocity across all trials. A mixed design analysis of variance was run in JASP with a significance set </a:t>
            </a:r>
            <a:r>
              <a:rPr lang="en" sz="1400" err="1">
                <a:solidFill>
                  <a:schemeClr val="accent1"/>
                </a:solidFill>
                <a:latin typeface="Rockwell"/>
              </a:rPr>
              <a:t>apriori</a:t>
            </a:r>
            <a:r>
              <a:rPr lang="en" sz="1400">
                <a:solidFill>
                  <a:schemeClr val="accent1"/>
                </a:solidFill>
                <a:latin typeface="Rockwell"/>
              </a:rPr>
              <a:t> at 0.05. Baseline cadence was not significantly different between groups (C: 165.4±9.5 steps per minute, E 167.2±6.8, </a:t>
            </a:r>
            <a:r>
              <a:rPr lang="en" sz="1400" i="1">
                <a:solidFill>
                  <a:schemeClr val="accent1"/>
                </a:solidFill>
                <a:latin typeface="Rockwell"/>
              </a:rPr>
              <a:t>p</a:t>
            </a:r>
            <a:r>
              <a:rPr lang="en" sz="1400">
                <a:solidFill>
                  <a:schemeClr val="accent1"/>
                </a:solidFill>
                <a:latin typeface="Rockwell"/>
              </a:rPr>
              <a:t>=0.61). There was no significant main effect (</a:t>
            </a:r>
            <a:r>
              <a:rPr lang="en" sz="1400" i="1">
                <a:solidFill>
                  <a:schemeClr val="accent1"/>
                </a:solidFill>
                <a:latin typeface="Rockwell"/>
              </a:rPr>
              <a:t>p</a:t>
            </a:r>
            <a:r>
              <a:rPr lang="en" sz="1400">
                <a:solidFill>
                  <a:schemeClr val="accent1"/>
                </a:solidFill>
                <a:latin typeface="Rockwell"/>
              </a:rPr>
              <a:t>=0.54, </a:t>
            </a:r>
            <a:r>
              <a:rPr lang="en" sz="1400" i="1">
                <a:solidFill>
                  <a:schemeClr val="accent1"/>
                </a:solidFill>
                <a:latin typeface="Rockwell"/>
              </a:rPr>
              <a:t>p</a:t>
            </a:r>
            <a:r>
              <a:rPr lang="en" sz="1400">
                <a:solidFill>
                  <a:schemeClr val="accent1"/>
                </a:solidFill>
                <a:latin typeface="Rockwell"/>
              </a:rPr>
              <a:t>=0.32, </a:t>
            </a:r>
            <a:r>
              <a:rPr lang="en" sz="1400" i="1">
                <a:solidFill>
                  <a:schemeClr val="accent1"/>
                </a:solidFill>
                <a:latin typeface="Rockwell"/>
              </a:rPr>
              <a:t>p</a:t>
            </a:r>
            <a:r>
              <a:rPr lang="en" sz="1400">
                <a:solidFill>
                  <a:schemeClr val="accent1"/>
                </a:solidFill>
                <a:latin typeface="Rockwell"/>
              </a:rPr>
              <a:t>=0.152, </a:t>
            </a:r>
            <a:r>
              <a:rPr lang="en" sz="1400" i="1">
                <a:solidFill>
                  <a:schemeClr val="accent1"/>
                </a:solidFill>
                <a:latin typeface="Rockwell"/>
              </a:rPr>
              <a:t>p</a:t>
            </a:r>
            <a:r>
              <a:rPr lang="en" sz="1400">
                <a:solidFill>
                  <a:schemeClr val="accent1"/>
                </a:solidFill>
                <a:latin typeface="Rockwell"/>
              </a:rPr>
              <a:t>=0.70) of music tempo between groups for cadence (F (1,20)=0.39), step width (F(1,20)=1.02), stance phase (F (1,20)=2.22), or foot rotation (F(1,20)=0.16). Spatiotemporal running mechanics do not spontaneously adjust when runners listen to motivational music at a tempo 10% above baseline cadence.  Listening to up-tempo music should not be considered an effective external stimulus to increase running cadence.  </a:t>
            </a:r>
            <a:endParaRPr lang="en-US" sz="1400">
              <a:solidFill>
                <a:schemeClr val="accent1"/>
              </a:solidFill>
              <a:latin typeface="Rockwell"/>
              <a:cs typeface="Calibri"/>
            </a:endParaRPr>
          </a:p>
        </p:txBody>
      </p:sp>
      <p:cxnSp>
        <p:nvCxnSpPr>
          <p:cNvPr id="31" name="Straight Connector 30"/>
          <p:cNvCxnSpPr/>
          <p:nvPr/>
        </p:nvCxnSpPr>
        <p:spPr>
          <a:xfrm>
            <a:off x="107996" y="10807043"/>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5119" y="10850062"/>
            <a:ext cx="5753100" cy="3131627"/>
          </a:xfrm>
          <a:prstGeom prst="rect">
            <a:avLst/>
          </a:prstGeom>
          <a:noFill/>
        </p:spPr>
        <p:txBody>
          <a:bodyPr wrap="square" rtlCol="0" anchor="t">
            <a:spAutoFit/>
          </a:bodyPr>
          <a:lstStyle/>
          <a:p>
            <a:r>
              <a:rPr lang="en-US" sz="2800" b="1">
                <a:solidFill>
                  <a:schemeClr val="accent1"/>
                </a:solidFill>
                <a:latin typeface="Rockwell"/>
              </a:rPr>
              <a:t>Why study the effect of music on running cadence?</a:t>
            </a:r>
          </a:p>
          <a:p>
            <a:pPr marL="285750" indent="-285750">
              <a:buFont typeface="Arial" panose="020B0604020202020204" pitchFamily="34" charset="0"/>
              <a:buChar char="•"/>
            </a:pPr>
            <a:r>
              <a:rPr lang="en-US" sz="2000" i="1">
                <a:solidFill>
                  <a:schemeClr val="accent1"/>
                </a:solidFill>
                <a:latin typeface="Rockwell"/>
              </a:rPr>
              <a:t>Cadence is a spatiotemporal running parameter that can be easily manipulated via an external influence.</a:t>
            </a:r>
            <a:r>
              <a:rPr lang="en-US" sz="2000" i="1" baseline="30000">
                <a:solidFill>
                  <a:schemeClr val="accent1"/>
                </a:solidFill>
                <a:latin typeface="Rockwell"/>
              </a:rPr>
              <a:t>1</a:t>
            </a:r>
            <a:endParaRPr lang="en-US" sz="2000" i="1">
              <a:solidFill>
                <a:schemeClr val="accent1"/>
              </a:solidFill>
              <a:latin typeface="Rockwell"/>
            </a:endParaRPr>
          </a:p>
          <a:p>
            <a:pPr marL="285750" indent="-285750">
              <a:buFont typeface="Arial" panose="020B0604020202020204" pitchFamily="34" charset="0"/>
              <a:buChar char="•"/>
            </a:pPr>
            <a:r>
              <a:rPr lang="en-US" sz="2000" i="1">
                <a:solidFill>
                  <a:schemeClr val="accent1"/>
                </a:solidFill>
                <a:latin typeface="Rockwell"/>
              </a:rPr>
              <a:t>Each step can be matched with a beat in the song, so it can be an easy way for any runner to improve their running mechanics.</a:t>
            </a:r>
            <a:r>
              <a:rPr lang="en-US" sz="2000" i="1" baseline="30000">
                <a:solidFill>
                  <a:schemeClr val="accent1"/>
                </a:solidFill>
                <a:latin typeface="Rockwell"/>
              </a:rPr>
              <a:t>2</a:t>
            </a:r>
            <a:endParaRPr lang="en-US" sz="2000" i="1">
              <a:solidFill>
                <a:schemeClr val="accent1"/>
              </a:solidFill>
              <a:latin typeface="Rockwell" panose="02060603020205020403" pitchFamily="18" charset="0"/>
            </a:endParaRPr>
          </a:p>
          <a:p>
            <a:pPr marL="285750" indent="-285750">
              <a:buFont typeface="Arial" panose="020B0604020202020204" pitchFamily="34" charset="0"/>
              <a:buChar char="•"/>
            </a:pPr>
            <a:endParaRPr lang="en-US" sz="2150" i="1">
              <a:solidFill>
                <a:schemeClr val="accent1"/>
              </a:solidFill>
              <a:latin typeface="Rockwell" panose="02060603020205020403" pitchFamily="18" charset="0"/>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300" y="444587"/>
            <a:ext cx="3000375" cy="1647825"/>
          </a:xfrm>
          <a:prstGeom prst="rect">
            <a:avLst/>
          </a:prstGeom>
        </p:spPr>
      </p:pic>
      <p:sp>
        <p:nvSpPr>
          <p:cNvPr id="35" name="TextBox 34"/>
          <p:cNvSpPr txBox="1"/>
          <p:nvPr/>
        </p:nvSpPr>
        <p:spPr>
          <a:xfrm>
            <a:off x="6324780" y="2612763"/>
            <a:ext cx="5346442" cy="1938992"/>
          </a:xfrm>
          <a:prstGeom prst="rect">
            <a:avLst/>
          </a:prstGeom>
          <a:noFill/>
        </p:spPr>
        <p:txBody>
          <a:bodyPr wrap="square" rtlCol="0" anchor="t">
            <a:spAutoFit/>
          </a:bodyPr>
          <a:lstStyle/>
          <a:p>
            <a:r>
              <a:rPr lang="en-US" sz="3600">
                <a:solidFill>
                  <a:schemeClr val="accent1"/>
                </a:solidFill>
                <a:latin typeface="Rockwell"/>
              </a:rPr>
              <a:t>P</a:t>
            </a:r>
            <a:r>
              <a:rPr lang="en-US" sz="3200">
                <a:solidFill>
                  <a:schemeClr val="accent1"/>
                </a:solidFill>
                <a:latin typeface="Rockwell"/>
              </a:rPr>
              <a:t>ARTICIPANTS</a:t>
            </a:r>
          </a:p>
          <a:p>
            <a:pPr marL="228600" indent="-228600">
              <a:buFont typeface="Arial" panose="020B0604020202020204" pitchFamily="34" charset="0"/>
              <a:buChar char="•"/>
            </a:pPr>
            <a:r>
              <a:rPr lang="en-US" sz="1400">
                <a:solidFill>
                  <a:schemeClr val="accent1"/>
                </a:solidFill>
                <a:latin typeface="Rockwell"/>
              </a:rPr>
              <a:t>22 recreational runners free from any recent musculoskeletal injuries or major medical problems (15 female, 7 male; 22.5 ± 4.1  years old)</a:t>
            </a:r>
          </a:p>
          <a:p>
            <a:pPr marL="228600" indent="-228600">
              <a:buFont typeface="Arial" panose="020B0604020202020204" pitchFamily="34" charset="0"/>
              <a:buChar char="•"/>
            </a:pPr>
            <a:r>
              <a:rPr lang="en-US" sz="1400">
                <a:solidFill>
                  <a:schemeClr val="accent1"/>
                </a:solidFill>
                <a:latin typeface="Rockwell"/>
              </a:rPr>
              <a:t>Participant must have run for 3 days/week for the past six months</a:t>
            </a:r>
          </a:p>
          <a:p>
            <a:pPr marL="228600" indent="-228600">
              <a:buFont typeface="Arial" panose="020B0604020202020204" pitchFamily="34" charset="0"/>
              <a:buChar char="•"/>
            </a:pPr>
            <a:r>
              <a:rPr lang="en-US" sz="1400">
                <a:solidFill>
                  <a:schemeClr val="accent1"/>
                </a:solidFill>
                <a:latin typeface="Rockwell"/>
              </a:rPr>
              <a:t>IRB approved study; All granted informed consent</a:t>
            </a:r>
            <a:endParaRPr lang="en-US" sz="1400">
              <a:solidFill>
                <a:schemeClr val="accent1"/>
              </a:solidFill>
              <a:cs typeface="Calibri"/>
            </a:endParaRPr>
          </a:p>
        </p:txBody>
      </p:sp>
      <p:sp>
        <p:nvSpPr>
          <p:cNvPr id="36" name="TextBox 35"/>
          <p:cNvSpPr txBox="1"/>
          <p:nvPr/>
        </p:nvSpPr>
        <p:spPr>
          <a:xfrm>
            <a:off x="6332723" y="4424371"/>
            <a:ext cx="4811027" cy="5201424"/>
          </a:xfrm>
          <a:prstGeom prst="rect">
            <a:avLst/>
          </a:prstGeom>
          <a:noFill/>
        </p:spPr>
        <p:txBody>
          <a:bodyPr wrap="square" rtlCol="0" anchor="t">
            <a:spAutoFit/>
          </a:bodyPr>
          <a:lstStyle/>
          <a:p>
            <a:r>
              <a:rPr lang="en-US" sz="3600">
                <a:solidFill>
                  <a:schemeClr val="accent1"/>
                </a:solidFill>
                <a:latin typeface="Rockwell" panose="02060603020205020403" pitchFamily="18" charset="0"/>
              </a:rPr>
              <a:t>METHODS</a:t>
            </a:r>
          </a:p>
          <a:p>
            <a:pPr>
              <a:buFont typeface="Arial" panose="020B0604020202020204" pitchFamily="34" charset="0"/>
              <a:buChar char="•"/>
            </a:pPr>
            <a:r>
              <a:rPr lang="en" sz="1400">
                <a:solidFill>
                  <a:schemeClr val="accent1"/>
                </a:solidFill>
                <a:latin typeface="Rockwell"/>
              </a:rPr>
              <a:t>Pressure-sensitive treadmill </a:t>
            </a:r>
            <a:r>
              <a:rPr lang="en" sz="1400" err="1">
                <a:solidFill>
                  <a:schemeClr val="accent1"/>
                </a:solidFill>
                <a:latin typeface="Rockwell"/>
              </a:rPr>
              <a:t>Noraxon</a:t>
            </a:r>
            <a:r>
              <a:rPr lang="en" sz="1400">
                <a:solidFill>
                  <a:schemeClr val="accent1"/>
                </a:solidFill>
                <a:latin typeface="Rockwell"/>
              </a:rPr>
              <a:t> U.S.A., 100 Hz</a:t>
            </a:r>
          </a:p>
          <a:p>
            <a:pPr>
              <a:buFont typeface="Arial" panose="020B0604020202020204" pitchFamily="34" charset="0"/>
              <a:buChar char="•"/>
            </a:pPr>
            <a:r>
              <a:rPr lang="en" sz="1400">
                <a:solidFill>
                  <a:schemeClr val="accent1"/>
                </a:solidFill>
                <a:latin typeface="Rockwell"/>
              </a:rPr>
              <a:t>Every other participant was given experimental treatment </a:t>
            </a:r>
          </a:p>
          <a:p>
            <a:pPr>
              <a:buFont typeface="Arial" panose="020B0604020202020204" pitchFamily="34" charset="0"/>
              <a:buChar char="•"/>
            </a:pPr>
            <a:r>
              <a:rPr lang="en" sz="1400">
                <a:solidFill>
                  <a:schemeClr val="accent1"/>
                </a:solidFill>
                <a:latin typeface="Rockwell"/>
              </a:rPr>
              <a:t>F</a:t>
            </a:r>
            <a:r>
              <a:rPr lang="en-US" sz="1400">
                <a:solidFill>
                  <a:schemeClr val="accent1"/>
                </a:solidFill>
                <a:latin typeface="Rockwell"/>
              </a:rPr>
              <a:t>o</a:t>
            </a:r>
            <a:r>
              <a:rPr lang="en" sz="1400" err="1">
                <a:solidFill>
                  <a:schemeClr val="accent1"/>
                </a:solidFill>
                <a:latin typeface="Rockwell"/>
              </a:rPr>
              <a:t>ur</a:t>
            </a:r>
            <a:r>
              <a:rPr lang="en" sz="1400">
                <a:solidFill>
                  <a:schemeClr val="accent1"/>
                </a:solidFill>
                <a:latin typeface="Rockwell"/>
              </a:rPr>
              <a:t> motivational songs per participant ranked by the Brunel Music Inventory.</a:t>
            </a:r>
          </a:p>
          <a:p>
            <a:pPr>
              <a:buFont typeface="Arial" panose="020B0604020202020204" pitchFamily="34" charset="0"/>
              <a:buChar char="•"/>
            </a:pPr>
            <a:r>
              <a:rPr lang="en" sz="1400">
                <a:solidFill>
                  <a:schemeClr val="accent1"/>
                </a:solidFill>
                <a:latin typeface="Rockwell"/>
              </a:rPr>
              <a:t>Three trials, five minutes each with five minutes rest in between</a:t>
            </a:r>
          </a:p>
          <a:p>
            <a:pPr lvl="1" indent="-612">
              <a:buFont typeface="Arial" panose="020B0604020202020204" pitchFamily="34" charset="0"/>
              <a:buChar char="•"/>
            </a:pPr>
            <a:r>
              <a:rPr lang="en" sz="1400">
                <a:solidFill>
                  <a:schemeClr val="accent1"/>
                </a:solidFill>
                <a:latin typeface="Rockwell"/>
              </a:rPr>
              <a:t>First and third five minutes-no music</a:t>
            </a:r>
          </a:p>
          <a:p>
            <a:pPr lvl="1" indent="-612">
              <a:buFont typeface="Arial" panose="020B0604020202020204" pitchFamily="34" charset="0"/>
              <a:buChar char="•"/>
            </a:pPr>
            <a:r>
              <a:rPr lang="en" sz="1400">
                <a:solidFill>
                  <a:schemeClr val="accent1"/>
                </a:solidFill>
                <a:latin typeface="Rockwell"/>
              </a:rPr>
              <a:t>Second five minutes music through Beats wireless headphones using </a:t>
            </a:r>
            <a:r>
              <a:rPr lang="en" sz="1400" err="1">
                <a:solidFill>
                  <a:schemeClr val="accent1"/>
                </a:solidFill>
                <a:latin typeface="Rockwell"/>
              </a:rPr>
              <a:t>Weav</a:t>
            </a:r>
            <a:r>
              <a:rPr lang="en" sz="1400">
                <a:solidFill>
                  <a:schemeClr val="accent1"/>
                </a:solidFill>
                <a:latin typeface="Rockwell"/>
              </a:rPr>
              <a:t> application</a:t>
            </a:r>
          </a:p>
          <a:p>
            <a:pPr>
              <a:buFont typeface="Arial" panose="020B0604020202020204" pitchFamily="34" charset="0"/>
              <a:buChar char="•"/>
            </a:pPr>
            <a:r>
              <a:rPr lang="en" sz="1400" err="1">
                <a:solidFill>
                  <a:schemeClr val="accent1"/>
                </a:solidFill>
                <a:latin typeface="Rockwell"/>
              </a:rPr>
              <a:t>Weav</a:t>
            </a:r>
            <a:r>
              <a:rPr lang="en" sz="1400">
                <a:solidFill>
                  <a:schemeClr val="accent1"/>
                </a:solidFill>
                <a:latin typeface="Rockwell"/>
              </a:rPr>
              <a:t> allows changing to the tempo of music to the desired beats per minute (bpm) to run at as shown in F</a:t>
            </a:r>
            <a:r>
              <a:rPr lang="en-US" sz="1400" err="1">
                <a:solidFill>
                  <a:schemeClr val="accent1"/>
                </a:solidFill>
                <a:latin typeface="Rockwell"/>
              </a:rPr>
              <a:t>i</a:t>
            </a:r>
            <a:r>
              <a:rPr lang="en" sz="1400" err="1">
                <a:solidFill>
                  <a:schemeClr val="accent1"/>
                </a:solidFill>
                <a:latin typeface="Rockwell"/>
              </a:rPr>
              <a:t>gure</a:t>
            </a:r>
            <a:r>
              <a:rPr lang="en" sz="1400">
                <a:solidFill>
                  <a:schemeClr val="accent1"/>
                </a:solidFill>
                <a:latin typeface="Rockwell"/>
              </a:rPr>
              <a:t> 2.</a:t>
            </a:r>
          </a:p>
          <a:p>
            <a:pPr>
              <a:buFont typeface="Arial" panose="020B0604020202020204" pitchFamily="34" charset="0"/>
              <a:buChar char="•"/>
            </a:pPr>
            <a:r>
              <a:rPr lang="en" sz="1400">
                <a:solidFill>
                  <a:schemeClr val="accent1"/>
                </a:solidFill>
                <a:latin typeface="Rockwell"/>
              </a:rPr>
              <a:t>Control group-music bpm in second trial was set to the baseline cadence measured in first trial</a:t>
            </a:r>
          </a:p>
          <a:p>
            <a:pPr>
              <a:buFont typeface="Arial" panose="020B0604020202020204" pitchFamily="34" charset="0"/>
              <a:buChar char="•"/>
            </a:pPr>
            <a:r>
              <a:rPr lang="en" sz="1400">
                <a:solidFill>
                  <a:schemeClr val="accent1"/>
                </a:solidFill>
                <a:latin typeface="Rockwell"/>
              </a:rPr>
              <a:t>Experimental group-music bpm for second trial was set to 10% higher than the baseline cadence measured in first trial</a:t>
            </a:r>
          </a:p>
          <a:p>
            <a:pPr>
              <a:buFont typeface="Arial" panose="020B0604020202020204" pitchFamily="34" charset="0"/>
              <a:buChar char="•"/>
            </a:pPr>
            <a:endParaRPr lang="en" sz="1500">
              <a:solidFill>
                <a:schemeClr val="accent1"/>
              </a:solidFill>
              <a:latin typeface="Rockwell"/>
            </a:endParaRPr>
          </a:p>
          <a:p>
            <a:pPr marL="1382395" lvl="1" indent="-285750">
              <a:buFont typeface="Arial"/>
              <a:buChar char="•"/>
            </a:pPr>
            <a:endParaRPr lang="en" sz="1500">
              <a:solidFill>
                <a:schemeClr val="accent1"/>
              </a:solidFill>
              <a:latin typeface="Rockwell"/>
            </a:endParaRPr>
          </a:p>
        </p:txBody>
      </p:sp>
      <p:sp>
        <p:nvSpPr>
          <p:cNvPr id="37" name="TextBox 36"/>
          <p:cNvSpPr txBox="1"/>
          <p:nvPr/>
        </p:nvSpPr>
        <p:spPr>
          <a:xfrm>
            <a:off x="6307712" y="9990297"/>
            <a:ext cx="5753100" cy="646331"/>
          </a:xfrm>
          <a:prstGeom prst="rect">
            <a:avLst/>
          </a:prstGeom>
          <a:noFill/>
        </p:spPr>
        <p:txBody>
          <a:bodyPr wrap="square" rtlCol="0">
            <a:spAutoFit/>
          </a:bodyPr>
          <a:lstStyle/>
          <a:p>
            <a:r>
              <a:rPr lang="en-US" sz="3600">
                <a:solidFill>
                  <a:schemeClr val="accent1"/>
                </a:solidFill>
                <a:latin typeface="Rockwell" panose="02060603020205020403" pitchFamily="18" charset="0"/>
              </a:rPr>
              <a:t>RESULTS</a:t>
            </a:r>
          </a:p>
        </p:txBody>
      </p:sp>
      <p:sp>
        <p:nvSpPr>
          <p:cNvPr id="38" name="Rectangle 37"/>
          <p:cNvSpPr/>
          <p:nvPr/>
        </p:nvSpPr>
        <p:spPr>
          <a:xfrm>
            <a:off x="15777826" y="2677434"/>
            <a:ext cx="6167775" cy="132275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a:p>
          <a:p>
            <a:pPr algn="ctr"/>
            <a:endParaRPr lang="en-US" sz="5550">
              <a:cs typeface="Calibri"/>
            </a:endParaRPr>
          </a:p>
        </p:txBody>
      </p:sp>
      <p:sp>
        <p:nvSpPr>
          <p:cNvPr id="39" name="TextBox 38"/>
          <p:cNvSpPr txBox="1"/>
          <p:nvPr/>
        </p:nvSpPr>
        <p:spPr>
          <a:xfrm>
            <a:off x="15981613" y="13669250"/>
            <a:ext cx="5626237" cy="2308324"/>
          </a:xfrm>
          <a:prstGeom prst="rect">
            <a:avLst/>
          </a:prstGeom>
          <a:noFill/>
        </p:spPr>
        <p:txBody>
          <a:bodyPr wrap="square" rtlCol="0" anchor="t">
            <a:spAutoFit/>
          </a:bodyPr>
          <a:lstStyle/>
          <a:p>
            <a:r>
              <a:rPr lang="en-US" sz="3600">
                <a:solidFill>
                  <a:schemeClr val="accent1"/>
                </a:solidFill>
                <a:latin typeface="Rockwell" panose="02060603020205020403" pitchFamily="18" charset="77"/>
              </a:rPr>
              <a:t>REFERENCES</a:t>
            </a:r>
          </a:p>
          <a:p>
            <a:r>
              <a:rPr lang="en-US" sz="1200">
                <a:solidFill>
                  <a:schemeClr val="accent1"/>
                </a:solidFill>
                <a:latin typeface="Rockwell" panose="02060603020205020403" pitchFamily="18" charset="77"/>
              </a:rPr>
              <a:t>1. Van Dyck E, </a:t>
            </a:r>
            <a:r>
              <a:rPr lang="en-US" sz="1200" err="1">
                <a:solidFill>
                  <a:schemeClr val="accent1"/>
                </a:solidFill>
                <a:latin typeface="Rockwell" panose="02060603020205020403" pitchFamily="18" charset="77"/>
              </a:rPr>
              <a:t>Moens</a:t>
            </a:r>
            <a:r>
              <a:rPr lang="en-US" sz="1200">
                <a:solidFill>
                  <a:schemeClr val="accent1"/>
                </a:solidFill>
                <a:latin typeface="Rockwell" panose="02060603020205020403" pitchFamily="18" charset="77"/>
              </a:rPr>
              <a:t> B, </a:t>
            </a:r>
            <a:r>
              <a:rPr lang="en-US" sz="1200" err="1">
                <a:solidFill>
                  <a:schemeClr val="accent1"/>
                </a:solidFill>
                <a:latin typeface="Rockwell" panose="02060603020205020403" pitchFamily="18" charset="77"/>
              </a:rPr>
              <a:t>Buhmann</a:t>
            </a:r>
            <a:r>
              <a:rPr lang="en-US" sz="1200">
                <a:solidFill>
                  <a:schemeClr val="accent1"/>
                </a:solidFill>
                <a:latin typeface="Rockwell" panose="02060603020205020403" pitchFamily="18" charset="77"/>
              </a:rPr>
              <a:t> J, et al. Spontaneous Entrainment of Running Cadence to Music Tempo. </a:t>
            </a:r>
            <a:r>
              <a:rPr lang="en-US" sz="1200" i="1">
                <a:solidFill>
                  <a:schemeClr val="accent1"/>
                </a:solidFill>
                <a:latin typeface="Rockwell" panose="02060603020205020403" pitchFamily="18" charset="77"/>
              </a:rPr>
              <a:t>Sports Med Open</a:t>
            </a:r>
            <a:r>
              <a:rPr lang="en-US" sz="1200">
                <a:solidFill>
                  <a:schemeClr val="accent1"/>
                </a:solidFill>
                <a:latin typeface="Rockwell" panose="02060603020205020403" pitchFamily="18" charset="77"/>
              </a:rPr>
              <a:t>. 2015;1(1):15. doi:</a:t>
            </a:r>
            <a:r>
              <a:rPr lang="en-US" sz="1200">
                <a:solidFill>
                  <a:schemeClr val="accent1"/>
                </a:solidFill>
                <a:latin typeface="Rockwell" panose="02060603020205020403" pitchFamily="18" charset="77"/>
                <a:hlinkClick r:id="rId7">
                  <a:extLst>
                    <a:ext uri="{A12FA001-AC4F-418D-AE19-62706E023703}">
                      <ahyp:hlinkClr xmlns:ahyp="http://schemas.microsoft.com/office/drawing/2018/hyperlinkcolor" val="tx"/>
                    </a:ext>
                  </a:extLst>
                </a:hlinkClick>
              </a:rPr>
              <a:t>10.1186/s40798-015-0025-9</a:t>
            </a:r>
            <a:endParaRPr lang="en-US" sz="1200">
              <a:solidFill>
                <a:schemeClr val="accent1"/>
              </a:solidFill>
              <a:latin typeface="Rockwell" panose="02060603020205020403" pitchFamily="18" charset="77"/>
            </a:endParaRPr>
          </a:p>
          <a:p>
            <a:r>
              <a:rPr lang="en-US" sz="1200">
                <a:solidFill>
                  <a:schemeClr val="accent1"/>
                </a:solidFill>
                <a:latin typeface="Rockwell" panose="02060603020205020403" pitchFamily="18" charset="77"/>
              </a:rPr>
              <a:t>2. </a:t>
            </a:r>
            <a:r>
              <a:rPr lang="en-US" sz="1200" err="1">
                <a:solidFill>
                  <a:schemeClr val="accent1"/>
                </a:solidFill>
                <a:latin typeface="Rockwell" panose="02060603020205020403" pitchFamily="18" charset="77"/>
              </a:rPr>
              <a:t>Buhmann</a:t>
            </a:r>
            <a:r>
              <a:rPr lang="en-US" sz="1200">
                <a:solidFill>
                  <a:schemeClr val="accent1"/>
                </a:solidFill>
                <a:latin typeface="Rockwell" panose="02060603020205020403" pitchFamily="18" charset="77"/>
              </a:rPr>
              <a:t> J, </a:t>
            </a:r>
            <a:r>
              <a:rPr lang="en-US" sz="1200" err="1">
                <a:solidFill>
                  <a:schemeClr val="accent1"/>
                </a:solidFill>
                <a:latin typeface="Rockwell" panose="02060603020205020403" pitchFamily="18" charset="77"/>
              </a:rPr>
              <a:t>Moens</a:t>
            </a:r>
            <a:r>
              <a:rPr lang="en-US" sz="1200">
                <a:solidFill>
                  <a:schemeClr val="accent1"/>
                </a:solidFill>
                <a:latin typeface="Rockwell" panose="02060603020205020403" pitchFamily="18" charset="77"/>
              </a:rPr>
              <a:t> B, Van Dyck E, </a:t>
            </a:r>
            <a:r>
              <a:rPr lang="en-US" sz="1200" err="1">
                <a:solidFill>
                  <a:schemeClr val="accent1"/>
                </a:solidFill>
                <a:latin typeface="Rockwell" panose="02060603020205020403" pitchFamily="18" charset="77"/>
              </a:rPr>
              <a:t>Dotov</a:t>
            </a:r>
            <a:r>
              <a:rPr lang="en-US" sz="1200">
                <a:solidFill>
                  <a:schemeClr val="accent1"/>
                </a:solidFill>
                <a:latin typeface="Rockwell" panose="02060603020205020403" pitchFamily="18" charset="77"/>
              </a:rPr>
              <a:t> D, Leman M. Optimizing beat synchronized running to music. </a:t>
            </a:r>
            <a:r>
              <a:rPr lang="en-US" sz="1200" i="1" err="1">
                <a:solidFill>
                  <a:schemeClr val="accent1"/>
                </a:solidFill>
                <a:latin typeface="Rockwell" panose="02060603020205020403" pitchFamily="18" charset="77"/>
              </a:rPr>
              <a:t>PLoS</a:t>
            </a:r>
            <a:r>
              <a:rPr lang="en-US" sz="1200" i="1">
                <a:solidFill>
                  <a:schemeClr val="accent1"/>
                </a:solidFill>
                <a:latin typeface="Rockwell" panose="02060603020205020403" pitchFamily="18" charset="77"/>
              </a:rPr>
              <a:t> ONE</a:t>
            </a:r>
            <a:r>
              <a:rPr lang="en-US" sz="1200">
                <a:solidFill>
                  <a:schemeClr val="accent1"/>
                </a:solidFill>
                <a:latin typeface="Rockwell" panose="02060603020205020403" pitchFamily="18" charset="77"/>
              </a:rPr>
              <a:t>. 2018;13(12):e0208702. doi:</a:t>
            </a:r>
            <a:r>
              <a:rPr lang="en-US" sz="1200">
                <a:solidFill>
                  <a:schemeClr val="accent1"/>
                </a:solidFill>
                <a:latin typeface="Rockwell" panose="02060603020205020403" pitchFamily="18" charset="77"/>
                <a:hlinkClick r:id="rId8">
                  <a:extLst>
                    <a:ext uri="{A12FA001-AC4F-418D-AE19-62706E023703}">
                      <ahyp:hlinkClr xmlns:ahyp="http://schemas.microsoft.com/office/drawing/2018/hyperlinkcolor" val="tx"/>
                    </a:ext>
                  </a:extLst>
                </a:hlinkClick>
              </a:rPr>
              <a:t>10.1371/journal.pone.0208702</a:t>
            </a:r>
            <a:endParaRPr lang="en-US" sz="1200">
              <a:solidFill>
                <a:schemeClr val="accent1"/>
              </a:solidFill>
              <a:latin typeface="Rockwell" panose="02060603020205020403" pitchFamily="18" charset="77"/>
            </a:endParaRPr>
          </a:p>
          <a:p>
            <a:endParaRPr lang="en-US" sz="1200">
              <a:solidFill>
                <a:schemeClr val="accent1"/>
              </a:solidFill>
              <a:latin typeface="Rockwell" panose="02060603020205020403" pitchFamily="18" charset="77"/>
            </a:endParaRPr>
          </a:p>
          <a:p>
            <a:endParaRPr lang="en-US" sz="1200">
              <a:solidFill>
                <a:schemeClr val="accent1"/>
              </a:solidFill>
              <a:latin typeface="Rockwell" panose="02060603020205020403" pitchFamily="18" charset="77"/>
            </a:endParaRPr>
          </a:p>
          <a:p>
            <a:pPr marL="228600" indent="-228600">
              <a:buAutoNum type="arabicPeriod"/>
            </a:pPr>
            <a:endParaRPr lang="en-US" sz="1200">
              <a:solidFill>
                <a:schemeClr val="accent1"/>
              </a:solidFill>
              <a:latin typeface="Rockwell" panose="02060603020205020403" pitchFamily="18" charset="77"/>
            </a:endParaRPr>
          </a:p>
        </p:txBody>
      </p:sp>
      <p:sp>
        <p:nvSpPr>
          <p:cNvPr id="40" name="TextBox 39"/>
          <p:cNvSpPr txBox="1"/>
          <p:nvPr/>
        </p:nvSpPr>
        <p:spPr>
          <a:xfrm>
            <a:off x="15901614" y="2639267"/>
            <a:ext cx="5840052" cy="9448740"/>
          </a:xfrm>
          <a:prstGeom prst="rect">
            <a:avLst/>
          </a:prstGeom>
          <a:noFill/>
        </p:spPr>
        <p:txBody>
          <a:bodyPr wrap="square" rtlCol="0" anchor="t">
            <a:spAutoFit/>
          </a:bodyPr>
          <a:lstStyle/>
          <a:p>
            <a:r>
              <a:rPr lang="en-US" sz="3600">
                <a:solidFill>
                  <a:schemeClr val="accent1"/>
                </a:solidFill>
                <a:latin typeface="Rockwell" panose="02060603020205020403" pitchFamily="18" charset="0"/>
              </a:rPr>
              <a:t>DISCUSSION</a:t>
            </a:r>
          </a:p>
          <a:p>
            <a:pPr marL="228600" indent="-228600">
              <a:buFont typeface="Arial" panose="020B0604020202020204" pitchFamily="34" charset="0"/>
              <a:buChar char="•"/>
            </a:pPr>
            <a:r>
              <a:rPr lang="en-US" sz="1600">
                <a:solidFill>
                  <a:schemeClr val="accent1"/>
                </a:solidFill>
                <a:latin typeface="Rockwell"/>
              </a:rPr>
              <a:t>No significant increase in cadence with increase in tempo </a:t>
            </a:r>
            <a:endParaRPr lang="en-US" sz="1600">
              <a:solidFill>
                <a:schemeClr val="accent1"/>
              </a:solidFill>
              <a:latin typeface="Rockwell" panose="02060603020205020403" pitchFamily="18" charset="0"/>
            </a:endParaRPr>
          </a:p>
          <a:p>
            <a:pPr marL="228600" indent="-228600">
              <a:buFont typeface="Arial" panose="020B0604020202020204" pitchFamily="34" charset="0"/>
              <a:buChar char="•"/>
            </a:pPr>
            <a:r>
              <a:rPr lang="en-US" sz="1600">
                <a:solidFill>
                  <a:schemeClr val="accent1"/>
                </a:solidFill>
                <a:latin typeface="Rockwell"/>
              </a:rPr>
              <a:t>Previous studies have only reported significant differences with a +/-3% change in tempo of music</a:t>
            </a:r>
            <a:r>
              <a:rPr lang="en-US" sz="1600" baseline="30000">
                <a:solidFill>
                  <a:schemeClr val="accent1"/>
                </a:solidFill>
                <a:latin typeface="Rockwell"/>
              </a:rPr>
              <a:t>1</a:t>
            </a:r>
            <a:endParaRPr lang="en-US" sz="1600">
              <a:solidFill>
                <a:schemeClr val="accent1"/>
              </a:solidFill>
              <a:latin typeface="Rockwell" panose="02060603020205020403" pitchFamily="18" charset="0"/>
            </a:endParaRPr>
          </a:p>
          <a:p>
            <a:pPr marL="1325245" lvl="1" indent="-228600">
              <a:buFont typeface="Arial" panose="020B0604020202020204" pitchFamily="34" charset="0"/>
              <a:buChar char="•"/>
            </a:pPr>
            <a:r>
              <a:rPr lang="en-US" sz="1600">
                <a:solidFill>
                  <a:schemeClr val="accent1"/>
                </a:solidFill>
                <a:latin typeface="Rockwell"/>
              </a:rPr>
              <a:t>Possible runners detect larger (10%) changes in tempo, so cadence did not differ from baseline.</a:t>
            </a:r>
            <a:r>
              <a:rPr lang="en-US" sz="1600" baseline="30000">
                <a:solidFill>
                  <a:schemeClr val="accent1"/>
                </a:solidFill>
                <a:latin typeface="Rockwell"/>
              </a:rPr>
              <a:t>1</a:t>
            </a:r>
            <a:endParaRPr lang="en-US" sz="1600">
              <a:solidFill>
                <a:schemeClr val="accent1"/>
              </a:solidFill>
              <a:latin typeface="Rockwell"/>
            </a:endParaRPr>
          </a:p>
          <a:p>
            <a:pPr marL="227965" indent="-228600">
              <a:buFont typeface="Arial" panose="020B0604020202020204" pitchFamily="34" charset="0"/>
              <a:buChar char="•"/>
            </a:pPr>
            <a:r>
              <a:rPr lang="en-US" sz="1600">
                <a:solidFill>
                  <a:schemeClr val="accent1"/>
                </a:solidFill>
                <a:latin typeface="Rockwell"/>
              </a:rPr>
              <a:t>Participants going from baseline directly to 10% may have been too quick of an increase.</a:t>
            </a:r>
          </a:p>
          <a:p>
            <a:pPr marL="1325245" lvl="1" indent="-228600">
              <a:buFont typeface="Arial" panose="020B0604020202020204" pitchFamily="34" charset="0"/>
              <a:buChar char="•"/>
            </a:pPr>
            <a:r>
              <a:rPr lang="en-US" sz="1600">
                <a:solidFill>
                  <a:schemeClr val="accent1"/>
                </a:solidFill>
                <a:latin typeface="Rockwell"/>
              </a:rPr>
              <a:t>Cadence may have increased gradually if progressively worked up to 10% </a:t>
            </a:r>
          </a:p>
          <a:p>
            <a:pPr marL="227988" indent="-228600">
              <a:buFont typeface="Arial" panose="020B0604020202020204" pitchFamily="34" charset="0"/>
              <a:buChar char="•"/>
            </a:pPr>
            <a:r>
              <a:rPr lang="en-US" sz="1600">
                <a:solidFill>
                  <a:schemeClr val="accent1"/>
                </a:solidFill>
                <a:latin typeface="Rockwell"/>
              </a:rPr>
              <a:t>If 3% produced an effect and 10% does not, it may be beneficial to attempt a number in between such as 5%.</a:t>
            </a:r>
          </a:p>
          <a:p>
            <a:pPr marL="228600" indent="-228600">
              <a:buFont typeface="Arial" panose="020B0604020202020204" pitchFamily="34" charset="0"/>
              <a:buChar char="•"/>
            </a:pPr>
            <a:r>
              <a:rPr lang="en-US" sz="1600">
                <a:solidFill>
                  <a:schemeClr val="accent1"/>
                </a:solidFill>
                <a:latin typeface="Rockwell"/>
              </a:rPr>
              <a:t>Participants immediately started their first trial at their desired velocity and baseline cadence was measured in the first trial.</a:t>
            </a:r>
            <a:endParaRPr lang="en-US" sz="1600">
              <a:solidFill>
                <a:schemeClr val="accent1"/>
              </a:solidFill>
              <a:latin typeface="Rockwell" panose="02060603020205020403" pitchFamily="18" charset="0"/>
            </a:endParaRPr>
          </a:p>
          <a:p>
            <a:pPr marL="1325245" lvl="1" indent="-228600">
              <a:buFont typeface="Arial" panose="020B0604020202020204" pitchFamily="34" charset="0"/>
              <a:buChar char="•"/>
            </a:pPr>
            <a:r>
              <a:rPr lang="en-US" sz="1600">
                <a:solidFill>
                  <a:schemeClr val="accent1"/>
                </a:solidFill>
                <a:latin typeface="Rockwell"/>
              </a:rPr>
              <a:t>Allowing for a warm-up period where the participant gets acclimated to the treadmill might have changed their baseline cadence. </a:t>
            </a:r>
          </a:p>
          <a:p>
            <a:pPr marL="228600" indent="-228600">
              <a:buFont typeface="Arial" panose="020B0604020202020204" pitchFamily="34" charset="0"/>
              <a:buChar char="•"/>
            </a:pPr>
            <a:r>
              <a:rPr lang="en-US" sz="1600">
                <a:solidFill>
                  <a:schemeClr val="accent1"/>
                </a:solidFill>
                <a:latin typeface="Rockwell"/>
              </a:rPr>
              <a:t>POPULATION</a:t>
            </a:r>
          </a:p>
          <a:p>
            <a:pPr marL="1325245" lvl="1" indent="-228600">
              <a:buFont typeface="Arial" panose="020B0604020202020204" pitchFamily="34" charset="0"/>
              <a:buChar char="•"/>
            </a:pPr>
            <a:r>
              <a:rPr lang="en-US" sz="1600">
                <a:solidFill>
                  <a:schemeClr val="accent1"/>
                </a:solidFill>
                <a:latin typeface="Rockwell"/>
              </a:rPr>
              <a:t>Although the current study was insignificant in a group of healthy participants within a college community, it should be repeated in a group of individuals with larger sample size with more variance in age and location.</a:t>
            </a:r>
          </a:p>
          <a:p>
            <a:pPr marL="228600" indent="-228600">
              <a:buFont typeface="Arial" panose="020B0604020202020204" pitchFamily="34" charset="0"/>
              <a:buChar char="•"/>
            </a:pPr>
            <a:r>
              <a:rPr lang="en-US" sz="1600">
                <a:solidFill>
                  <a:schemeClr val="accent1"/>
                </a:solidFill>
                <a:latin typeface="Rockwell"/>
              </a:rPr>
              <a:t>LIMITATION</a:t>
            </a:r>
          </a:p>
          <a:p>
            <a:pPr marL="1325857" lvl="1" indent="-228600">
              <a:buFont typeface="Arial" panose="020B0604020202020204" pitchFamily="34" charset="0"/>
              <a:buChar char="•"/>
            </a:pPr>
            <a:r>
              <a:rPr lang="en-US" sz="1600" err="1">
                <a:solidFill>
                  <a:schemeClr val="accent1"/>
                </a:solidFill>
                <a:latin typeface="Rockwell"/>
              </a:rPr>
              <a:t>Weav</a:t>
            </a:r>
            <a:r>
              <a:rPr lang="en-US" sz="1600">
                <a:solidFill>
                  <a:schemeClr val="accent1"/>
                </a:solidFill>
                <a:latin typeface="Rockwell"/>
              </a:rPr>
              <a:t> application had a limited selection of songs, so participants often chose the ones they knew best, not the ones they found most motivational. A future improvement for </a:t>
            </a:r>
            <a:r>
              <a:rPr lang="en-US" sz="1600" err="1">
                <a:solidFill>
                  <a:schemeClr val="accent1"/>
                </a:solidFill>
                <a:latin typeface="Rockwell"/>
              </a:rPr>
              <a:t>Weav</a:t>
            </a:r>
            <a:r>
              <a:rPr lang="en-US" sz="1600">
                <a:solidFill>
                  <a:schemeClr val="accent1"/>
                </a:solidFill>
                <a:latin typeface="Rockwell"/>
              </a:rPr>
              <a:t> may be to include more well-known, popular songs</a:t>
            </a:r>
          </a:p>
          <a:p>
            <a:r>
              <a:rPr lang="en-US" sz="1600">
                <a:solidFill>
                  <a:schemeClr val="accent1"/>
                </a:solidFill>
                <a:latin typeface="Rockwell"/>
              </a:rPr>
              <a:t> </a:t>
            </a:r>
            <a:endParaRPr lang="en-US" sz="1600">
              <a:solidFill>
                <a:schemeClr val="accent1"/>
              </a:solidFill>
              <a:latin typeface="Rockwell" panose="02060603020205020403" pitchFamily="18" charset="0"/>
            </a:endParaRPr>
          </a:p>
          <a:p>
            <a:pPr marL="1096645" lvl="1"/>
            <a:endParaRPr lang="en-US" sz="1500">
              <a:solidFill>
                <a:schemeClr val="accent1"/>
              </a:solidFill>
              <a:latin typeface="Rockwell" panose="02060603020205020403" pitchFamily="18" charset="0"/>
            </a:endParaRPr>
          </a:p>
          <a:p>
            <a:pPr marL="1382395" lvl="1" indent="-285750">
              <a:buFont typeface="Arial"/>
              <a:buChar char="•"/>
            </a:pPr>
            <a:endParaRPr lang="en-US" sz="1500">
              <a:solidFill>
                <a:schemeClr val="accent1"/>
              </a:solidFill>
              <a:latin typeface="Rockwell" panose="02060603020205020403" pitchFamily="18" charset="0"/>
            </a:endParaRPr>
          </a:p>
          <a:p>
            <a:pPr marL="1325245" lvl="1" indent="-228600">
              <a:buFont typeface="Arial" panose="020B0604020202020204" pitchFamily="34" charset="0"/>
              <a:buChar char="•"/>
            </a:pPr>
            <a:endParaRPr lang="en-US" sz="1500">
              <a:solidFill>
                <a:schemeClr val="accent1"/>
              </a:solidFill>
              <a:latin typeface="Rockwell" panose="02060603020205020403" pitchFamily="18" charset="0"/>
            </a:endParaRPr>
          </a:p>
          <a:p>
            <a:pPr marL="228600" indent="-228600">
              <a:buFont typeface="Arial" panose="020B0604020202020204" pitchFamily="34" charset="0"/>
              <a:buChar char="•"/>
            </a:pPr>
            <a:endParaRPr lang="en-US" sz="1500">
              <a:solidFill>
                <a:schemeClr val="accent1"/>
              </a:solidFill>
              <a:latin typeface="Rockwell" panose="02060603020205020403" pitchFamily="18" charset="0"/>
            </a:endParaRPr>
          </a:p>
        </p:txBody>
      </p:sp>
      <p:cxnSp>
        <p:nvCxnSpPr>
          <p:cNvPr id="41" name="Straight Connector 40"/>
          <p:cNvCxnSpPr/>
          <p:nvPr/>
        </p:nvCxnSpPr>
        <p:spPr>
          <a:xfrm>
            <a:off x="15872000" y="10980147"/>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5767799" y="11006911"/>
            <a:ext cx="5840052" cy="2816156"/>
          </a:xfrm>
          <a:prstGeom prst="rect">
            <a:avLst/>
          </a:prstGeom>
          <a:noFill/>
        </p:spPr>
        <p:txBody>
          <a:bodyPr wrap="square" rtlCol="0" anchor="t">
            <a:spAutoFit/>
          </a:bodyPr>
          <a:lstStyle/>
          <a:p>
            <a:r>
              <a:rPr lang="en-US" sz="3600">
                <a:solidFill>
                  <a:schemeClr val="accent1"/>
                </a:solidFill>
                <a:latin typeface="Rockwell" panose="02060603020205020403" pitchFamily="18" charset="0"/>
              </a:rPr>
              <a:t>CLINICAL APPLICATION</a:t>
            </a:r>
          </a:p>
          <a:p>
            <a:pPr marL="228600" indent="-228600">
              <a:buFont typeface="Arial" panose="020B0604020202020204" pitchFamily="34" charset="0"/>
              <a:buChar char="•"/>
            </a:pPr>
            <a:r>
              <a:rPr lang="en-US" sz="1400">
                <a:solidFill>
                  <a:schemeClr val="accent1"/>
                </a:solidFill>
                <a:latin typeface="Rockwell"/>
              </a:rPr>
              <a:t>Participants were unaware whether their tempo would be increased, so in a rehabilitation setting, a Physical Therapist (PT) should not use an increase in music tempo as a means to increase cadence spontaneously. </a:t>
            </a:r>
          </a:p>
          <a:p>
            <a:pPr marL="228600" indent="-228600">
              <a:buFont typeface="Arial" panose="020B0604020202020204" pitchFamily="34" charset="0"/>
              <a:buChar char="•"/>
            </a:pPr>
            <a:r>
              <a:rPr lang="en-US" sz="1400">
                <a:solidFill>
                  <a:schemeClr val="accent1"/>
                </a:solidFill>
                <a:latin typeface="Rockwell"/>
              </a:rPr>
              <a:t>A suggestion for a PT might be to start at a 5% increased cadence while instructing runners to match each step with the beat of the music .</a:t>
            </a:r>
          </a:p>
          <a:p>
            <a:pPr marL="1325857" lvl="1" indent="-228600">
              <a:buFont typeface="Arial" panose="020B0604020202020204" pitchFamily="34" charset="0"/>
              <a:buChar char="•"/>
            </a:pPr>
            <a:r>
              <a:rPr lang="en-US" sz="1400">
                <a:solidFill>
                  <a:schemeClr val="accent1"/>
                </a:solidFill>
                <a:latin typeface="Rockwell"/>
              </a:rPr>
              <a:t>This would need further research to prove the results are accurate. </a:t>
            </a:r>
          </a:p>
          <a:p>
            <a:pPr marL="1325245" lvl="1" indent="-228600">
              <a:buFont typeface="Arial" panose="020B0604020202020204" pitchFamily="34" charset="0"/>
              <a:buChar char="•"/>
            </a:pPr>
            <a:endParaRPr lang="en-US" sz="1500">
              <a:solidFill>
                <a:schemeClr val="accent1"/>
              </a:solidFill>
              <a:latin typeface="Rockwell"/>
            </a:endParaRPr>
          </a:p>
        </p:txBody>
      </p:sp>
      <p:cxnSp>
        <p:nvCxnSpPr>
          <p:cNvPr id="44" name="Straight Connector 43"/>
          <p:cNvCxnSpPr/>
          <p:nvPr/>
        </p:nvCxnSpPr>
        <p:spPr>
          <a:xfrm>
            <a:off x="15889913" y="13669250"/>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39937" y="13668499"/>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39937" y="13668499"/>
            <a:ext cx="5753100" cy="2185214"/>
          </a:xfrm>
          <a:prstGeom prst="rect">
            <a:avLst/>
          </a:prstGeom>
          <a:noFill/>
        </p:spPr>
        <p:txBody>
          <a:bodyPr wrap="square" rtlCol="0" anchor="t">
            <a:spAutoFit/>
          </a:bodyPr>
          <a:lstStyle/>
          <a:p>
            <a:r>
              <a:rPr lang="en-US" sz="2800" b="1">
                <a:solidFill>
                  <a:schemeClr val="accent1"/>
                </a:solidFill>
                <a:latin typeface="Rockwell"/>
              </a:rPr>
              <a:t>Why try to increase running cadence?</a:t>
            </a:r>
          </a:p>
          <a:p>
            <a:pPr marL="342900" indent="-342900">
              <a:buFont typeface="Arial" panose="020B0604020202020204" pitchFamily="34" charset="0"/>
              <a:buChar char="•"/>
            </a:pPr>
            <a:r>
              <a:rPr lang="en-US" sz="2000" i="1">
                <a:solidFill>
                  <a:schemeClr val="accent1"/>
                </a:solidFill>
                <a:latin typeface="Rockwell"/>
                <a:cs typeface="Calibri"/>
              </a:rPr>
              <a:t>Increasing cadence can decrease Patellofemoral Pain Syndrome (PFPS) load which could help reduce the risk of running related injuries. </a:t>
            </a:r>
          </a:p>
        </p:txBody>
      </p:sp>
      <p:sp>
        <p:nvSpPr>
          <p:cNvPr id="26" name="TextBox 25"/>
          <p:cNvSpPr txBox="1"/>
          <p:nvPr/>
        </p:nvSpPr>
        <p:spPr>
          <a:xfrm>
            <a:off x="6283390" y="8979804"/>
            <a:ext cx="5054263" cy="1338828"/>
          </a:xfrm>
          <a:prstGeom prst="rect">
            <a:avLst/>
          </a:prstGeom>
          <a:noFill/>
        </p:spPr>
        <p:txBody>
          <a:bodyPr wrap="square" rtlCol="0" anchor="t">
            <a:spAutoFit/>
          </a:bodyPr>
          <a:lstStyle/>
          <a:p>
            <a:r>
              <a:rPr lang="en-US" sz="3600">
                <a:solidFill>
                  <a:schemeClr val="accent1"/>
                </a:solidFill>
                <a:latin typeface="Rockwell" panose="02060603020205020403" pitchFamily="18" charset="0"/>
              </a:rPr>
              <a:t>DATA PROCESSING</a:t>
            </a:r>
            <a:endParaRPr lang="en-US" sz="1500">
              <a:solidFill>
                <a:schemeClr val="accent1"/>
              </a:solidFill>
              <a:latin typeface="Rockwell"/>
            </a:endParaRPr>
          </a:p>
          <a:p>
            <a:pPr marL="228600" indent="-228600">
              <a:buFont typeface="Arial" panose="020B0604020202020204" pitchFamily="34" charset="0"/>
              <a:buChar char="•"/>
            </a:pPr>
            <a:r>
              <a:rPr lang="en-US" sz="1500">
                <a:solidFill>
                  <a:schemeClr val="accent1"/>
                </a:solidFill>
                <a:latin typeface="Rockwell"/>
              </a:rPr>
              <a:t>Butterworth 45 second lowpass filter</a:t>
            </a:r>
          </a:p>
          <a:p>
            <a:pPr marL="228600" indent="-228600">
              <a:buFont typeface="Arial" panose="020B0604020202020204" pitchFamily="34" charset="0"/>
              <a:buChar char="•"/>
            </a:pPr>
            <a:r>
              <a:rPr lang="en-US" sz="1500">
                <a:solidFill>
                  <a:schemeClr val="accent1"/>
                </a:solidFill>
                <a:latin typeface="Rockwell"/>
              </a:rPr>
              <a:t>Repeated Measures ANOVA run through JASP </a:t>
            </a:r>
          </a:p>
          <a:p>
            <a:pPr marL="228600" indent="-228600">
              <a:buFont typeface="Arial" panose="020B0604020202020204" pitchFamily="34" charset="0"/>
              <a:buChar char="•"/>
            </a:pPr>
            <a:endParaRPr lang="en-US" sz="1500">
              <a:solidFill>
                <a:schemeClr val="accent1"/>
              </a:solidFill>
              <a:latin typeface="Rockwell" panose="02060603020205020403" pitchFamily="18" charset="0"/>
            </a:endParaRPr>
          </a:p>
        </p:txBody>
      </p:sp>
      <p:sp>
        <p:nvSpPr>
          <p:cNvPr id="19" name="TextBox 18"/>
          <p:cNvSpPr txBox="1"/>
          <p:nvPr/>
        </p:nvSpPr>
        <p:spPr>
          <a:xfrm>
            <a:off x="6267400" y="13303065"/>
            <a:ext cx="4993773" cy="1077218"/>
          </a:xfrm>
          <a:prstGeom prst="rect">
            <a:avLst/>
          </a:prstGeom>
          <a:noFill/>
        </p:spPr>
        <p:txBody>
          <a:bodyPr wrap="square" rtlCol="0" anchor="t">
            <a:spAutoFit/>
          </a:bodyPr>
          <a:lstStyle/>
          <a:p>
            <a:r>
              <a:rPr lang="en-US" sz="1600" b="1" i="1">
                <a:solidFill>
                  <a:schemeClr val="accent1"/>
                </a:solidFill>
              </a:rPr>
              <a:t>Figure 3 </a:t>
            </a:r>
            <a:r>
              <a:rPr lang="en-US" sz="1600" i="1">
                <a:solidFill>
                  <a:schemeClr val="accent1"/>
                </a:solidFill>
              </a:rPr>
              <a:t>– Average cadence with standard deviations for the experimental and control groups across all three trials. There was no significant difference between groups (</a:t>
            </a:r>
            <a:r>
              <a:rPr lang="en-US" sz="1600">
                <a:solidFill>
                  <a:schemeClr val="accent1"/>
                </a:solidFill>
              </a:rPr>
              <a:t>C</a:t>
            </a:r>
            <a:r>
              <a:rPr lang="en-US" sz="1600">
                <a:solidFill>
                  <a:schemeClr val="accent1"/>
                </a:solidFill>
                <a:ea typeface="+mn-lt"/>
                <a:cs typeface="+mn-lt"/>
              </a:rPr>
              <a:t>: 165.4±9.5 steps per minute, E 167.2±6.8, </a:t>
            </a:r>
            <a:r>
              <a:rPr lang="en-US" sz="1600" i="1">
                <a:solidFill>
                  <a:schemeClr val="accent1"/>
                </a:solidFill>
                <a:ea typeface="+mn-lt"/>
                <a:cs typeface="+mn-lt"/>
              </a:rPr>
              <a:t>p</a:t>
            </a:r>
            <a:r>
              <a:rPr lang="en-US" sz="1600">
                <a:solidFill>
                  <a:schemeClr val="accent1"/>
                </a:solidFill>
                <a:ea typeface="+mn-lt"/>
                <a:cs typeface="+mn-lt"/>
              </a:rPr>
              <a:t>=0.61).</a:t>
            </a:r>
            <a:endParaRPr lang="en-US" sz="1600" i="1">
              <a:solidFill>
                <a:schemeClr val="accent1"/>
              </a:solidFill>
              <a:cs typeface="Calibri"/>
            </a:endParaRPr>
          </a:p>
        </p:txBody>
      </p:sp>
      <p:sp>
        <p:nvSpPr>
          <p:cNvPr id="77" name="TextBox 76"/>
          <p:cNvSpPr txBox="1"/>
          <p:nvPr/>
        </p:nvSpPr>
        <p:spPr>
          <a:xfrm>
            <a:off x="6255322" y="14395618"/>
            <a:ext cx="5005851" cy="1384995"/>
          </a:xfrm>
          <a:prstGeom prst="rect">
            <a:avLst/>
          </a:prstGeom>
          <a:noFill/>
        </p:spPr>
        <p:txBody>
          <a:bodyPr wrap="square" rtlCol="0" anchor="t">
            <a:spAutoFit/>
          </a:bodyPr>
          <a:lstStyle/>
          <a:p>
            <a:r>
              <a:rPr lang="en-US" sz="1400" b="1" i="1">
                <a:solidFill>
                  <a:schemeClr val="accent1"/>
                </a:solidFill>
              </a:rPr>
              <a:t>Figure 4,5 &amp; 6 </a:t>
            </a:r>
            <a:r>
              <a:rPr lang="en-US" sz="1400" i="1">
                <a:solidFill>
                  <a:schemeClr val="accent1"/>
                </a:solidFill>
              </a:rPr>
              <a:t>– Averages and standard deviations of each spatiotemporal parameter measured across all three trials. There was no significant main effect  </a:t>
            </a:r>
            <a:r>
              <a:rPr lang="en-US" sz="1400" i="1">
                <a:solidFill>
                  <a:schemeClr val="accent1"/>
                </a:solidFill>
                <a:ea typeface="+mn-lt"/>
                <a:cs typeface="+mn-lt"/>
              </a:rPr>
              <a:t>(p=0.54, p=0.32, p=0.152, p=0.70) </a:t>
            </a:r>
          </a:p>
          <a:p>
            <a:r>
              <a:rPr lang="en-US" sz="1400" i="1">
                <a:solidFill>
                  <a:schemeClr val="accent1"/>
                </a:solidFill>
                <a:ea typeface="+mn-lt"/>
                <a:cs typeface="+mn-lt"/>
              </a:rPr>
              <a:t>of music tempo between groups for cadence (F (1,20)=0.39), step width (F(1,20)=1.02), stance phase (F (1,20)=2.22), or foot rotation </a:t>
            </a:r>
          </a:p>
          <a:p>
            <a:r>
              <a:rPr lang="en-US" sz="1400" i="1">
                <a:solidFill>
                  <a:schemeClr val="accent1"/>
                </a:solidFill>
                <a:ea typeface="+mn-lt"/>
                <a:cs typeface="+mn-lt"/>
              </a:rPr>
              <a:t>(F(1,20)=0.16).</a:t>
            </a:r>
            <a:endParaRPr lang="en-US" sz="1400" i="1">
              <a:solidFill>
                <a:schemeClr val="accent1"/>
              </a:solidFill>
              <a:cs typeface="Calibri"/>
            </a:endParaRPr>
          </a:p>
        </p:txBody>
      </p:sp>
      <p:sp>
        <p:nvSpPr>
          <p:cNvPr id="8" name="TextBox 7"/>
          <p:cNvSpPr txBox="1"/>
          <p:nvPr/>
        </p:nvSpPr>
        <p:spPr>
          <a:xfrm>
            <a:off x="11925134" y="4129090"/>
            <a:ext cx="3511836" cy="584775"/>
          </a:xfrm>
          <a:prstGeom prst="rect">
            <a:avLst/>
          </a:prstGeom>
          <a:noFill/>
        </p:spPr>
        <p:txBody>
          <a:bodyPr wrap="square" rtlCol="0" anchor="t">
            <a:spAutoFit/>
          </a:bodyPr>
          <a:lstStyle/>
          <a:p>
            <a:pPr algn="just"/>
            <a:r>
              <a:rPr lang="en-US" sz="1600" b="1" i="1">
                <a:solidFill>
                  <a:schemeClr val="accent1"/>
                </a:solidFill>
              </a:rPr>
              <a:t>Figure 1 </a:t>
            </a:r>
            <a:r>
              <a:rPr lang="en-US" sz="1600" i="1">
                <a:solidFill>
                  <a:schemeClr val="accent1"/>
                </a:solidFill>
              </a:rPr>
              <a:t>– </a:t>
            </a:r>
            <a:r>
              <a:rPr lang="en-US" sz="1600" i="1" err="1">
                <a:solidFill>
                  <a:schemeClr val="accent1"/>
                </a:solidFill>
              </a:rPr>
              <a:t>Noraxon</a:t>
            </a:r>
            <a:r>
              <a:rPr lang="en-US" sz="1600" i="1">
                <a:solidFill>
                  <a:schemeClr val="accent1"/>
                </a:solidFill>
              </a:rPr>
              <a:t> </a:t>
            </a:r>
            <a:r>
              <a:rPr lang="en-US" sz="1600" i="1" err="1">
                <a:solidFill>
                  <a:schemeClr val="accent1"/>
                </a:solidFill>
              </a:rPr>
              <a:t>PhysTread</a:t>
            </a:r>
            <a:r>
              <a:rPr lang="en-US" sz="1600" i="1">
                <a:solidFill>
                  <a:schemeClr val="accent1"/>
                </a:solidFill>
              </a:rPr>
              <a:t> Pressure-Sensitive Treadmill. </a:t>
            </a:r>
            <a:endParaRPr lang="en-US" sz="1600">
              <a:solidFill>
                <a:schemeClr val="accent1"/>
              </a:solidFill>
              <a:cs typeface="Calibri"/>
            </a:endParaRPr>
          </a:p>
        </p:txBody>
      </p:sp>
      <p:sp>
        <p:nvSpPr>
          <p:cNvPr id="81" name="TextBox 80"/>
          <p:cNvSpPr txBox="1"/>
          <p:nvPr/>
        </p:nvSpPr>
        <p:spPr>
          <a:xfrm>
            <a:off x="13374526" y="8699182"/>
            <a:ext cx="1032655" cy="215444"/>
          </a:xfrm>
          <a:prstGeom prst="rect">
            <a:avLst/>
          </a:prstGeom>
          <a:noFill/>
        </p:spPr>
        <p:txBody>
          <a:bodyPr wrap="none" rtlCol="0">
            <a:spAutoFit/>
          </a:bodyPr>
          <a:lstStyle/>
          <a:p>
            <a:r>
              <a:rPr lang="en-US" sz="800" b="1">
                <a:solidFill>
                  <a:schemeClr val="bg1"/>
                </a:solidFill>
              </a:rPr>
              <a:t>LATERAL ROTATION</a:t>
            </a:r>
          </a:p>
        </p:txBody>
      </p:sp>
      <p:sp>
        <p:nvSpPr>
          <p:cNvPr id="82" name="TextBox 81"/>
          <p:cNvSpPr txBox="1"/>
          <p:nvPr/>
        </p:nvSpPr>
        <p:spPr>
          <a:xfrm>
            <a:off x="14675697" y="8685288"/>
            <a:ext cx="816249" cy="215444"/>
          </a:xfrm>
          <a:prstGeom prst="rect">
            <a:avLst/>
          </a:prstGeom>
          <a:noFill/>
        </p:spPr>
        <p:txBody>
          <a:bodyPr wrap="none" rtlCol="0">
            <a:spAutoFit/>
          </a:bodyPr>
          <a:lstStyle/>
          <a:p>
            <a:r>
              <a:rPr lang="en-US" sz="800" b="1">
                <a:solidFill>
                  <a:schemeClr val="bg1"/>
                </a:solidFill>
              </a:rPr>
              <a:t>LATERAL BEND</a:t>
            </a:r>
          </a:p>
        </p:txBody>
      </p:sp>
      <p:pic>
        <p:nvPicPr>
          <p:cNvPr id="48" name="Picture 48" descr="A close up of a device&#10;&#10;Description generated with high confidence">
            <a:extLst>
              <a:ext uri="{FF2B5EF4-FFF2-40B4-BE49-F238E27FC236}">
                <a16:creationId xmlns:a16="http://schemas.microsoft.com/office/drawing/2014/main" id="{0CC17F2B-9B89-4E2F-B7BC-A819CCCE4BA6}"/>
              </a:ext>
            </a:extLst>
          </p:cNvPr>
          <p:cNvPicPr>
            <a:picLocks noChangeAspect="1"/>
          </p:cNvPicPr>
          <p:nvPr/>
        </p:nvPicPr>
        <p:blipFill rotWithShape="1">
          <a:blip r:embed="rId9"/>
          <a:srcRect l="3636" t="14175" r="-3636" b="3660"/>
          <a:stretch/>
        </p:blipFill>
        <p:spPr>
          <a:xfrm>
            <a:off x="12492555" y="2444643"/>
            <a:ext cx="2743200" cy="1866190"/>
          </a:xfrm>
          <a:prstGeom prst="rect">
            <a:avLst/>
          </a:prstGeom>
        </p:spPr>
      </p:pic>
      <p:sp>
        <p:nvSpPr>
          <p:cNvPr id="4" name="TextBox 3">
            <a:extLst>
              <a:ext uri="{FF2B5EF4-FFF2-40B4-BE49-F238E27FC236}">
                <a16:creationId xmlns:a16="http://schemas.microsoft.com/office/drawing/2014/main" id="{3E5A2A8D-4AE7-724F-A442-A82935B558FF}"/>
              </a:ext>
            </a:extLst>
          </p:cNvPr>
          <p:cNvSpPr txBox="1"/>
          <p:nvPr/>
        </p:nvSpPr>
        <p:spPr>
          <a:xfrm>
            <a:off x="12918022" y="7270167"/>
            <a:ext cx="1032655" cy="369332"/>
          </a:xfrm>
          <a:prstGeom prst="rect">
            <a:avLst/>
          </a:prstGeom>
          <a:noFill/>
        </p:spPr>
        <p:txBody>
          <a:bodyPr wrap="square" rtlCol="0">
            <a:spAutoFit/>
          </a:bodyPr>
          <a:lstStyle/>
          <a:p>
            <a:pPr algn="ctr"/>
            <a:r>
              <a:rPr lang="en-US" sz="1800" b="1" i="1">
                <a:solidFill>
                  <a:schemeClr val="accent1"/>
                </a:solidFill>
              </a:rPr>
              <a:t>Figure 4.</a:t>
            </a:r>
          </a:p>
        </p:txBody>
      </p:sp>
      <p:sp>
        <p:nvSpPr>
          <p:cNvPr id="5" name="TextBox 4">
            <a:extLst>
              <a:ext uri="{FF2B5EF4-FFF2-40B4-BE49-F238E27FC236}">
                <a16:creationId xmlns:a16="http://schemas.microsoft.com/office/drawing/2014/main" id="{250C653B-5E23-2540-BBB5-DB376FBBDDBF}"/>
              </a:ext>
            </a:extLst>
          </p:cNvPr>
          <p:cNvSpPr txBox="1"/>
          <p:nvPr/>
        </p:nvSpPr>
        <p:spPr>
          <a:xfrm>
            <a:off x="12891583" y="9864492"/>
            <a:ext cx="1085531" cy="369332"/>
          </a:xfrm>
          <a:prstGeom prst="rect">
            <a:avLst/>
          </a:prstGeom>
          <a:noFill/>
        </p:spPr>
        <p:txBody>
          <a:bodyPr wrap="square" rtlCol="0">
            <a:spAutoFit/>
          </a:bodyPr>
          <a:lstStyle/>
          <a:p>
            <a:r>
              <a:rPr lang="en-US" sz="1800" b="1" i="1">
                <a:solidFill>
                  <a:schemeClr val="accent1"/>
                </a:solidFill>
              </a:rPr>
              <a:t>Figure 5.</a:t>
            </a:r>
            <a:endParaRPr lang="en-US" b="1" i="1">
              <a:solidFill>
                <a:schemeClr val="accent1"/>
              </a:solidFill>
            </a:endParaRPr>
          </a:p>
        </p:txBody>
      </p:sp>
      <p:sp>
        <p:nvSpPr>
          <p:cNvPr id="6" name="TextBox 5">
            <a:extLst>
              <a:ext uri="{FF2B5EF4-FFF2-40B4-BE49-F238E27FC236}">
                <a16:creationId xmlns:a16="http://schemas.microsoft.com/office/drawing/2014/main" id="{99024BD0-670E-1C42-9E72-39EDEE495B00}"/>
              </a:ext>
            </a:extLst>
          </p:cNvPr>
          <p:cNvSpPr txBox="1"/>
          <p:nvPr/>
        </p:nvSpPr>
        <p:spPr>
          <a:xfrm>
            <a:off x="12881661" y="13158311"/>
            <a:ext cx="1016625" cy="646331"/>
          </a:xfrm>
          <a:prstGeom prst="rect">
            <a:avLst/>
          </a:prstGeom>
          <a:noFill/>
        </p:spPr>
        <p:txBody>
          <a:bodyPr wrap="none" rtlCol="0">
            <a:spAutoFit/>
          </a:bodyPr>
          <a:lstStyle/>
          <a:p>
            <a:r>
              <a:rPr lang="en-US" sz="1800" b="1" i="1">
                <a:solidFill>
                  <a:schemeClr val="accent1"/>
                </a:solidFill>
              </a:rPr>
              <a:t>Figure</a:t>
            </a:r>
            <a:r>
              <a:rPr lang="en-US" sz="1800" b="1" i="1">
                <a:solidFill>
                  <a:srgbClr val="0070C0"/>
                </a:solidFill>
              </a:rPr>
              <a:t> 6.</a:t>
            </a:r>
          </a:p>
          <a:p>
            <a:endParaRPr lang="en-US" sz="1800"/>
          </a:p>
        </p:txBody>
      </p:sp>
      <p:pic>
        <p:nvPicPr>
          <p:cNvPr id="10" name="Picture 9" descr="A picture containing meter, sitting, monitor, black&#10;&#10;Description automatically generated">
            <a:extLst>
              <a:ext uri="{FF2B5EF4-FFF2-40B4-BE49-F238E27FC236}">
                <a16:creationId xmlns:a16="http://schemas.microsoft.com/office/drawing/2014/main" id="{6646B250-06FA-DA46-B62C-6A05FA996EF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 t="14750" r="995" b="7805"/>
          <a:stretch/>
        </p:blipFill>
        <p:spPr>
          <a:xfrm>
            <a:off x="11860414" y="4963146"/>
            <a:ext cx="1529560" cy="2124339"/>
          </a:xfrm>
          <a:prstGeom prst="rect">
            <a:avLst/>
          </a:prstGeom>
        </p:spPr>
      </p:pic>
      <p:sp>
        <p:nvSpPr>
          <p:cNvPr id="11" name="TextBox 10">
            <a:extLst>
              <a:ext uri="{FF2B5EF4-FFF2-40B4-BE49-F238E27FC236}">
                <a16:creationId xmlns:a16="http://schemas.microsoft.com/office/drawing/2014/main" id="{B4D15859-36BC-5C47-96E9-8D003C86F8B9}"/>
              </a:ext>
            </a:extLst>
          </p:cNvPr>
          <p:cNvSpPr txBox="1"/>
          <p:nvPr/>
        </p:nvSpPr>
        <p:spPr>
          <a:xfrm>
            <a:off x="13681052" y="4909600"/>
            <a:ext cx="1820035" cy="2246769"/>
          </a:xfrm>
          <a:prstGeom prst="rect">
            <a:avLst/>
          </a:prstGeom>
          <a:noFill/>
        </p:spPr>
        <p:txBody>
          <a:bodyPr wrap="square" rtlCol="0">
            <a:spAutoFit/>
          </a:bodyPr>
          <a:lstStyle/>
          <a:p>
            <a:r>
              <a:rPr lang="en-US" sz="1400" b="1" i="1">
                <a:solidFill>
                  <a:schemeClr val="accent1"/>
                </a:solidFill>
              </a:rPr>
              <a:t>Figure 2</a:t>
            </a:r>
            <a:r>
              <a:rPr lang="en-US" sz="1400" i="1">
                <a:solidFill>
                  <a:schemeClr val="accent1"/>
                </a:solidFill>
              </a:rPr>
              <a:t>-Weav Application- Maneuverable interface makes changing the tempo easy for anyone to use. The bpm was set at baseline cadence or 10% higher for the experimental group. </a:t>
            </a:r>
          </a:p>
        </p:txBody>
      </p:sp>
      <p:sp>
        <p:nvSpPr>
          <p:cNvPr id="7" name="TextBox 6">
            <a:extLst>
              <a:ext uri="{FF2B5EF4-FFF2-40B4-BE49-F238E27FC236}">
                <a16:creationId xmlns:a16="http://schemas.microsoft.com/office/drawing/2014/main" id="{7BAFC095-DE08-482F-8A33-CC132C7215C6}"/>
              </a:ext>
            </a:extLst>
          </p:cNvPr>
          <p:cNvSpPr txBox="1"/>
          <p:nvPr/>
        </p:nvSpPr>
        <p:spPr>
          <a:xfrm>
            <a:off x="3526970" y="1143000"/>
            <a:ext cx="1556345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a:solidFill>
                  <a:schemeClr val="bg1"/>
                </a:solidFill>
                <a:latin typeface="Rockwell"/>
                <a:cs typeface="Calibri"/>
              </a:rPr>
              <a:t>Danielle Mannino</a:t>
            </a:r>
          </a:p>
          <a:p>
            <a:pPr algn="ctr"/>
            <a:r>
              <a:rPr lang="en-US" sz="2000">
                <a:solidFill>
                  <a:schemeClr val="bg1"/>
                </a:solidFill>
                <a:latin typeface="Rockwell"/>
                <a:cs typeface="Calibri"/>
              </a:rPr>
              <a:t>Faculty Mentor: Matthew Moran, PhD</a:t>
            </a:r>
          </a:p>
          <a:p>
            <a:pPr algn="ctr"/>
            <a:r>
              <a:rPr lang="en-US" sz="2400">
                <a:solidFill>
                  <a:schemeClr val="bg1"/>
                </a:solidFill>
                <a:latin typeface="Rockwell"/>
                <a:cs typeface="Calibri"/>
              </a:rPr>
              <a:t>Department of Physical Therapy and Human Movement Science</a:t>
            </a:r>
          </a:p>
        </p:txBody>
      </p:sp>
      <p:graphicFrame>
        <p:nvGraphicFramePr>
          <p:cNvPr id="45" name="Chart 44">
            <a:extLst>
              <a:ext uri="{FF2B5EF4-FFF2-40B4-BE49-F238E27FC236}">
                <a16:creationId xmlns:a16="http://schemas.microsoft.com/office/drawing/2014/main" id="{787BCAC1-09DF-A449-8324-13087A983CE3}"/>
              </a:ext>
            </a:extLst>
          </p:cNvPr>
          <p:cNvGraphicFramePr>
            <a:graphicFrameLocks/>
          </p:cNvGraphicFramePr>
          <p:nvPr>
            <p:extLst>
              <p:ext uri="{D42A27DB-BD31-4B8C-83A1-F6EECF244321}">
                <p14:modId xmlns:p14="http://schemas.microsoft.com/office/powerpoint/2010/main" val="2578356326"/>
              </p:ext>
            </p:extLst>
          </p:nvPr>
        </p:nvGraphicFramePr>
        <p:xfrm>
          <a:off x="11214735" y="7600528"/>
          <a:ext cx="4422227" cy="2287531"/>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6" name="Chart 45">
            <a:extLst>
              <a:ext uri="{FF2B5EF4-FFF2-40B4-BE49-F238E27FC236}">
                <a16:creationId xmlns:a16="http://schemas.microsoft.com/office/drawing/2014/main" id="{143FD434-106B-5A4F-9552-8090B59F8376}"/>
              </a:ext>
            </a:extLst>
          </p:cNvPr>
          <p:cNvGraphicFramePr>
            <a:graphicFrameLocks/>
          </p:cNvGraphicFramePr>
          <p:nvPr>
            <p:extLst>
              <p:ext uri="{D42A27DB-BD31-4B8C-83A1-F6EECF244321}">
                <p14:modId xmlns:p14="http://schemas.microsoft.com/office/powerpoint/2010/main" val="970986116"/>
              </p:ext>
            </p:extLst>
          </p:nvPr>
        </p:nvGraphicFramePr>
        <p:xfrm>
          <a:off x="10658646" y="10195802"/>
          <a:ext cx="4954000" cy="3005876"/>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50" name="Chart 49">
            <a:extLst>
              <a:ext uri="{FF2B5EF4-FFF2-40B4-BE49-F238E27FC236}">
                <a16:creationId xmlns:a16="http://schemas.microsoft.com/office/drawing/2014/main" id="{EDFD47F2-95F9-044A-8598-A591FE5E9303}"/>
              </a:ext>
            </a:extLst>
          </p:cNvPr>
          <p:cNvGraphicFramePr>
            <a:graphicFrameLocks/>
          </p:cNvGraphicFramePr>
          <p:nvPr>
            <p:extLst>
              <p:ext uri="{D42A27DB-BD31-4B8C-83A1-F6EECF244321}">
                <p14:modId xmlns:p14="http://schemas.microsoft.com/office/powerpoint/2010/main" val="3544536719"/>
              </p:ext>
            </p:extLst>
          </p:nvPr>
        </p:nvGraphicFramePr>
        <p:xfrm>
          <a:off x="11217720" y="13494966"/>
          <a:ext cx="4400492" cy="2285647"/>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52" name="Chart 51">
            <a:extLst>
              <a:ext uri="{FF2B5EF4-FFF2-40B4-BE49-F238E27FC236}">
                <a16:creationId xmlns:a16="http://schemas.microsoft.com/office/drawing/2014/main" id="{F7197601-3C3E-C34E-A9E5-54B38FAD2945}"/>
              </a:ext>
            </a:extLst>
          </p:cNvPr>
          <p:cNvGraphicFramePr>
            <a:graphicFrameLocks/>
          </p:cNvGraphicFramePr>
          <p:nvPr>
            <p:extLst>
              <p:ext uri="{D42A27DB-BD31-4B8C-83A1-F6EECF244321}">
                <p14:modId xmlns:p14="http://schemas.microsoft.com/office/powerpoint/2010/main" val="138140690"/>
              </p:ext>
            </p:extLst>
          </p:nvPr>
        </p:nvGraphicFramePr>
        <p:xfrm>
          <a:off x="6279862" y="10585338"/>
          <a:ext cx="4176461" cy="2627474"/>
        </p:xfrm>
        <a:graphic>
          <a:graphicData uri="http://schemas.openxmlformats.org/drawingml/2006/chart">
            <c:chart xmlns:c="http://schemas.openxmlformats.org/drawingml/2006/chart" xmlns:r="http://schemas.openxmlformats.org/officeDocument/2006/relationships" r:id="rId14"/>
          </a:graphicData>
        </a:graphic>
      </p:graphicFrame>
      <p:pic>
        <p:nvPicPr>
          <p:cNvPr id="13" name="Poster Voiceover.mp3" descr="Poster Voiceover.mp3">
            <a:hlinkClick r:id="" action="ppaction://media"/>
            <a:extLst>
              <a:ext uri="{FF2B5EF4-FFF2-40B4-BE49-F238E27FC236}">
                <a16:creationId xmlns:a16="http://schemas.microsoft.com/office/drawing/2014/main" id="{DB0D534E-D555-A941-A8C0-736678CE3C69}"/>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0963925" y="14723508"/>
            <a:ext cx="812800" cy="812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2173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5786"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5CE8F2295A45499C85BE0C7ED9EB41" ma:contentTypeVersion="0" ma:contentTypeDescription="Create a new document." ma:contentTypeScope="" ma:versionID="85d2219be8eb000d10b3304140e8b59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4D6F85-45C1-43DE-9A51-4765A90C97C1}">
  <ds:schemaRefs>
    <ds:schemaRef ds:uri="http://purl.org/dc/elements/1.1/"/>
    <ds:schemaRef ds:uri="http://purl.org/dc/terms/"/>
    <ds:schemaRef ds:uri="http://schemas.microsoft.com/internal/obd"/>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2CA534-F2B0-4C31-905C-7FFADA9216DC}">
  <ds:schemaRefs>
    <ds:schemaRef ds:uri="http://purl.org/dc/terms/"/>
    <ds:schemaRef ds:uri="http://www.w3.org/XML/1998/namespac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F299B37-D4EC-4CB6-93C0-945DA68A3E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1366</Words>
  <Application>Microsoft Macintosh PowerPoint</Application>
  <PresentationFormat>Custom</PresentationFormat>
  <Paragraphs>81</Paragraphs>
  <Slides>1</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Rockwell</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Scibek, Prof. Eric P.</dc:creator>
  <cp:lastModifiedBy>Mannino, Danielle N.</cp:lastModifiedBy>
  <cp:revision>2</cp:revision>
  <dcterms:created xsi:type="dcterms:W3CDTF">2013-06-27T21:33:01Z</dcterms:created>
  <dcterms:modified xsi:type="dcterms:W3CDTF">2020-04-16T17:59:57Z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0x0101001B5CE8F2295A45499C85BE0C7ED9EB41</vt:lpwstr>
  </property>
</Properties>
</file>