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56" r:id="rId5"/>
  </p:sldIdLst>
  <p:sldSz cx="43891200" cy="32918400"/>
  <p:notesSz cx="32099250" cy="43748325"/>
  <p:defaultTextStyle>
    <a:defPPr>
      <a:defRPr lang="en-US"/>
    </a:defPPr>
    <a:lvl1pPr algn="ctr" rtl="0" fontAlgn="base">
      <a:spcBef>
        <a:spcPct val="0"/>
      </a:spcBef>
      <a:spcAft>
        <a:spcPct val="0"/>
      </a:spcAft>
      <a:defRPr sz="8600" kern="1200">
        <a:solidFill>
          <a:schemeClr val="tx1"/>
        </a:solidFill>
        <a:latin typeface="Arial" charset="0"/>
        <a:ea typeface="+mn-ea"/>
        <a:cs typeface="+mn-cs"/>
      </a:defRPr>
    </a:lvl1pPr>
    <a:lvl2pPr marL="457200" algn="ctr" rtl="0" fontAlgn="base">
      <a:spcBef>
        <a:spcPct val="0"/>
      </a:spcBef>
      <a:spcAft>
        <a:spcPct val="0"/>
      </a:spcAft>
      <a:defRPr sz="8600" kern="1200">
        <a:solidFill>
          <a:schemeClr val="tx1"/>
        </a:solidFill>
        <a:latin typeface="Arial" charset="0"/>
        <a:ea typeface="+mn-ea"/>
        <a:cs typeface="+mn-cs"/>
      </a:defRPr>
    </a:lvl2pPr>
    <a:lvl3pPr marL="914400" algn="ctr" rtl="0" fontAlgn="base">
      <a:spcBef>
        <a:spcPct val="0"/>
      </a:spcBef>
      <a:spcAft>
        <a:spcPct val="0"/>
      </a:spcAft>
      <a:defRPr sz="8600" kern="1200">
        <a:solidFill>
          <a:schemeClr val="tx1"/>
        </a:solidFill>
        <a:latin typeface="Arial" charset="0"/>
        <a:ea typeface="+mn-ea"/>
        <a:cs typeface="+mn-cs"/>
      </a:defRPr>
    </a:lvl3pPr>
    <a:lvl4pPr marL="1371600" algn="ctr" rtl="0" fontAlgn="base">
      <a:spcBef>
        <a:spcPct val="0"/>
      </a:spcBef>
      <a:spcAft>
        <a:spcPct val="0"/>
      </a:spcAft>
      <a:defRPr sz="8600" kern="1200">
        <a:solidFill>
          <a:schemeClr val="tx1"/>
        </a:solidFill>
        <a:latin typeface="Arial" charset="0"/>
        <a:ea typeface="+mn-ea"/>
        <a:cs typeface="+mn-cs"/>
      </a:defRPr>
    </a:lvl4pPr>
    <a:lvl5pPr marL="1828800" algn="ctr" rtl="0" fontAlgn="base">
      <a:spcBef>
        <a:spcPct val="0"/>
      </a:spcBef>
      <a:spcAft>
        <a:spcPct val="0"/>
      </a:spcAft>
      <a:defRPr sz="8600" kern="1200">
        <a:solidFill>
          <a:schemeClr val="tx1"/>
        </a:solidFill>
        <a:latin typeface="Arial" charset="0"/>
        <a:ea typeface="+mn-ea"/>
        <a:cs typeface="+mn-cs"/>
      </a:defRPr>
    </a:lvl5pPr>
    <a:lvl6pPr marL="2286000" algn="l" defTabSz="914400" rtl="0" eaLnBrk="1" latinLnBrk="0" hangingPunct="1">
      <a:defRPr sz="8600" kern="1200">
        <a:solidFill>
          <a:schemeClr val="tx1"/>
        </a:solidFill>
        <a:latin typeface="Arial" charset="0"/>
        <a:ea typeface="+mn-ea"/>
        <a:cs typeface="+mn-cs"/>
      </a:defRPr>
    </a:lvl6pPr>
    <a:lvl7pPr marL="2743200" algn="l" defTabSz="914400" rtl="0" eaLnBrk="1" latinLnBrk="0" hangingPunct="1">
      <a:defRPr sz="8600" kern="1200">
        <a:solidFill>
          <a:schemeClr val="tx1"/>
        </a:solidFill>
        <a:latin typeface="Arial" charset="0"/>
        <a:ea typeface="+mn-ea"/>
        <a:cs typeface="+mn-cs"/>
      </a:defRPr>
    </a:lvl7pPr>
    <a:lvl8pPr marL="3200400" algn="l" defTabSz="914400" rtl="0" eaLnBrk="1" latinLnBrk="0" hangingPunct="1">
      <a:defRPr sz="8600" kern="1200">
        <a:solidFill>
          <a:schemeClr val="tx1"/>
        </a:solidFill>
        <a:latin typeface="Arial" charset="0"/>
        <a:ea typeface="+mn-ea"/>
        <a:cs typeface="+mn-cs"/>
      </a:defRPr>
    </a:lvl8pPr>
    <a:lvl9pPr marL="3657600" algn="l" defTabSz="914400" rtl="0" eaLnBrk="1" latinLnBrk="0" hangingPunct="1">
      <a:defRPr sz="8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4836" userDrawn="1">
          <p15:clr>
            <a:srgbClr val="A4A3A4"/>
          </p15:clr>
        </p15:guide>
        <p15:guide id="2" orient="horz" pos="20196" userDrawn="1">
          <p15:clr>
            <a:srgbClr val="A4A3A4"/>
          </p15:clr>
        </p15:guide>
        <p15:guide id="3" orient="horz" pos="2148" userDrawn="1">
          <p15:clr>
            <a:srgbClr val="A4A3A4"/>
          </p15:clr>
        </p15:guide>
        <p15:guide id="4" pos="1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AB10"/>
    <a:srgbClr val="EAEAEA"/>
    <a:srgbClr val="C0C0C0"/>
    <a:srgbClr val="0046D2"/>
    <a:srgbClr val="FF0000"/>
    <a:srgbClr val="698ED9"/>
    <a:srgbClr val="A7C4FF"/>
    <a:srgbClr val="003064"/>
    <a:srgbClr val="003399"/>
    <a:srgbClr val="0021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00" autoAdjust="0"/>
    <p:restoredTop sz="94660"/>
  </p:normalViewPr>
  <p:slideViewPr>
    <p:cSldViewPr snapToGrid="0">
      <p:cViewPr>
        <p:scale>
          <a:sx n="21" d="100"/>
          <a:sy n="21" d="100"/>
        </p:scale>
        <p:origin x="1228" y="172"/>
      </p:cViewPr>
      <p:guideLst>
        <p:guide orient="horz" pos="4836"/>
        <p:guide orient="horz" pos="20196"/>
        <p:guide orient="horz" pos="214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aron Isenstein" userId="c4f5832224e39cdd" providerId="LiveId" clId="{7D796388-D3D6-49A6-A6E9-00AC4C4357E1}"/>
    <pc:docChg chg="undo custSel modSld">
      <pc:chgData name="Aaron Isenstein" userId="c4f5832224e39cdd" providerId="LiveId" clId="{7D796388-D3D6-49A6-A6E9-00AC4C4357E1}" dt="2022-03-08T03:26:25.372" v="27" actId="1076"/>
      <pc:docMkLst>
        <pc:docMk/>
      </pc:docMkLst>
      <pc:sldChg chg="addSp delSp modSp mod">
        <pc:chgData name="Aaron Isenstein" userId="c4f5832224e39cdd" providerId="LiveId" clId="{7D796388-D3D6-49A6-A6E9-00AC4C4357E1}" dt="2022-03-08T03:26:25.372" v="27" actId="1076"/>
        <pc:sldMkLst>
          <pc:docMk/>
          <pc:sldMk cId="0" sldId="256"/>
        </pc:sldMkLst>
        <pc:spChg chg="mod">
          <ac:chgData name="Aaron Isenstein" userId="c4f5832224e39cdd" providerId="LiveId" clId="{7D796388-D3D6-49A6-A6E9-00AC4C4357E1}" dt="2022-03-08T03:26:25.372" v="27" actId="1076"/>
          <ac:spMkLst>
            <pc:docMk/>
            <pc:sldMk cId="0" sldId="256"/>
            <ac:spMk id="2" creationId="{199B7E0B-AC55-4025-B715-4FE14332BC77}"/>
          </ac:spMkLst>
        </pc:spChg>
        <pc:spChg chg="mod">
          <ac:chgData name="Aaron Isenstein" userId="c4f5832224e39cdd" providerId="LiveId" clId="{7D796388-D3D6-49A6-A6E9-00AC4C4357E1}" dt="2022-03-08T03:24:09.167" v="21" actId="5793"/>
          <ac:spMkLst>
            <pc:docMk/>
            <pc:sldMk cId="0" sldId="256"/>
            <ac:spMk id="8" creationId="{7BE95596-4954-4D96-A155-CACE4379910F}"/>
          </ac:spMkLst>
        </pc:spChg>
        <pc:spChg chg="add del">
          <ac:chgData name="Aaron Isenstein" userId="c4f5832224e39cdd" providerId="LiveId" clId="{7D796388-D3D6-49A6-A6E9-00AC4C4357E1}" dt="2022-03-08T03:22:32.696" v="3" actId="21"/>
          <ac:spMkLst>
            <pc:docMk/>
            <pc:sldMk cId="0" sldId="256"/>
            <ac:spMk id="2087" creationId="{00000000-0000-0000-0000-000000000000}"/>
          </ac:spMkLst>
        </pc:spChg>
        <pc:spChg chg="mod">
          <ac:chgData name="Aaron Isenstein" userId="c4f5832224e39cdd" providerId="LiveId" clId="{7D796388-D3D6-49A6-A6E9-00AC4C4357E1}" dt="2022-03-08T03:22:32.290" v="2" actId="1076"/>
          <ac:spMkLst>
            <pc:docMk/>
            <pc:sldMk cId="0" sldId="256"/>
            <ac:spMk id="2091" creationId="{00000000-0000-0000-0000-000000000000}"/>
          </ac:spMkLst>
        </pc:spChg>
        <pc:picChg chg="mod">
          <ac:chgData name="Aaron Isenstein" userId="c4f5832224e39cdd" providerId="LiveId" clId="{7D796388-D3D6-49A6-A6E9-00AC4C4357E1}" dt="2022-03-08T03:26:14.208" v="24" actId="1076"/>
          <ac:picMkLst>
            <pc:docMk/>
            <pc:sldMk cId="0" sldId="256"/>
            <ac:picMk id="38" creationId="{5F3D5A10-C3F4-4B4C-9D64-2837F397025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3"/>
            <a:ext cx="13909677" cy="2187420"/>
          </a:xfrm>
          <a:prstGeom prst="rect">
            <a:avLst/>
          </a:prstGeom>
          <a:noFill/>
          <a:ln w="9525">
            <a:noFill/>
            <a:miter lim="800000"/>
            <a:headEnd/>
            <a:tailEnd/>
          </a:ln>
          <a:effectLst/>
        </p:spPr>
        <p:txBody>
          <a:bodyPr vert="horz" wrap="square" lIns="434706" tIns="217353" rIns="434706" bIns="217353" numCol="1" anchor="t" anchorCtr="0" compatLnSpc="1">
            <a:prstTxWarp prst="textNoShape">
              <a:avLst/>
            </a:prstTxWarp>
          </a:bodyPr>
          <a:lstStyle>
            <a:lvl1pPr algn="l">
              <a:defRPr sz="5700"/>
            </a:lvl1pPr>
          </a:lstStyle>
          <a:p>
            <a:endParaRPr lang="en-US" dirty="0"/>
          </a:p>
        </p:txBody>
      </p:sp>
      <p:sp>
        <p:nvSpPr>
          <p:cNvPr id="3075" name="Rectangle 3"/>
          <p:cNvSpPr>
            <a:spLocks noGrp="1" noChangeArrowheads="1"/>
          </p:cNvSpPr>
          <p:nvPr>
            <p:ph type="dt" idx="1"/>
          </p:nvPr>
        </p:nvSpPr>
        <p:spPr bwMode="auto">
          <a:xfrm>
            <a:off x="18181988" y="3"/>
            <a:ext cx="13909677" cy="2187420"/>
          </a:xfrm>
          <a:prstGeom prst="rect">
            <a:avLst/>
          </a:prstGeom>
          <a:noFill/>
          <a:ln w="9525">
            <a:noFill/>
            <a:miter lim="800000"/>
            <a:headEnd/>
            <a:tailEnd/>
          </a:ln>
          <a:effectLst/>
        </p:spPr>
        <p:txBody>
          <a:bodyPr vert="horz" wrap="square" lIns="434706" tIns="217353" rIns="434706" bIns="217353" numCol="1" anchor="t" anchorCtr="0" compatLnSpc="1">
            <a:prstTxWarp prst="textNoShape">
              <a:avLst/>
            </a:prstTxWarp>
          </a:bodyPr>
          <a:lstStyle>
            <a:lvl1pPr algn="r">
              <a:defRPr sz="5700"/>
            </a:lvl1pPr>
          </a:lstStyle>
          <a:p>
            <a:endParaRPr lang="en-US" dirty="0"/>
          </a:p>
        </p:txBody>
      </p:sp>
      <p:sp>
        <p:nvSpPr>
          <p:cNvPr id="3076" name="Rectangle 4"/>
          <p:cNvSpPr>
            <a:spLocks noGrp="1" noRot="1" noChangeAspect="1" noChangeArrowheads="1" noTextEdit="1"/>
          </p:cNvSpPr>
          <p:nvPr>
            <p:ph type="sldImg" idx="2"/>
          </p:nvPr>
        </p:nvSpPr>
        <p:spPr bwMode="auto">
          <a:xfrm>
            <a:off x="5113338" y="3275013"/>
            <a:ext cx="21880512" cy="1641157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3209927" y="20784216"/>
            <a:ext cx="25679400" cy="19686744"/>
          </a:xfrm>
          <a:prstGeom prst="rect">
            <a:avLst/>
          </a:prstGeom>
          <a:noFill/>
          <a:ln w="9525">
            <a:noFill/>
            <a:miter lim="800000"/>
            <a:headEnd/>
            <a:tailEnd/>
          </a:ln>
          <a:effectLst/>
        </p:spPr>
        <p:txBody>
          <a:bodyPr vert="horz" wrap="square" lIns="434706" tIns="217353" rIns="434706" bIns="21735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1" y="41553395"/>
            <a:ext cx="13909677" cy="2187420"/>
          </a:xfrm>
          <a:prstGeom prst="rect">
            <a:avLst/>
          </a:prstGeom>
          <a:noFill/>
          <a:ln w="9525">
            <a:noFill/>
            <a:miter lim="800000"/>
            <a:headEnd/>
            <a:tailEnd/>
          </a:ln>
          <a:effectLst/>
        </p:spPr>
        <p:txBody>
          <a:bodyPr vert="horz" wrap="square" lIns="434706" tIns="217353" rIns="434706" bIns="217353" numCol="1" anchor="b" anchorCtr="0" compatLnSpc="1">
            <a:prstTxWarp prst="textNoShape">
              <a:avLst/>
            </a:prstTxWarp>
          </a:bodyPr>
          <a:lstStyle>
            <a:lvl1pPr algn="l">
              <a:defRPr sz="5700"/>
            </a:lvl1pPr>
          </a:lstStyle>
          <a:p>
            <a:endParaRPr lang="en-US" dirty="0"/>
          </a:p>
        </p:txBody>
      </p:sp>
      <p:sp>
        <p:nvSpPr>
          <p:cNvPr id="3079" name="Rectangle 7"/>
          <p:cNvSpPr>
            <a:spLocks noGrp="1" noChangeArrowheads="1"/>
          </p:cNvSpPr>
          <p:nvPr>
            <p:ph type="sldNum" sz="quarter" idx="5"/>
          </p:nvPr>
        </p:nvSpPr>
        <p:spPr bwMode="auto">
          <a:xfrm>
            <a:off x="18181988" y="41553395"/>
            <a:ext cx="13909677" cy="2187420"/>
          </a:xfrm>
          <a:prstGeom prst="rect">
            <a:avLst/>
          </a:prstGeom>
          <a:noFill/>
          <a:ln w="9525">
            <a:noFill/>
            <a:miter lim="800000"/>
            <a:headEnd/>
            <a:tailEnd/>
          </a:ln>
          <a:effectLst/>
        </p:spPr>
        <p:txBody>
          <a:bodyPr vert="horz" wrap="square" lIns="434706" tIns="217353" rIns="434706" bIns="217353" numCol="1" anchor="b" anchorCtr="0" compatLnSpc="1">
            <a:prstTxWarp prst="textNoShape">
              <a:avLst/>
            </a:prstTxWarp>
          </a:bodyPr>
          <a:lstStyle>
            <a:lvl1pPr algn="r">
              <a:defRPr sz="5700"/>
            </a:lvl1pPr>
          </a:lstStyle>
          <a:p>
            <a:fld id="{7FB84CA5-7362-492D-8EBC-472296314F28}" type="slidenum">
              <a:rPr lang="en-US"/>
              <a:pPr/>
              <a:t>‹#›</a:t>
            </a:fld>
            <a:endParaRPr lang="en-US" dirty="0"/>
          </a:p>
        </p:txBody>
      </p:sp>
    </p:spTree>
    <p:extLst>
      <p:ext uri="{BB962C8B-B14F-4D97-AF65-F5344CB8AC3E}">
        <p14:creationId xmlns:p14="http://schemas.microsoft.com/office/powerpoint/2010/main" val="294682252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4D40FB-8398-4C90-906C-C9755161D6CD}" type="slidenum">
              <a:rPr lang="en-US"/>
              <a:pPr/>
              <a:t>1</a:t>
            </a:fld>
            <a:endParaRPr lang="en-US"/>
          </a:p>
        </p:txBody>
      </p:sp>
      <p:sp>
        <p:nvSpPr>
          <p:cNvPr id="4098" name="Rectangle 2"/>
          <p:cNvSpPr>
            <a:spLocks noGrp="1" noRot="1" noChangeAspect="1" noChangeArrowheads="1" noTextEdit="1"/>
          </p:cNvSpPr>
          <p:nvPr>
            <p:ph type="sldImg"/>
          </p:nvPr>
        </p:nvSpPr>
        <p:spPr>
          <a:xfrm>
            <a:off x="5113338" y="3275013"/>
            <a:ext cx="21880512" cy="16411575"/>
          </a:xfrm>
          <a:ln/>
        </p:spPr>
      </p:sp>
      <p:sp>
        <p:nvSpPr>
          <p:cNvPr id="409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hyperlink" Target="http://www.megaprint.com/" TargetMode="External"/><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5" name="Picture 4">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r="38727"/>
          <a:stretch>
            <a:fillRect/>
          </a:stretch>
        </p:blipFill>
        <p:spPr bwMode="auto">
          <a:xfrm>
            <a:off x="35828447" y="32395637"/>
            <a:ext cx="4141787" cy="2127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userDrawn="1"/>
        </p:nvSpPr>
        <p:spPr>
          <a:xfrm>
            <a:off x="39926520" y="32308800"/>
            <a:ext cx="2383858" cy="338554"/>
          </a:xfrm>
          <a:prstGeom prst="rect">
            <a:avLst/>
          </a:prstGeom>
          <a:noFill/>
        </p:spPr>
        <p:txBody>
          <a:bodyPr wrap="none" rtlCol="0">
            <a:spAutoFit/>
          </a:bodyPr>
          <a:lstStyle/>
          <a:p>
            <a:r>
              <a:rPr lang="en-US" sz="1600" dirty="0">
                <a:solidFill>
                  <a:schemeClr val="bg1"/>
                </a:solidFill>
              </a:rPr>
              <a:t>www.postersession.com</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389329" rtl="0" fontAlgn="base">
        <a:spcBef>
          <a:spcPct val="0"/>
        </a:spcBef>
        <a:spcAft>
          <a:spcPct val="0"/>
        </a:spcAft>
        <a:defRPr sz="21100">
          <a:solidFill>
            <a:schemeClr val="tx2"/>
          </a:solidFill>
          <a:latin typeface="+mj-lt"/>
          <a:ea typeface="+mj-ea"/>
          <a:cs typeface="+mj-cs"/>
        </a:defRPr>
      </a:lvl1pPr>
      <a:lvl2pPr algn="ctr" defTabSz="4389329" rtl="0" fontAlgn="base">
        <a:spcBef>
          <a:spcPct val="0"/>
        </a:spcBef>
        <a:spcAft>
          <a:spcPct val="0"/>
        </a:spcAft>
        <a:defRPr sz="21100">
          <a:solidFill>
            <a:schemeClr val="tx2"/>
          </a:solidFill>
          <a:latin typeface="Arial" charset="0"/>
        </a:defRPr>
      </a:lvl2pPr>
      <a:lvl3pPr algn="ctr" defTabSz="4389329" rtl="0" fontAlgn="base">
        <a:spcBef>
          <a:spcPct val="0"/>
        </a:spcBef>
        <a:spcAft>
          <a:spcPct val="0"/>
        </a:spcAft>
        <a:defRPr sz="21100">
          <a:solidFill>
            <a:schemeClr val="tx2"/>
          </a:solidFill>
          <a:latin typeface="Arial" charset="0"/>
        </a:defRPr>
      </a:lvl3pPr>
      <a:lvl4pPr algn="ctr" defTabSz="4389329" rtl="0" fontAlgn="base">
        <a:spcBef>
          <a:spcPct val="0"/>
        </a:spcBef>
        <a:spcAft>
          <a:spcPct val="0"/>
        </a:spcAft>
        <a:defRPr sz="21100">
          <a:solidFill>
            <a:schemeClr val="tx2"/>
          </a:solidFill>
          <a:latin typeface="Arial" charset="0"/>
        </a:defRPr>
      </a:lvl4pPr>
      <a:lvl5pPr algn="ctr" defTabSz="4389329" rtl="0" fontAlgn="base">
        <a:spcBef>
          <a:spcPct val="0"/>
        </a:spcBef>
        <a:spcAft>
          <a:spcPct val="0"/>
        </a:spcAft>
        <a:defRPr sz="21100">
          <a:solidFill>
            <a:schemeClr val="tx2"/>
          </a:solidFill>
          <a:latin typeface="Arial" charset="0"/>
        </a:defRPr>
      </a:lvl5pPr>
      <a:lvl6pPr marL="457189" algn="ctr" defTabSz="4389329" rtl="0" fontAlgn="base">
        <a:spcBef>
          <a:spcPct val="0"/>
        </a:spcBef>
        <a:spcAft>
          <a:spcPct val="0"/>
        </a:spcAft>
        <a:defRPr sz="21100">
          <a:solidFill>
            <a:schemeClr val="tx2"/>
          </a:solidFill>
          <a:latin typeface="Arial" charset="0"/>
        </a:defRPr>
      </a:lvl6pPr>
      <a:lvl7pPr marL="914378" algn="ctr" defTabSz="4389329" rtl="0" fontAlgn="base">
        <a:spcBef>
          <a:spcPct val="0"/>
        </a:spcBef>
        <a:spcAft>
          <a:spcPct val="0"/>
        </a:spcAft>
        <a:defRPr sz="21100">
          <a:solidFill>
            <a:schemeClr val="tx2"/>
          </a:solidFill>
          <a:latin typeface="Arial" charset="0"/>
        </a:defRPr>
      </a:lvl7pPr>
      <a:lvl8pPr marL="1371566" algn="ctr" defTabSz="4389329" rtl="0" fontAlgn="base">
        <a:spcBef>
          <a:spcPct val="0"/>
        </a:spcBef>
        <a:spcAft>
          <a:spcPct val="0"/>
        </a:spcAft>
        <a:defRPr sz="21100">
          <a:solidFill>
            <a:schemeClr val="tx2"/>
          </a:solidFill>
          <a:latin typeface="Arial" charset="0"/>
        </a:defRPr>
      </a:lvl8pPr>
      <a:lvl9pPr marL="1828754" algn="ctr" defTabSz="4389329" rtl="0" fontAlgn="base">
        <a:spcBef>
          <a:spcPct val="0"/>
        </a:spcBef>
        <a:spcAft>
          <a:spcPct val="0"/>
        </a:spcAft>
        <a:defRPr sz="21100">
          <a:solidFill>
            <a:schemeClr val="tx2"/>
          </a:solidFill>
          <a:latin typeface="Arial" charset="0"/>
        </a:defRPr>
      </a:lvl9pPr>
    </p:titleStyle>
    <p:bodyStyle>
      <a:lvl1pPr marL="1646197" indent="-1646197" algn="l" defTabSz="4389329" rtl="0" fontAlgn="base">
        <a:spcBef>
          <a:spcPct val="20000"/>
        </a:spcBef>
        <a:spcAft>
          <a:spcPct val="0"/>
        </a:spcAft>
        <a:buChar char="•"/>
        <a:defRPr sz="15400">
          <a:solidFill>
            <a:schemeClr val="tx1"/>
          </a:solidFill>
          <a:latin typeface="+mn-lt"/>
          <a:ea typeface="+mn-ea"/>
          <a:cs typeface="+mn-cs"/>
        </a:defRPr>
      </a:lvl1pPr>
      <a:lvl2pPr marL="3565436" indent="-1371566" algn="l" defTabSz="4389329" rtl="0" fontAlgn="base">
        <a:spcBef>
          <a:spcPct val="20000"/>
        </a:spcBef>
        <a:spcAft>
          <a:spcPct val="0"/>
        </a:spcAft>
        <a:buChar char="–"/>
        <a:defRPr sz="13400">
          <a:solidFill>
            <a:schemeClr val="tx1"/>
          </a:solidFill>
          <a:latin typeface="+mn-lt"/>
        </a:defRPr>
      </a:lvl2pPr>
      <a:lvl3pPr marL="5486263" indent="-1096936" algn="l" defTabSz="4389329" rtl="0" fontAlgn="base">
        <a:spcBef>
          <a:spcPct val="20000"/>
        </a:spcBef>
        <a:spcAft>
          <a:spcPct val="0"/>
        </a:spcAft>
        <a:buChar char="•"/>
        <a:defRPr sz="11500">
          <a:solidFill>
            <a:schemeClr val="tx1"/>
          </a:solidFill>
          <a:latin typeface="+mn-lt"/>
        </a:defRPr>
      </a:lvl3pPr>
      <a:lvl4pPr marL="7680133" indent="-1096936" algn="l" defTabSz="4389329" rtl="0" fontAlgn="base">
        <a:spcBef>
          <a:spcPct val="20000"/>
        </a:spcBef>
        <a:spcAft>
          <a:spcPct val="0"/>
        </a:spcAft>
        <a:buChar char="–"/>
        <a:defRPr sz="9600">
          <a:solidFill>
            <a:schemeClr val="tx1"/>
          </a:solidFill>
          <a:latin typeface="+mn-lt"/>
        </a:defRPr>
      </a:lvl4pPr>
      <a:lvl5pPr marL="9875591" indent="-1096936" algn="l" defTabSz="4389329" rtl="0" fontAlgn="base">
        <a:spcBef>
          <a:spcPct val="20000"/>
        </a:spcBef>
        <a:spcAft>
          <a:spcPct val="0"/>
        </a:spcAft>
        <a:buChar char="»"/>
        <a:defRPr sz="9600">
          <a:solidFill>
            <a:schemeClr val="tx1"/>
          </a:solidFill>
          <a:latin typeface="+mn-lt"/>
        </a:defRPr>
      </a:lvl5pPr>
      <a:lvl6pPr marL="10332780" indent="-1096936" algn="l" defTabSz="4389329" rtl="0" fontAlgn="base">
        <a:spcBef>
          <a:spcPct val="20000"/>
        </a:spcBef>
        <a:spcAft>
          <a:spcPct val="0"/>
        </a:spcAft>
        <a:buChar char="»"/>
        <a:defRPr sz="9600">
          <a:solidFill>
            <a:schemeClr val="tx1"/>
          </a:solidFill>
          <a:latin typeface="+mn-lt"/>
        </a:defRPr>
      </a:lvl6pPr>
      <a:lvl7pPr marL="10789968" indent="-1096936" algn="l" defTabSz="4389329" rtl="0" fontAlgn="base">
        <a:spcBef>
          <a:spcPct val="20000"/>
        </a:spcBef>
        <a:spcAft>
          <a:spcPct val="0"/>
        </a:spcAft>
        <a:buChar char="»"/>
        <a:defRPr sz="9600">
          <a:solidFill>
            <a:schemeClr val="tx1"/>
          </a:solidFill>
          <a:latin typeface="+mn-lt"/>
        </a:defRPr>
      </a:lvl7pPr>
      <a:lvl8pPr marL="11247157" indent="-1096936" algn="l" defTabSz="4389329" rtl="0" fontAlgn="base">
        <a:spcBef>
          <a:spcPct val="20000"/>
        </a:spcBef>
        <a:spcAft>
          <a:spcPct val="0"/>
        </a:spcAft>
        <a:buChar char="»"/>
        <a:defRPr sz="9600">
          <a:solidFill>
            <a:schemeClr val="tx1"/>
          </a:solidFill>
          <a:latin typeface="+mn-lt"/>
        </a:defRPr>
      </a:lvl8pPr>
      <a:lvl9pPr marL="11704346" indent="-1096936" algn="l" defTabSz="4389329" rtl="0" fontAlgn="base">
        <a:spcBef>
          <a:spcPct val="20000"/>
        </a:spcBef>
        <a:spcAft>
          <a:spcPct val="0"/>
        </a:spcAft>
        <a:buChar char="»"/>
        <a:defRPr sz="9600">
          <a:solidFill>
            <a:schemeClr val="tx1"/>
          </a:solidFill>
          <a:latin typeface="+mn-lt"/>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0000"/>
            </a:gs>
            <a:gs pos="100000">
              <a:srgbClr val="EAEAEA"/>
            </a:gs>
            <a:gs pos="100000">
              <a:schemeClr val="bg1"/>
            </a:gs>
          </a:gsLst>
          <a:lin ang="5400000" scaled="1"/>
        </a:gradFill>
        <a:effectLst/>
      </p:bgPr>
    </p:bg>
    <p:spTree>
      <p:nvGrpSpPr>
        <p:cNvPr id="1" name=""/>
        <p:cNvGrpSpPr/>
        <p:nvPr/>
      </p:nvGrpSpPr>
      <p:grpSpPr>
        <a:xfrm>
          <a:off x="0" y="0"/>
          <a:ext cx="0" cy="0"/>
          <a:chOff x="0" y="0"/>
          <a:chExt cx="0" cy="0"/>
        </a:xfrm>
      </p:grpSpPr>
      <p:sp>
        <p:nvSpPr>
          <p:cNvPr id="21" name="AutoShape 29"/>
          <p:cNvSpPr>
            <a:spLocks noChangeArrowheads="1"/>
          </p:cNvSpPr>
          <p:nvPr/>
        </p:nvSpPr>
        <p:spPr bwMode="auto">
          <a:xfrm>
            <a:off x="11390968" y="6096000"/>
            <a:ext cx="9988888" cy="26441400"/>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dirty="0">
              <a:latin typeface="Calibri" panose="020F0502020204030204" pitchFamily="34" charset="0"/>
              <a:cs typeface="Calibri" panose="020F0502020204030204" pitchFamily="34" charset="0"/>
            </a:endParaRPr>
          </a:p>
        </p:txBody>
      </p:sp>
      <p:sp>
        <p:nvSpPr>
          <p:cNvPr id="22" name="AutoShape 31"/>
          <p:cNvSpPr>
            <a:spLocks noChangeArrowheads="1"/>
          </p:cNvSpPr>
          <p:nvPr/>
        </p:nvSpPr>
        <p:spPr bwMode="auto">
          <a:xfrm>
            <a:off x="22017081" y="6096000"/>
            <a:ext cx="10268200" cy="26441400"/>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dirty="0">
              <a:latin typeface="Calibri" panose="020F0502020204030204" pitchFamily="34" charset="0"/>
              <a:cs typeface="Calibri" panose="020F0502020204030204" pitchFamily="34" charset="0"/>
            </a:endParaRPr>
          </a:p>
        </p:txBody>
      </p:sp>
      <p:sp>
        <p:nvSpPr>
          <p:cNvPr id="23" name="AutoShape 4"/>
          <p:cNvSpPr>
            <a:spLocks noChangeArrowheads="1"/>
          </p:cNvSpPr>
          <p:nvPr/>
        </p:nvSpPr>
        <p:spPr bwMode="auto">
          <a:xfrm>
            <a:off x="609600" y="6096000"/>
            <a:ext cx="10144143" cy="26441400"/>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dirty="0">
              <a:latin typeface="Calibri" panose="020F0502020204030204" pitchFamily="34" charset="0"/>
              <a:cs typeface="Calibri" panose="020F0502020204030204" pitchFamily="34" charset="0"/>
            </a:endParaRPr>
          </a:p>
        </p:txBody>
      </p:sp>
      <p:sp>
        <p:nvSpPr>
          <p:cNvPr id="2057" name="Text Box 9"/>
          <p:cNvSpPr txBox="1">
            <a:spLocks noChangeArrowheads="1"/>
          </p:cNvSpPr>
          <p:nvPr/>
        </p:nvSpPr>
        <p:spPr bwMode="auto">
          <a:xfrm>
            <a:off x="1010682" y="14816401"/>
            <a:ext cx="9353855" cy="2548390"/>
          </a:xfrm>
          <a:prstGeom prst="rect">
            <a:avLst/>
          </a:prstGeom>
          <a:noFill/>
          <a:ln w="9525">
            <a:noFill/>
            <a:miter lim="800000"/>
            <a:headEnd/>
            <a:tailEnd/>
          </a:ln>
          <a:effectLst/>
        </p:spPr>
        <p:txBody>
          <a:bodyPr wrap="square">
            <a:spAutoFit/>
          </a:bodyPr>
          <a:lstStyle/>
          <a:p>
            <a:pPr marL="457200" indent="-457200" algn="l" defTabSz="4389329" eaLnBrk="0" hangingPunct="0">
              <a:lnSpc>
                <a:spcPct val="95000"/>
              </a:lnSpc>
              <a:buFont typeface="Arial" panose="020B0604020202020204" pitchFamily="34" charset="0"/>
              <a:buChar char="•"/>
            </a:pPr>
            <a:r>
              <a:rPr lang="en-US" sz="2800" dirty="0">
                <a:latin typeface="Calibri" panose="020F0502020204030204" pitchFamily="34" charset="0"/>
                <a:cs typeface="Calibri" panose="020F0502020204030204" pitchFamily="34" charset="0"/>
              </a:rPr>
              <a:t>In the U.S nearly 60 % of married couples make part of a dual-earner family (U.S. Bureau of Labor Statistics, 2017).</a:t>
            </a:r>
          </a:p>
          <a:p>
            <a:pPr marL="457200" indent="-457200" algn="l" defTabSz="4389329" eaLnBrk="0" hangingPunct="0">
              <a:lnSpc>
                <a:spcPct val="95000"/>
              </a:lnSpc>
              <a:buFont typeface="Arial" panose="020B0604020202020204" pitchFamily="34" charset="0"/>
              <a:buChar char="•"/>
            </a:pPr>
            <a:r>
              <a:rPr lang="en-US" sz="2800" dirty="0">
                <a:latin typeface="Calibri" panose="020F0502020204030204" pitchFamily="34" charset="0"/>
                <a:cs typeface="Calibri" panose="020F0502020204030204" pitchFamily="34" charset="0"/>
              </a:rPr>
              <a:t>Women today comprise nearly half (46.8%) the labor force</a:t>
            </a:r>
          </a:p>
          <a:p>
            <a:pPr marL="457200" indent="-457200" algn="l" defTabSz="4389329" eaLnBrk="0" hangingPunct="0">
              <a:lnSpc>
                <a:spcPct val="95000"/>
              </a:lnSpc>
              <a:buFont typeface="Arial" panose="020B0604020202020204" pitchFamily="34" charset="0"/>
              <a:buChar char="•"/>
            </a:pPr>
            <a:r>
              <a:rPr lang="en-US" sz="2800" dirty="0">
                <a:latin typeface="Calibri" panose="020F0502020204030204" pitchFamily="34" charset="0"/>
                <a:cs typeface="Calibri" panose="020F0502020204030204" pitchFamily="34" charset="0"/>
              </a:rPr>
              <a:t>Women have historically been expected to take care of children and the household in single earner and dual earner families. </a:t>
            </a:r>
          </a:p>
        </p:txBody>
      </p:sp>
      <p:sp>
        <p:nvSpPr>
          <p:cNvPr id="2058" name="Text Box 10"/>
          <p:cNvSpPr txBox="1">
            <a:spLocks noChangeArrowheads="1"/>
          </p:cNvSpPr>
          <p:nvPr/>
        </p:nvSpPr>
        <p:spPr bwMode="auto">
          <a:xfrm>
            <a:off x="-793150" y="13257850"/>
            <a:ext cx="12806070" cy="1200329"/>
          </a:xfrm>
          <a:prstGeom prst="rect">
            <a:avLst/>
          </a:prstGeom>
          <a:noFill/>
          <a:ln w="9525">
            <a:noFill/>
            <a:miter lim="800000"/>
            <a:headEnd/>
            <a:tailEnd/>
          </a:ln>
          <a:effectLst/>
        </p:spPr>
        <p:txBody>
          <a:bodyPr wrap="square">
            <a:spAutoFit/>
          </a:bodyPr>
          <a:lstStyle/>
          <a:p>
            <a:pPr defTabSz="4389329">
              <a:spcBef>
                <a:spcPct val="50000"/>
              </a:spcBef>
            </a:pPr>
            <a:r>
              <a:rPr lang="en-US" sz="7200" b="1" dirty="0">
                <a:latin typeface="Calibri" panose="020F0502020204030204" pitchFamily="34" charset="0"/>
                <a:cs typeface="Calibri" panose="020F0502020204030204" pitchFamily="34" charset="0"/>
              </a:rPr>
              <a:t>Background</a:t>
            </a:r>
          </a:p>
        </p:txBody>
      </p:sp>
      <p:sp>
        <p:nvSpPr>
          <p:cNvPr id="2061" name="AutoShape 13"/>
          <p:cNvSpPr>
            <a:spLocks noChangeArrowheads="1"/>
          </p:cNvSpPr>
          <p:nvPr/>
        </p:nvSpPr>
        <p:spPr bwMode="auto">
          <a:xfrm>
            <a:off x="686260" y="381000"/>
            <a:ext cx="42518680" cy="5257800"/>
          </a:xfrm>
          <a:prstGeom prst="roundRect">
            <a:avLst>
              <a:gd name="adj" fmla="val 10870"/>
            </a:avLst>
          </a:prstGeom>
          <a:solidFill>
            <a:schemeClr val="bg1"/>
          </a:solidFill>
          <a:ln w="9525">
            <a:solidFill>
              <a:schemeClr val="tx1"/>
            </a:solidFill>
            <a:round/>
            <a:headEnd/>
            <a:tailEnd/>
          </a:ln>
          <a:effectLst/>
        </p:spPr>
        <p:txBody>
          <a:bodyPr wrap="none" anchor="ctr"/>
          <a:lstStyle/>
          <a:p>
            <a:pPr defTabSz="4389329"/>
            <a:endParaRPr lang="en-US">
              <a:solidFill>
                <a:schemeClr val="bg1"/>
              </a:solidFill>
              <a:latin typeface="Calibri" panose="020F0502020204030204" pitchFamily="34" charset="0"/>
              <a:cs typeface="Calibri" panose="020F0502020204030204" pitchFamily="34" charset="0"/>
            </a:endParaRPr>
          </a:p>
        </p:txBody>
      </p:sp>
      <p:sp>
        <p:nvSpPr>
          <p:cNvPr id="2062" name="Text Box 14"/>
          <p:cNvSpPr txBox="1">
            <a:spLocks noChangeArrowheads="1"/>
          </p:cNvSpPr>
          <p:nvPr/>
        </p:nvSpPr>
        <p:spPr bwMode="auto">
          <a:xfrm>
            <a:off x="1219200" y="990600"/>
            <a:ext cx="40919400" cy="3908762"/>
          </a:xfrm>
          <a:prstGeom prst="rect">
            <a:avLst/>
          </a:prstGeom>
          <a:noFill/>
          <a:ln w="9525">
            <a:noFill/>
            <a:miter lim="800000"/>
            <a:headEnd/>
            <a:tailEnd/>
          </a:ln>
          <a:effectLst/>
        </p:spPr>
        <p:txBody>
          <a:bodyPr>
            <a:spAutoFit/>
          </a:bodyPr>
          <a:lstStyle/>
          <a:p>
            <a:pPr defTabSz="4389329">
              <a:spcBef>
                <a:spcPct val="50000"/>
              </a:spcBef>
            </a:pPr>
            <a:r>
              <a:rPr lang="en-US" sz="8000" b="1" dirty="0">
                <a:latin typeface="Calibri" panose="020F0502020204030204" pitchFamily="34" charset="0"/>
                <a:cs typeface="Calibri" panose="020F0502020204030204" pitchFamily="34" charset="0"/>
              </a:rPr>
              <a:t>Gendered Work and Home Life Expectations During the Pandemic</a:t>
            </a:r>
          </a:p>
          <a:p>
            <a:pPr defTabSz="4389329">
              <a:spcBef>
                <a:spcPct val="50000"/>
              </a:spcBef>
            </a:pPr>
            <a:r>
              <a:rPr lang="en-US" sz="7300" dirty="0">
                <a:latin typeface="Calibri" panose="020F0502020204030204" pitchFamily="34" charset="0"/>
                <a:cs typeface="Calibri" panose="020F0502020204030204" pitchFamily="34" charset="0"/>
              </a:rPr>
              <a:t>Kassandra Alfaro </a:t>
            </a:r>
          </a:p>
          <a:p>
            <a:pPr defTabSz="4389329"/>
            <a:r>
              <a:rPr lang="en-US" sz="6000" i="1" dirty="0">
                <a:latin typeface="Calibri" panose="020F0502020204030204" pitchFamily="34" charset="0"/>
                <a:cs typeface="Calibri" panose="020F0502020204030204" pitchFamily="34" charset="0"/>
              </a:rPr>
              <a:t>Sociology Department Sacred Heart University </a:t>
            </a:r>
            <a:endParaRPr lang="en-US" sz="9600" dirty="0">
              <a:latin typeface="Calibri" panose="020F0502020204030204" pitchFamily="34" charset="0"/>
              <a:cs typeface="Calibri" panose="020F0502020204030204" pitchFamily="34" charset="0"/>
            </a:endParaRPr>
          </a:p>
        </p:txBody>
      </p:sp>
      <p:sp>
        <p:nvSpPr>
          <p:cNvPr id="2087" name="Text Box 39"/>
          <p:cNvSpPr txBox="1">
            <a:spLocks noChangeArrowheads="1"/>
          </p:cNvSpPr>
          <p:nvPr/>
        </p:nvSpPr>
        <p:spPr bwMode="auto">
          <a:xfrm>
            <a:off x="12156494" y="20832282"/>
            <a:ext cx="8863207" cy="471108"/>
          </a:xfrm>
          <a:prstGeom prst="rect">
            <a:avLst/>
          </a:prstGeom>
          <a:noFill/>
          <a:ln w="57150" cmpd="thinThick">
            <a:noFill/>
            <a:miter lim="800000"/>
            <a:headEnd/>
            <a:tailEnd/>
          </a:ln>
          <a:effectLst/>
        </p:spPr>
        <p:txBody>
          <a:bodyPr wrap="square" lIns="61170" tIns="30584" rIns="61170" bIns="30584">
            <a:spAutoFit/>
          </a:bodyPr>
          <a:lstStyle/>
          <a:p>
            <a:pPr algn="l" defTabSz="612760" eaLnBrk="0" hangingPunct="0">
              <a:lnSpc>
                <a:spcPct val="95000"/>
              </a:lnSpc>
            </a:pPr>
            <a:r>
              <a:rPr lang="en-US" sz="2800" dirty="0">
                <a:latin typeface="Calibri" panose="020F0502020204030204" pitchFamily="34" charset="0"/>
                <a:cs typeface="Calibri" panose="020F0502020204030204" pitchFamily="34" charset="0"/>
              </a:rPr>
              <a:t>Index 1: Female Character/ Male Character Comparison</a:t>
            </a:r>
          </a:p>
        </p:txBody>
      </p:sp>
      <p:sp>
        <p:nvSpPr>
          <p:cNvPr id="2090" name="Text Box 42"/>
          <p:cNvSpPr txBox="1">
            <a:spLocks noChangeArrowheads="1"/>
          </p:cNvSpPr>
          <p:nvPr/>
        </p:nvSpPr>
        <p:spPr bwMode="auto">
          <a:xfrm>
            <a:off x="-959626" y="6260475"/>
            <a:ext cx="12872595" cy="1200329"/>
          </a:xfrm>
          <a:prstGeom prst="rect">
            <a:avLst/>
          </a:prstGeom>
          <a:noFill/>
          <a:ln w="9525">
            <a:noFill/>
            <a:miter lim="800000"/>
            <a:headEnd/>
            <a:tailEnd/>
          </a:ln>
          <a:effectLst/>
        </p:spPr>
        <p:txBody>
          <a:bodyPr wrap="square">
            <a:spAutoFit/>
          </a:bodyPr>
          <a:lstStyle/>
          <a:p>
            <a:pPr defTabSz="4389329">
              <a:spcBef>
                <a:spcPct val="50000"/>
              </a:spcBef>
            </a:pPr>
            <a:r>
              <a:rPr lang="en-US" sz="7200" b="1" dirty="0">
                <a:latin typeface="Calibri" panose="020F0502020204030204" pitchFamily="34" charset="0"/>
                <a:cs typeface="Calibri" panose="020F0502020204030204" pitchFamily="34" charset="0"/>
              </a:rPr>
              <a:t>Introduction</a:t>
            </a:r>
          </a:p>
        </p:txBody>
      </p:sp>
      <p:sp>
        <p:nvSpPr>
          <p:cNvPr id="2091" name="Text Box 43"/>
          <p:cNvSpPr txBox="1">
            <a:spLocks noChangeArrowheads="1"/>
          </p:cNvSpPr>
          <p:nvPr/>
        </p:nvSpPr>
        <p:spPr bwMode="auto">
          <a:xfrm>
            <a:off x="9907430" y="19583835"/>
            <a:ext cx="12872595" cy="1200329"/>
          </a:xfrm>
          <a:prstGeom prst="rect">
            <a:avLst/>
          </a:prstGeom>
          <a:noFill/>
          <a:ln w="9525">
            <a:noFill/>
            <a:miter lim="800000"/>
            <a:headEnd/>
            <a:tailEnd/>
          </a:ln>
          <a:effectLst/>
        </p:spPr>
        <p:txBody>
          <a:bodyPr wrap="square">
            <a:spAutoFit/>
          </a:bodyPr>
          <a:lstStyle/>
          <a:p>
            <a:pPr defTabSz="4389329">
              <a:spcBef>
                <a:spcPct val="50000"/>
              </a:spcBef>
            </a:pPr>
            <a:r>
              <a:rPr lang="en-US" sz="7200" b="1" dirty="0">
                <a:latin typeface="Calibri" panose="020F0502020204030204" pitchFamily="34" charset="0"/>
                <a:cs typeface="Calibri" panose="020F0502020204030204" pitchFamily="34" charset="0"/>
              </a:rPr>
              <a:t>Results</a:t>
            </a:r>
            <a:endParaRPr lang="en-US" b="1" dirty="0">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3E07A8A3-47B2-4569-ABD0-6F4D3FD2CD7A}"/>
              </a:ext>
            </a:extLst>
          </p:cNvPr>
          <p:cNvPicPr>
            <a:picLocks noChangeAspect="1"/>
          </p:cNvPicPr>
          <p:nvPr/>
        </p:nvPicPr>
        <p:blipFill>
          <a:blip r:embed="rId3"/>
          <a:stretch>
            <a:fillRect/>
          </a:stretch>
        </p:blipFill>
        <p:spPr>
          <a:xfrm>
            <a:off x="36467224" y="2104705"/>
            <a:ext cx="6204776" cy="3447098"/>
          </a:xfrm>
          <a:prstGeom prst="rect">
            <a:avLst/>
          </a:prstGeom>
        </p:spPr>
      </p:pic>
      <p:pic>
        <p:nvPicPr>
          <p:cNvPr id="28" name="Picture 27">
            <a:extLst>
              <a:ext uri="{FF2B5EF4-FFF2-40B4-BE49-F238E27FC236}">
                <a16:creationId xmlns:a16="http://schemas.microsoft.com/office/drawing/2014/main" id="{150F763F-8AB6-422B-8C71-D08E50A9711F}"/>
              </a:ext>
            </a:extLst>
          </p:cNvPr>
          <p:cNvPicPr>
            <a:picLocks noChangeAspect="1"/>
          </p:cNvPicPr>
          <p:nvPr/>
        </p:nvPicPr>
        <p:blipFill>
          <a:blip r:embed="rId3"/>
          <a:stretch>
            <a:fillRect/>
          </a:stretch>
        </p:blipFill>
        <p:spPr>
          <a:xfrm>
            <a:off x="1219200" y="2104705"/>
            <a:ext cx="5895633" cy="3275352"/>
          </a:xfrm>
          <a:prstGeom prst="rect">
            <a:avLst/>
          </a:prstGeom>
        </p:spPr>
      </p:pic>
      <p:sp>
        <p:nvSpPr>
          <p:cNvPr id="26" name="AutoShape 31">
            <a:extLst>
              <a:ext uri="{FF2B5EF4-FFF2-40B4-BE49-F238E27FC236}">
                <a16:creationId xmlns:a16="http://schemas.microsoft.com/office/drawing/2014/main" id="{A266AE41-9F5C-4E2A-9454-7D6C86ECCB10}"/>
              </a:ext>
            </a:extLst>
          </p:cNvPr>
          <p:cNvSpPr>
            <a:spLocks noChangeArrowheads="1"/>
          </p:cNvSpPr>
          <p:nvPr/>
        </p:nvSpPr>
        <p:spPr bwMode="auto">
          <a:xfrm>
            <a:off x="32860080" y="6096000"/>
            <a:ext cx="10268200" cy="26441400"/>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B9E34F26-09C7-4780-85F4-A509B762598C}"/>
              </a:ext>
            </a:extLst>
          </p:cNvPr>
          <p:cNvSpPr txBox="1"/>
          <p:nvPr/>
        </p:nvSpPr>
        <p:spPr>
          <a:xfrm>
            <a:off x="885234" y="7663245"/>
            <a:ext cx="9667867" cy="5693866"/>
          </a:xfrm>
          <a:prstGeom prst="rect">
            <a:avLst/>
          </a:prstGeom>
          <a:noFill/>
        </p:spPr>
        <p:txBody>
          <a:bodyPr wrap="square" rtlCol="0">
            <a:spAutoFit/>
          </a:bodyPr>
          <a:lstStyle/>
          <a:p>
            <a:pPr algn="l"/>
            <a:r>
              <a:rPr lang="en-US" sz="2800" dirty="0">
                <a:latin typeface="Calibri" panose="020F0502020204030204" pitchFamily="34" charset="0"/>
                <a:cs typeface="Calibri" panose="020F0502020204030204" pitchFamily="34" charset="0"/>
              </a:rPr>
              <a:t>The United States has a long history of gender inequality adversely affecting women. The issue addressed in this study is discriminatory attitudes towards women regarding both their paid labor force and household responsibilities. Women compromise of nearly 50% of the labor force but continue being primary caregivers. Although in the 21st century we have seen more women participate in the workforce more than ever before. Specifically, this research study explores gender expectations that women prioritize their childcare responsibilities over there work responsibilities. This question is particularly relevant in context of the COVID-19 pandemic because historically it is the first time where we see both parents in dual earner families work from home. </a:t>
            </a:r>
          </a:p>
        </p:txBody>
      </p:sp>
      <p:sp>
        <p:nvSpPr>
          <p:cNvPr id="6" name="TextBox 5">
            <a:extLst>
              <a:ext uri="{FF2B5EF4-FFF2-40B4-BE49-F238E27FC236}">
                <a16:creationId xmlns:a16="http://schemas.microsoft.com/office/drawing/2014/main" id="{1FDB7E83-5E64-40BF-9A15-22A1D28CF48F}"/>
              </a:ext>
            </a:extLst>
          </p:cNvPr>
          <p:cNvSpPr txBox="1"/>
          <p:nvPr/>
        </p:nvSpPr>
        <p:spPr>
          <a:xfrm>
            <a:off x="9850735" y="15326356"/>
            <a:ext cx="5201382" cy="769441"/>
          </a:xfrm>
          <a:prstGeom prst="rect">
            <a:avLst/>
          </a:prstGeom>
          <a:noFill/>
        </p:spPr>
        <p:txBody>
          <a:bodyPr wrap="square" rtlCol="0">
            <a:spAutoFit/>
          </a:bodyPr>
          <a:lstStyle/>
          <a:p>
            <a:r>
              <a:rPr lang="en-US" sz="4400" dirty="0">
                <a:latin typeface="Calibri" panose="020F0502020204030204" pitchFamily="34" charset="0"/>
                <a:cs typeface="Calibri" panose="020F0502020204030204" pitchFamily="34" charset="0"/>
              </a:rPr>
              <a:t>Sample</a:t>
            </a:r>
          </a:p>
        </p:txBody>
      </p:sp>
      <p:sp>
        <p:nvSpPr>
          <p:cNvPr id="7" name="TextBox 6">
            <a:extLst>
              <a:ext uri="{FF2B5EF4-FFF2-40B4-BE49-F238E27FC236}">
                <a16:creationId xmlns:a16="http://schemas.microsoft.com/office/drawing/2014/main" id="{AE82440B-DEEC-4EB4-AC9A-A779CC3D0BC2}"/>
              </a:ext>
            </a:extLst>
          </p:cNvPr>
          <p:cNvSpPr txBox="1"/>
          <p:nvPr/>
        </p:nvSpPr>
        <p:spPr>
          <a:xfrm>
            <a:off x="12014261" y="16274908"/>
            <a:ext cx="8660275" cy="3539430"/>
          </a:xfrm>
          <a:prstGeom prst="rect">
            <a:avLst/>
          </a:prstGeom>
          <a:noFill/>
        </p:spPr>
        <p:txBody>
          <a:bodyPr wrap="square" rtlCol="0">
            <a:spAutoFit/>
          </a:bodyPr>
          <a:lstStyle/>
          <a:p>
            <a:pPr marL="457189" indent="-457189" algn="l">
              <a:buFont typeface="Arial" panose="020B0604020202020204" pitchFamily="34" charset="0"/>
              <a:buChar char="•"/>
            </a:pPr>
            <a:r>
              <a:rPr lang="en-US" sz="2800" dirty="0">
                <a:latin typeface="Calibri" panose="020F0502020204030204" pitchFamily="34" charset="0"/>
                <a:cs typeface="Calibri" panose="020F0502020204030204" pitchFamily="34" charset="0"/>
              </a:rPr>
              <a:t>Non-probability quota sampling.</a:t>
            </a:r>
          </a:p>
          <a:p>
            <a:pPr marL="457189" indent="-457189" algn="l">
              <a:buFont typeface="Arial" panose="020B0604020202020204" pitchFamily="34" charset="0"/>
              <a:buChar char="•"/>
            </a:pPr>
            <a:r>
              <a:rPr lang="en-US" sz="2800" dirty="0">
                <a:latin typeface="Calibri" panose="020F0502020204030204" pitchFamily="34" charset="0"/>
                <a:cs typeface="Calibri" panose="020F0502020204030204" pitchFamily="34" charset="0"/>
              </a:rPr>
              <a:t>434 participants; 249 female and 181 male. </a:t>
            </a:r>
          </a:p>
          <a:p>
            <a:pPr marL="457189" indent="-457189" algn="l">
              <a:buFont typeface="Arial" panose="020B0604020202020204" pitchFamily="34" charset="0"/>
              <a:buChar char="•"/>
            </a:pPr>
            <a:r>
              <a:rPr lang="en-US" sz="2800" dirty="0">
                <a:latin typeface="Calibri" panose="020F0502020204030204" pitchFamily="34" charset="0"/>
                <a:cs typeface="Calibri" panose="020F0502020204030204" pitchFamily="34" charset="0"/>
              </a:rPr>
              <a:t>The participants were students from Sacred Heart University or other colleges </a:t>
            </a:r>
          </a:p>
          <a:p>
            <a:pPr marL="457189" indent="-457189" algn="l">
              <a:buFont typeface="Arial" panose="020B0604020202020204" pitchFamily="34" charset="0"/>
              <a:buChar char="•"/>
            </a:pPr>
            <a:r>
              <a:rPr lang="en-US" sz="2800" dirty="0">
                <a:latin typeface="Calibri" panose="020F0502020204030204" pitchFamily="34" charset="0"/>
                <a:cs typeface="Calibri" panose="020F0502020204030204" pitchFamily="34" charset="0"/>
              </a:rPr>
              <a:t>The Participants ages 30+ were obtained solely through Survey Monkey’s purchased respondents.</a:t>
            </a:r>
          </a:p>
          <a:p>
            <a:pPr marL="457189" indent="-457189" algn="l">
              <a:buFont typeface="Arial" panose="020B0604020202020204" pitchFamily="34" charset="0"/>
              <a:buChar char="•"/>
            </a:pPr>
            <a:r>
              <a:rPr lang="en-US" sz="2800" dirty="0">
                <a:latin typeface="Calibri" panose="020F0502020204030204" pitchFamily="34" charset="0"/>
                <a:cs typeface="Calibri" panose="020F0502020204030204" pitchFamily="34" charset="0"/>
              </a:rPr>
              <a:t>Age: 18-29: 175 30-59:199 60+:60</a:t>
            </a:r>
          </a:p>
          <a:p>
            <a:pPr marL="457189" indent="-457189" algn="l">
              <a:buFont typeface="Arial" panose="020B0604020202020204" pitchFamily="34" charset="0"/>
              <a:buChar char="•"/>
            </a:pPr>
            <a:r>
              <a:rPr lang="en-US" sz="2800" dirty="0">
                <a:latin typeface="Calibri" panose="020F0502020204030204" pitchFamily="34" charset="0"/>
                <a:cs typeface="Calibri" panose="020F0502020204030204" pitchFamily="34" charset="0"/>
              </a:rPr>
              <a:t>130 Republicans/ 145 Democrats </a:t>
            </a:r>
          </a:p>
        </p:txBody>
      </p:sp>
      <p:sp>
        <p:nvSpPr>
          <p:cNvPr id="27" name="Text Box 43">
            <a:extLst>
              <a:ext uri="{FF2B5EF4-FFF2-40B4-BE49-F238E27FC236}">
                <a16:creationId xmlns:a16="http://schemas.microsoft.com/office/drawing/2014/main" id="{AE2D1474-8CAA-44CF-9230-1DCE6537EB47}"/>
              </a:ext>
            </a:extLst>
          </p:cNvPr>
          <p:cNvSpPr txBox="1">
            <a:spLocks noChangeArrowheads="1"/>
          </p:cNvSpPr>
          <p:nvPr/>
        </p:nvSpPr>
        <p:spPr bwMode="auto">
          <a:xfrm>
            <a:off x="31589179" y="6246059"/>
            <a:ext cx="12872595" cy="1200329"/>
          </a:xfrm>
          <a:prstGeom prst="rect">
            <a:avLst/>
          </a:prstGeom>
          <a:noFill/>
          <a:ln w="9525">
            <a:noFill/>
            <a:miter lim="800000"/>
            <a:headEnd/>
            <a:tailEnd/>
          </a:ln>
          <a:effectLst/>
        </p:spPr>
        <p:txBody>
          <a:bodyPr wrap="square">
            <a:spAutoFit/>
          </a:bodyPr>
          <a:lstStyle/>
          <a:p>
            <a:pPr defTabSz="4389329">
              <a:spcBef>
                <a:spcPct val="50000"/>
              </a:spcBef>
            </a:pPr>
            <a:r>
              <a:rPr lang="en-US" sz="7200" b="1" dirty="0">
                <a:latin typeface="Calibri" panose="020F0502020204030204" pitchFamily="34" charset="0"/>
                <a:cs typeface="Calibri" panose="020F0502020204030204" pitchFamily="34" charset="0"/>
              </a:rPr>
              <a:t>Discussion </a:t>
            </a:r>
          </a:p>
        </p:txBody>
      </p:sp>
      <p:sp>
        <p:nvSpPr>
          <p:cNvPr id="29" name="Text Box 43">
            <a:extLst>
              <a:ext uri="{FF2B5EF4-FFF2-40B4-BE49-F238E27FC236}">
                <a16:creationId xmlns:a16="http://schemas.microsoft.com/office/drawing/2014/main" id="{9A9525EB-1E24-4A80-9AF3-4147F93CA513}"/>
              </a:ext>
            </a:extLst>
          </p:cNvPr>
          <p:cNvSpPr txBox="1">
            <a:spLocks noChangeArrowheads="1"/>
          </p:cNvSpPr>
          <p:nvPr/>
        </p:nvSpPr>
        <p:spPr bwMode="auto">
          <a:xfrm>
            <a:off x="31328128" y="18047004"/>
            <a:ext cx="12872595" cy="1200329"/>
          </a:xfrm>
          <a:prstGeom prst="rect">
            <a:avLst/>
          </a:prstGeom>
          <a:noFill/>
          <a:ln w="9525">
            <a:noFill/>
            <a:miter lim="800000"/>
            <a:headEnd/>
            <a:tailEnd/>
          </a:ln>
          <a:effectLst/>
        </p:spPr>
        <p:txBody>
          <a:bodyPr wrap="square">
            <a:spAutoFit/>
          </a:bodyPr>
          <a:lstStyle/>
          <a:p>
            <a:pPr defTabSz="4389329">
              <a:spcBef>
                <a:spcPct val="50000"/>
              </a:spcBef>
            </a:pPr>
            <a:r>
              <a:rPr lang="en-US" sz="7200" b="1" dirty="0">
                <a:latin typeface="Calibri" panose="020F0502020204030204" pitchFamily="34" charset="0"/>
                <a:cs typeface="Calibri" panose="020F0502020204030204" pitchFamily="34" charset="0"/>
              </a:rPr>
              <a:t> Study Limitations</a:t>
            </a:r>
          </a:p>
        </p:txBody>
      </p:sp>
      <p:sp>
        <p:nvSpPr>
          <p:cNvPr id="30" name="Text Box 43">
            <a:extLst>
              <a:ext uri="{FF2B5EF4-FFF2-40B4-BE49-F238E27FC236}">
                <a16:creationId xmlns:a16="http://schemas.microsoft.com/office/drawing/2014/main" id="{2C9D50CB-0D9D-46FE-B5DF-BF9491105263}"/>
              </a:ext>
            </a:extLst>
          </p:cNvPr>
          <p:cNvSpPr txBox="1">
            <a:spLocks noChangeArrowheads="1"/>
          </p:cNvSpPr>
          <p:nvPr/>
        </p:nvSpPr>
        <p:spPr bwMode="auto">
          <a:xfrm>
            <a:off x="31541782" y="21469049"/>
            <a:ext cx="12872595" cy="1415772"/>
          </a:xfrm>
          <a:prstGeom prst="rect">
            <a:avLst/>
          </a:prstGeom>
          <a:noFill/>
          <a:ln w="9525">
            <a:noFill/>
            <a:miter lim="800000"/>
            <a:headEnd/>
            <a:tailEnd/>
          </a:ln>
          <a:effectLst/>
        </p:spPr>
        <p:txBody>
          <a:bodyPr wrap="square">
            <a:spAutoFit/>
          </a:bodyPr>
          <a:lstStyle/>
          <a:p>
            <a:pPr defTabSz="4389329">
              <a:spcBef>
                <a:spcPct val="50000"/>
              </a:spcBef>
            </a:pPr>
            <a:r>
              <a:rPr lang="en-US" sz="7200" b="1" dirty="0">
                <a:latin typeface="Calibri" panose="020F0502020204030204" pitchFamily="34" charset="0"/>
                <a:cs typeface="Calibri" panose="020F0502020204030204" pitchFamily="34" charset="0"/>
              </a:rPr>
              <a:t>Conclusion</a:t>
            </a:r>
            <a:r>
              <a:rPr lang="en-US" b="1" dirty="0">
                <a:latin typeface="Calibri" panose="020F0502020204030204" pitchFamily="34" charset="0"/>
                <a:cs typeface="Calibri" panose="020F0502020204030204" pitchFamily="34" charset="0"/>
              </a:rPr>
              <a:t> </a:t>
            </a:r>
          </a:p>
        </p:txBody>
      </p:sp>
      <p:sp>
        <p:nvSpPr>
          <p:cNvPr id="31" name="Text Box 43">
            <a:extLst>
              <a:ext uri="{FF2B5EF4-FFF2-40B4-BE49-F238E27FC236}">
                <a16:creationId xmlns:a16="http://schemas.microsoft.com/office/drawing/2014/main" id="{15EFDE1D-9CBC-4FC4-BE56-3EC662A3F101}"/>
              </a:ext>
            </a:extLst>
          </p:cNvPr>
          <p:cNvSpPr txBox="1">
            <a:spLocks noChangeArrowheads="1"/>
          </p:cNvSpPr>
          <p:nvPr/>
        </p:nvSpPr>
        <p:spPr bwMode="auto">
          <a:xfrm>
            <a:off x="31589180" y="27256043"/>
            <a:ext cx="12872595" cy="1200329"/>
          </a:xfrm>
          <a:prstGeom prst="rect">
            <a:avLst/>
          </a:prstGeom>
          <a:noFill/>
          <a:ln w="9525">
            <a:noFill/>
            <a:miter lim="800000"/>
            <a:headEnd/>
            <a:tailEnd/>
          </a:ln>
          <a:effectLst/>
        </p:spPr>
        <p:txBody>
          <a:bodyPr wrap="square">
            <a:spAutoFit/>
          </a:bodyPr>
          <a:lstStyle/>
          <a:p>
            <a:pPr defTabSz="4389329">
              <a:spcBef>
                <a:spcPct val="50000"/>
              </a:spcBef>
            </a:pPr>
            <a:r>
              <a:rPr lang="en-US" sz="7200" b="1" dirty="0">
                <a:latin typeface="Calibri" panose="020F0502020204030204" pitchFamily="34" charset="0"/>
                <a:cs typeface="Calibri" panose="020F0502020204030204" pitchFamily="34" charset="0"/>
              </a:rPr>
              <a:t>Works Cited </a:t>
            </a:r>
          </a:p>
        </p:txBody>
      </p:sp>
      <p:sp>
        <p:nvSpPr>
          <p:cNvPr id="8" name="TextBox 7">
            <a:extLst>
              <a:ext uri="{FF2B5EF4-FFF2-40B4-BE49-F238E27FC236}">
                <a16:creationId xmlns:a16="http://schemas.microsoft.com/office/drawing/2014/main" id="{7BE95596-4954-4D96-A155-CACE4379910F}"/>
              </a:ext>
            </a:extLst>
          </p:cNvPr>
          <p:cNvSpPr txBox="1"/>
          <p:nvPr/>
        </p:nvSpPr>
        <p:spPr>
          <a:xfrm>
            <a:off x="32961900" y="28396301"/>
            <a:ext cx="9654216" cy="3970318"/>
          </a:xfrm>
          <a:prstGeom prst="rect">
            <a:avLst/>
          </a:prstGeom>
          <a:noFill/>
        </p:spPr>
        <p:txBody>
          <a:bodyPr wrap="square" rtlCol="0">
            <a:spAutoFit/>
          </a:bodyPr>
          <a:lstStyle/>
          <a:p>
            <a:pPr marL="571486" indent="-571486" algn="l">
              <a:buFont typeface="Arial" panose="020B0604020202020204" pitchFamily="34" charset="0"/>
              <a:buChar char="•"/>
            </a:pPr>
            <a:r>
              <a:rPr lang="en-US" sz="1400" dirty="0">
                <a:latin typeface="Calibri" panose="020F0502020204030204" pitchFamily="34" charset="0"/>
                <a:cs typeface="Calibri" panose="020F0502020204030204" pitchFamily="34" charset="0"/>
              </a:rPr>
              <a:t>Coltrane S. Elite Careers and Family Commitment: It’s (Still) About Gender. The ANNALS of the American Academy of Political and Social Science.</a:t>
            </a:r>
          </a:p>
          <a:p>
            <a:pPr marL="571486" indent="-571486" algn="l">
              <a:buFont typeface="Arial" panose="020B0604020202020204" pitchFamily="34" charset="0"/>
              <a:buChar char="•"/>
            </a:pPr>
            <a:r>
              <a:rPr lang="en-US" sz="1400" dirty="0">
                <a:latin typeface="Calibri" panose="020F0502020204030204" pitchFamily="34" charset="0"/>
                <a:cs typeface="Calibri" panose="020F0502020204030204" pitchFamily="34" charset="0"/>
              </a:rPr>
              <a:t>Costa </a:t>
            </a:r>
            <a:r>
              <a:rPr lang="en-US" sz="1400" dirty="0" err="1">
                <a:latin typeface="Calibri" panose="020F0502020204030204" pitchFamily="34" charset="0"/>
                <a:cs typeface="Calibri" panose="020F0502020204030204" pitchFamily="34" charset="0"/>
              </a:rPr>
              <a:t>Lemos</a:t>
            </a:r>
            <a:r>
              <a:rPr lang="en-US" sz="1400" dirty="0">
                <a:latin typeface="Calibri" panose="020F0502020204030204" pitchFamily="34" charset="0"/>
                <a:cs typeface="Calibri" panose="020F0502020204030204" pitchFamily="34" charset="0"/>
              </a:rPr>
              <a:t>, A. H., de </a:t>
            </a:r>
            <a:r>
              <a:rPr lang="en-US" sz="1400" dirty="0" err="1">
                <a:latin typeface="Calibri" panose="020F0502020204030204" pitchFamily="34" charset="0"/>
                <a:cs typeface="Calibri" panose="020F0502020204030204" pitchFamily="34" charset="0"/>
              </a:rPr>
              <a:t>Oliveria</a:t>
            </a:r>
            <a:r>
              <a:rPr lang="en-US" sz="1400" dirty="0">
                <a:latin typeface="Calibri" panose="020F0502020204030204" pitchFamily="34" charset="0"/>
                <a:cs typeface="Calibri" panose="020F0502020204030204" pitchFamily="34" charset="0"/>
              </a:rPr>
              <a:t> Barbosa, A., &amp; Pinheiro </a:t>
            </a:r>
            <a:r>
              <a:rPr lang="en-US" sz="1400" dirty="0" err="1">
                <a:latin typeface="Calibri" panose="020F0502020204030204" pitchFamily="34" charset="0"/>
                <a:cs typeface="Calibri" panose="020F0502020204030204" pitchFamily="34" charset="0"/>
              </a:rPr>
              <a:t>Monzato</a:t>
            </a:r>
            <a:r>
              <a:rPr lang="en-US" sz="1400" dirty="0">
                <a:latin typeface="Calibri" panose="020F0502020204030204" pitchFamily="34" charset="0"/>
                <a:cs typeface="Calibri" panose="020F0502020204030204" pitchFamily="34" charset="0"/>
              </a:rPr>
              <a:t>, P. (2020). </a:t>
            </a:r>
            <a:r>
              <a:rPr lang="en-US" sz="1400" dirty="0" err="1">
                <a:latin typeface="Calibri" panose="020F0502020204030204" pitchFamily="34" charset="0"/>
                <a:cs typeface="Calibri" panose="020F0502020204030204" pitchFamily="34" charset="0"/>
              </a:rPr>
              <a:t>Mulheres</a:t>
            </a:r>
            <a:r>
              <a:rPr lang="en-US" sz="1400" dirty="0">
                <a:latin typeface="Calibri" panose="020F0502020204030204" pitchFamily="34" charset="0"/>
                <a:cs typeface="Calibri" panose="020F0502020204030204" pitchFamily="34" charset="0"/>
              </a:rPr>
              <a:t> </a:t>
            </a:r>
            <a:r>
              <a:rPr lang="en-US" sz="1400" dirty="0" err="1">
                <a:latin typeface="Calibri" panose="020F0502020204030204" pitchFamily="34" charset="0"/>
                <a:cs typeface="Calibri" panose="020F0502020204030204" pitchFamily="34" charset="0"/>
              </a:rPr>
              <a:t>Em</a:t>
            </a:r>
            <a:r>
              <a:rPr lang="en-US" sz="1400" dirty="0">
                <a:latin typeface="Calibri" panose="020F0502020204030204" pitchFamily="34" charset="0"/>
                <a:cs typeface="Calibri" panose="020F0502020204030204" pitchFamily="34" charset="0"/>
              </a:rPr>
              <a:t> Home Office Durante a </a:t>
            </a:r>
            <a:r>
              <a:rPr lang="en-US" sz="1400" dirty="0" err="1">
                <a:latin typeface="Calibri" panose="020F0502020204030204" pitchFamily="34" charset="0"/>
                <a:cs typeface="Calibri" panose="020F0502020204030204" pitchFamily="34" charset="0"/>
              </a:rPr>
              <a:t>Pandemia</a:t>
            </a:r>
            <a:r>
              <a:rPr lang="en-US" sz="1400" dirty="0">
                <a:latin typeface="Calibri" panose="020F0502020204030204" pitchFamily="34" charset="0"/>
                <a:cs typeface="Calibri" panose="020F0502020204030204" pitchFamily="34" charset="0"/>
              </a:rPr>
              <a:t> Da Covid-19 E as </a:t>
            </a:r>
            <a:r>
              <a:rPr lang="en-US" sz="1400" dirty="0" err="1">
                <a:latin typeface="Calibri" panose="020F0502020204030204" pitchFamily="34" charset="0"/>
                <a:cs typeface="Calibri" panose="020F0502020204030204" pitchFamily="34" charset="0"/>
              </a:rPr>
              <a:t>Configurações</a:t>
            </a:r>
            <a:r>
              <a:rPr lang="en-US" sz="1400" dirty="0">
                <a:latin typeface="Calibri" panose="020F0502020204030204" pitchFamily="34" charset="0"/>
                <a:cs typeface="Calibri" panose="020F0502020204030204" pitchFamily="34" charset="0"/>
              </a:rPr>
              <a:t> Do </a:t>
            </a:r>
            <a:r>
              <a:rPr lang="en-US" sz="1400" dirty="0" err="1">
                <a:latin typeface="Calibri" panose="020F0502020204030204" pitchFamily="34" charset="0"/>
                <a:cs typeface="Calibri" panose="020F0502020204030204" pitchFamily="34" charset="0"/>
              </a:rPr>
              <a:t>Conflito</a:t>
            </a:r>
            <a:r>
              <a:rPr lang="en-US" sz="1400" dirty="0">
                <a:latin typeface="Calibri" panose="020F0502020204030204" pitchFamily="34" charset="0"/>
                <a:cs typeface="Calibri" panose="020F0502020204030204" pitchFamily="34" charset="0"/>
              </a:rPr>
              <a:t> </a:t>
            </a:r>
            <a:r>
              <a:rPr lang="en-US" sz="1400" dirty="0" err="1">
                <a:latin typeface="Calibri" panose="020F0502020204030204" pitchFamily="34" charset="0"/>
                <a:cs typeface="Calibri" panose="020F0502020204030204" pitchFamily="34" charset="0"/>
              </a:rPr>
              <a:t>TrabalhoFamília</a:t>
            </a:r>
            <a:r>
              <a:rPr lang="en-US" sz="1400" dirty="0">
                <a:latin typeface="Calibri" panose="020F0502020204030204" pitchFamily="34" charset="0"/>
                <a:cs typeface="Calibri" panose="020F0502020204030204" pitchFamily="34" charset="0"/>
              </a:rPr>
              <a:t>. RAE: </a:t>
            </a:r>
            <a:r>
              <a:rPr lang="en-US" sz="1400" dirty="0" err="1">
                <a:latin typeface="Calibri" panose="020F0502020204030204" pitchFamily="34" charset="0"/>
                <a:cs typeface="Calibri" panose="020F0502020204030204" pitchFamily="34" charset="0"/>
              </a:rPr>
              <a:t>Revista</a:t>
            </a:r>
            <a:r>
              <a:rPr lang="en-US" sz="1400" dirty="0">
                <a:latin typeface="Calibri" panose="020F0502020204030204" pitchFamily="34" charset="0"/>
                <a:cs typeface="Calibri" panose="020F0502020204030204" pitchFamily="34" charset="0"/>
              </a:rPr>
              <a:t> de </a:t>
            </a:r>
            <a:r>
              <a:rPr lang="en-US" sz="1400" dirty="0" err="1">
                <a:latin typeface="Calibri" panose="020F0502020204030204" pitchFamily="34" charset="0"/>
                <a:cs typeface="Calibri" panose="020F0502020204030204" pitchFamily="34" charset="0"/>
              </a:rPr>
              <a:t>Administração</a:t>
            </a:r>
            <a:r>
              <a:rPr lang="en-US" sz="1400" dirty="0">
                <a:latin typeface="Calibri" panose="020F0502020204030204" pitchFamily="34" charset="0"/>
                <a:cs typeface="Calibri" panose="020F0502020204030204" pitchFamily="34" charset="0"/>
              </a:rPr>
              <a:t> de </a:t>
            </a:r>
            <a:r>
              <a:rPr lang="en-US" sz="1400" dirty="0" err="1">
                <a:latin typeface="Calibri" panose="020F0502020204030204" pitchFamily="34" charset="0"/>
                <a:cs typeface="Calibri" panose="020F0502020204030204" pitchFamily="34" charset="0"/>
              </a:rPr>
              <a:t>Empresas</a:t>
            </a:r>
            <a:r>
              <a:rPr lang="en-US" sz="1400" dirty="0">
                <a:latin typeface="Calibri" panose="020F0502020204030204" pitchFamily="34" charset="0"/>
                <a:cs typeface="Calibri" panose="020F0502020204030204" pitchFamily="34" charset="0"/>
              </a:rPr>
              <a:t>, 60(6), 388–399.</a:t>
            </a:r>
          </a:p>
          <a:p>
            <a:pPr marL="571486" indent="-571486" algn="l">
              <a:buFont typeface="Arial" panose="020B0604020202020204" pitchFamily="34" charset="0"/>
              <a:buChar char="•"/>
            </a:pPr>
            <a:r>
              <a:rPr lang="en-US" sz="1400" dirty="0" err="1">
                <a:latin typeface="Calibri" panose="020F0502020204030204" pitchFamily="34" charset="0"/>
                <a:cs typeface="Calibri" panose="020F0502020204030204" pitchFamily="34" charset="0"/>
              </a:rPr>
              <a:t>Deggans</a:t>
            </a:r>
            <a:r>
              <a:rPr lang="en-US" sz="1400" dirty="0">
                <a:latin typeface="Calibri" panose="020F0502020204030204" pitchFamily="34" charset="0"/>
                <a:cs typeface="Calibri" panose="020F0502020204030204" pitchFamily="34" charset="0"/>
              </a:rPr>
              <a:t>, J. (2018). GENDERED INEQUALITIES IN THE WORKPLACE REVISITED: MASCULINIST DOMINANCE, INSTITUTIONALIZED SEXISM, AND ASSAULTIVE BEHAVIOR IN THE #METOO ERA. Retrieved 2021,</a:t>
            </a:r>
          </a:p>
          <a:p>
            <a:pPr marL="571486" indent="-571486" algn="l">
              <a:buFont typeface="Arial" panose="020B0604020202020204" pitchFamily="34" charset="0"/>
              <a:buChar char="•"/>
            </a:pPr>
            <a:r>
              <a:rPr lang="en-US" sz="1400" dirty="0">
                <a:latin typeface="Calibri" panose="020F0502020204030204" pitchFamily="34" charset="0"/>
                <a:cs typeface="Calibri" panose="020F0502020204030204" pitchFamily="34" charset="0"/>
              </a:rPr>
              <a:t>Hochschild, A. R. (2001). The time bind: When work becomes home and home becomes work. New York, NY: Owl.</a:t>
            </a:r>
          </a:p>
          <a:p>
            <a:pPr marL="571486" indent="-571486" algn="l">
              <a:buFont typeface="Arial" panose="020B0604020202020204" pitchFamily="34" charset="0"/>
              <a:buChar char="•"/>
            </a:pPr>
            <a:r>
              <a:rPr lang="en-US" sz="1400" dirty="0">
                <a:latin typeface="Calibri" panose="020F0502020204030204" pitchFamily="34" charset="0"/>
                <a:cs typeface="Calibri" panose="020F0502020204030204" pitchFamily="34" charset="0"/>
              </a:rPr>
              <a:t>Meara, K., Pastore, F., &amp; Webster, A. (2020). The gender pay gap in the USA: a matching study. Journal of Population Economics, 33(1), 271–305.</a:t>
            </a:r>
          </a:p>
          <a:p>
            <a:pPr marL="571486" indent="-571486" algn="l">
              <a:buFont typeface="Arial" panose="020B0604020202020204" pitchFamily="34" charset="0"/>
              <a:buChar char="•"/>
            </a:pPr>
            <a:r>
              <a:rPr lang="en-US" sz="1400" dirty="0" err="1">
                <a:latin typeface="Calibri" panose="020F0502020204030204" pitchFamily="34" charset="0"/>
                <a:cs typeface="Calibri" panose="020F0502020204030204" pitchFamily="34" charset="0"/>
              </a:rPr>
              <a:t>Pavalko</a:t>
            </a:r>
            <a:r>
              <a:rPr lang="en-US" sz="1400" dirty="0">
                <a:latin typeface="Calibri" panose="020F0502020204030204" pitchFamily="34" charset="0"/>
                <a:cs typeface="Calibri" panose="020F0502020204030204" pitchFamily="34" charset="0"/>
              </a:rPr>
              <a:t>, E. K., &amp; Artis, J. E. (1997). Women’s caregiving and paid work: causal relationships in late midlife. The Journals of Gerontology. Series B, Psychological Sciences and Social Sciences, 52(4), S170–S179.</a:t>
            </a:r>
          </a:p>
          <a:p>
            <a:pPr marL="571486" indent="-571486" algn="l">
              <a:buFont typeface="Arial" panose="020B0604020202020204" pitchFamily="34" charset="0"/>
              <a:buChar char="•"/>
            </a:pPr>
            <a:r>
              <a:rPr lang="en-US" sz="1400" dirty="0" err="1">
                <a:latin typeface="Calibri" panose="020F0502020204030204" pitchFamily="34" charset="0"/>
                <a:cs typeface="Calibri" panose="020F0502020204030204" pitchFamily="34" charset="0"/>
              </a:rPr>
              <a:t>Pungello</a:t>
            </a:r>
            <a:r>
              <a:rPr lang="en-US" sz="1400" dirty="0">
                <a:latin typeface="Calibri" panose="020F0502020204030204" pitchFamily="34" charset="0"/>
                <a:cs typeface="Calibri" panose="020F0502020204030204" pitchFamily="34" charset="0"/>
              </a:rPr>
              <a:t>, E. P., &amp; Kurtz-</a:t>
            </a:r>
            <a:r>
              <a:rPr lang="en-US" sz="1400" dirty="0" err="1">
                <a:latin typeface="Calibri" panose="020F0502020204030204" pitchFamily="34" charset="0"/>
                <a:cs typeface="Calibri" panose="020F0502020204030204" pitchFamily="34" charset="0"/>
              </a:rPr>
              <a:t>Costes</a:t>
            </a:r>
            <a:r>
              <a:rPr lang="en-US" sz="1400" dirty="0">
                <a:latin typeface="Calibri" panose="020F0502020204030204" pitchFamily="34" charset="0"/>
                <a:cs typeface="Calibri" panose="020F0502020204030204" pitchFamily="34" charset="0"/>
              </a:rPr>
              <a:t>, B. (1999). Why and how working women choose childcare: A review with a focus on infancy. Developmental Review, 19(1), 31-96.</a:t>
            </a:r>
          </a:p>
          <a:p>
            <a:pPr marL="571486" indent="-571486" algn="l">
              <a:buFont typeface="Arial" panose="020B0604020202020204" pitchFamily="34" charset="0"/>
              <a:buChar char="•"/>
            </a:pPr>
            <a:r>
              <a:rPr lang="en-US" sz="1400" dirty="0">
                <a:latin typeface="Calibri" panose="020F0502020204030204" pitchFamily="34" charset="0"/>
                <a:cs typeface="Calibri" panose="020F0502020204030204" pitchFamily="34" charset="0"/>
              </a:rPr>
              <a:t>Robinson BK, &amp; Hunter E. (2008). Is mom still doing it all? Reexamining depictions of family work in popular advertising. Journal of Family Issues, 29(4), 465–486.</a:t>
            </a:r>
          </a:p>
          <a:p>
            <a:pPr marL="571486" indent="-571486" algn="l">
              <a:buFont typeface="Arial" panose="020B0604020202020204" pitchFamily="34" charset="0"/>
              <a:buChar char="•"/>
            </a:pPr>
            <a:r>
              <a:rPr lang="en-US" sz="1400" dirty="0">
                <a:latin typeface="Calibri" panose="020F0502020204030204" pitchFamily="34" charset="0"/>
                <a:cs typeface="Calibri" panose="020F0502020204030204" pitchFamily="34" charset="0"/>
              </a:rPr>
              <a:t>Warren, C. R., </a:t>
            </a:r>
            <a:r>
              <a:rPr lang="en-US" sz="1400" dirty="0" err="1">
                <a:latin typeface="Calibri" panose="020F0502020204030204" pitchFamily="34" charset="0"/>
                <a:cs typeface="Calibri" panose="020F0502020204030204" pitchFamily="34" charset="0"/>
              </a:rPr>
              <a:t>Zanhour</a:t>
            </a:r>
            <a:r>
              <a:rPr lang="en-US" sz="1400" dirty="0">
                <a:latin typeface="Calibri" panose="020F0502020204030204" pitchFamily="34" charset="0"/>
                <a:cs typeface="Calibri" panose="020F0502020204030204" pitchFamily="34" charset="0"/>
              </a:rPr>
              <a:t>, M., Washburn, M., &amp; Odom, B. (2020). Helping or hurting? Effects of sexism and likeability on third-party perceptions of women. Social Behavior &amp; Personality: An International Journal, 48(10), 1–13. https://doi-org.sacredheart.idm.oclc.org/10.2224/sbp.9315</a:t>
            </a:r>
          </a:p>
        </p:txBody>
      </p:sp>
      <p:sp>
        <p:nvSpPr>
          <p:cNvPr id="11" name="TextBox 10">
            <a:extLst>
              <a:ext uri="{FF2B5EF4-FFF2-40B4-BE49-F238E27FC236}">
                <a16:creationId xmlns:a16="http://schemas.microsoft.com/office/drawing/2014/main" id="{0E296C57-3CB5-4E16-BEA4-EBEAD067626B}"/>
              </a:ext>
            </a:extLst>
          </p:cNvPr>
          <p:cNvSpPr txBox="1"/>
          <p:nvPr/>
        </p:nvSpPr>
        <p:spPr>
          <a:xfrm>
            <a:off x="33163323" y="7580349"/>
            <a:ext cx="9508677" cy="10702451"/>
          </a:xfrm>
          <a:prstGeom prst="rect">
            <a:avLst/>
          </a:prstGeom>
          <a:noFill/>
        </p:spPr>
        <p:txBody>
          <a:bodyPr wrap="square" rtlCol="0">
            <a:spAutoFit/>
          </a:bodyPr>
          <a:lstStyle/>
          <a:p>
            <a:pPr marL="457200"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The data suggest that respondents were </a:t>
            </a:r>
            <a:r>
              <a:rPr lang="en-US" sz="2800" u="sng" dirty="0">
                <a:latin typeface="Calibri" panose="020F0502020204030204" pitchFamily="34" charset="0"/>
                <a:cs typeface="Calibri" panose="020F0502020204030204" pitchFamily="34" charset="0"/>
              </a:rPr>
              <a:t>not</a:t>
            </a:r>
            <a:r>
              <a:rPr lang="en-US" sz="2800" dirty="0">
                <a:latin typeface="Calibri" panose="020F0502020204030204" pitchFamily="34" charset="0"/>
                <a:cs typeface="Calibri" panose="020F0502020204030204" pitchFamily="34" charset="0"/>
              </a:rPr>
              <a:t> more likely to expect women to prioritize family over work as expected in the hypothesis. There was a neutral expectation for both the male and the female character to neutrally balance work and homelife evenly. This neutrality was consistent over control variables no evidence or statistically significant data indicates higher gender expectations towards the female character. </a:t>
            </a:r>
          </a:p>
          <a:p>
            <a:pPr marL="457200"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It is important to note that the hypothesis was not contradicted respondents were neutral in not expecting either character to sacrifice career or family. </a:t>
            </a:r>
          </a:p>
          <a:p>
            <a:pPr marL="457200"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 The results of this study may contradict the claims of Arlie Hochschild (2001) that the second shift expects women to sacrifice their career more to take care of home/family. The data examined in this study suggests that Hochschild’s evidence may be outdated, and people have reached gender neutrality in the 21st century. The results indicate that we have pivoted away from the expectancy of women sacrificing more than their partners</a:t>
            </a:r>
          </a:p>
          <a:p>
            <a:pPr marL="457200"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The COVID-19 lockdown is the first time where we see both parents required to work from home. This indicates that there could have been a limitation in the survey that resulted in participants accessing the characters neutrally. The neutrality signified that both parties had to figure out how to balance life in what was the norm during the pandemic.</a:t>
            </a:r>
          </a:p>
        </p:txBody>
      </p:sp>
      <p:sp>
        <p:nvSpPr>
          <p:cNvPr id="12" name="TextBox 11">
            <a:extLst>
              <a:ext uri="{FF2B5EF4-FFF2-40B4-BE49-F238E27FC236}">
                <a16:creationId xmlns:a16="http://schemas.microsoft.com/office/drawing/2014/main" id="{95C4C309-B61C-47FD-B3ED-0AE68E82E1F3}"/>
              </a:ext>
            </a:extLst>
          </p:cNvPr>
          <p:cNvSpPr txBox="1"/>
          <p:nvPr/>
        </p:nvSpPr>
        <p:spPr>
          <a:xfrm>
            <a:off x="33336313" y="22672822"/>
            <a:ext cx="9387840" cy="4401205"/>
          </a:xfrm>
          <a:prstGeom prst="rect">
            <a:avLst/>
          </a:prstGeom>
          <a:noFill/>
        </p:spPr>
        <p:txBody>
          <a:bodyPr wrap="square" rtlCol="0">
            <a:spAutoFit/>
          </a:bodyPr>
          <a:lstStyle/>
          <a:p>
            <a:pPr algn="l"/>
            <a:r>
              <a:rPr lang="en-US" sz="2800" dirty="0">
                <a:latin typeface="Calibri" panose="020F0502020204030204" pitchFamily="34" charset="0"/>
                <a:cs typeface="Calibri" panose="020F0502020204030204" pitchFamily="34" charset="0"/>
              </a:rPr>
              <a:t>This study was developed to capture gender expectations on women during the COVID-19 pandemic. Focusing on the different expectations on women as compared to men. The pandemic has highlighted pandemic gender expectations. The results of this study did not find a higher gender expectation on women. However, it is worth noting that gender expectations are neutral for both women and males. Gender expectations as well as gender inequalities continue to be a social issue in contemporary society. This being further gender studies are needed to measure discrepancies of gender expectations.</a:t>
            </a:r>
          </a:p>
        </p:txBody>
      </p:sp>
      <p:sp>
        <p:nvSpPr>
          <p:cNvPr id="13" name="TextBox 12">
            <a:extLst>
              <a:ext uri="{FF2B5EF4-FFF2-40B4-BE49-F238E27FC236}">
                <a16:creationId xmlns:a16="http://schemas.microsoft.com/office/drawing/2014/main" id="{DF172125-5FCF-4531-A702-FE4C9BF2DA37}"/>
              </a:ext>
            </a:extLst>
          </p:cNvPr>
          <p:cNvSpPr txBox="1"/>
          <p:nvPr/>
        </p:nvSpPr>
        <p:spPr>
          <a:xfrm>
            <a:off x="33336313" y="19138983"/>
            <a:ext cx="9387840" cy="2677656"/>
          </a:xfrm>
          <a:prstGeom prst="rect">
            <a:avLst/>
          </a:prstGeom>
          <a:noFill/>
        </p:spPr>
        <p:txBody>
          <a:bodyPr wrap="square" rtlCol="0">
            <a:spAutoFit/>
          </a:bodyPr>
          <a:lstStyle/>
          <a:p>
            <a:pPr algn="l"/>
            <a:r>
              <a:rPr lang="en-US" sz="2800" dirty="0">
                <a:latin typeface="Calibri" panose="020F0502020204030204" pitchFamily="34" charset="0"/>
                <a:cs typeface="Calibri" panose="020F0502020204030204" pitchFamily="34" charset="0"/>
              </a:rPr>
              <a:t>The first limitation this study will have been that it will not be able to prove cause and effect due to extraneous variables. Since there will be no randomization of people to one group or another, selection bias is possible. Also, given the non-probability sampling of all participants, findings from this study may not be generalized</a:t>
            </a:r>
          </a:p>
        </p:txBody>
      </p:sp>
      <p:sp>
        <p:nvSpPr>
          <p:cNvPr id="14" name="TextBox 13">
            <a:extLst>
              <a:ext uri="{FF2B5EF4-FFF2-40B4-BE49-F238E27FC236}">
                <a16:creationId xmlns:a16="http://schemas.microsoft.com/office/drawing/2014/main" id="{82A47C8E-3263-492E-8CFC-AFF0BDD59D73}"/>
              </a:ext>
            </a:extLst>
          </p:cNvPr>
          <p:cNvSpPr txBox="1"/>
          <p:nvPr/>
        </p:nvSpPr>
        <p:spPr>
          <a:xfrm>
            <a:off x="11516687" y="7561783"/>
            <a:ext cx="9615881" cy="4832092"/>
          </a:xfrm>
          <a:prstGeom prst="rect">
            <a:avLst/>
          </a:prstGeom>
          <a:noFill/>
        </p:spPr>
        <p:txBody>
          <a:bodyPr wrap="square" rtlCol="0">
            <a:spAutoFit/>
          </a:bodyPr>
          <a:lstStyle/>
          <a:p>
            <a:pPr algn="l"/>
            <a:r>
              <a:rPr lang="en-US" sz="2800" dirty="0">
                <a:latin typeface="Calibri" panose="020F0502020204030204" pitchFamily="34" charset="0"/>
                <a:cs typeface="Calibri" panose="020F0502020204030204" pitchFamily="34" charset="0"/>
              </a:rPr>
              <a:t>The advanced hypothesis will be tested using an independent t-test analyzing data from three different subgroups as an independent variable. This sample t-test will determine whether participants answered the survey differently based on the gender they identified as. The second subgroup we will analyze data from is age. The last subgroup of the study will focus on participants' political affiliation. Considering only two of the major political parties in the U.S. The sample t-test will be run looking at participants who identified as democrat and then looking at results from participants who identified themselves as republicans. </a:t>
            </a:r>
          </a:p>
        </p:txBody>
      </p:sp>
      <p:pic>
        <p:nvPicPr>
          <p:cNvPr id="15" name="Picture 14">
            <a:extLst>
              <a:ext uri="{FF2B5EF4-FFF2-40B4-BE49-F238E27FC236}">
                <a16:creationId xmlns:a16="http://schemas.microsoft.com/office/drawing/2014/main" id="{0DC19101-28DC-4595-8836-9CDC9EEA6736}"/>
              </a:ext>
            </a:extLst>
          </p:cNvPr>
          <p:cNvPicPr>
            <a:picLocks noChangeAspect="1"/>
          </p:cNvPicPr>
          <p:nvPr/>
        </p:nvPicPr>
        <p:blipFill>
          <a:blip r:embed="rId4"/>
          <a:stretch>
            <a:fillRect/>
          </a:stretch>
        </p:blipFill>
        <p:spPr>
          <a:xfrm>
            <a:off x="12012920" y="21569024"/>
            <a:ext cx="8661615" cy="2421045"/>
          </a:xfrm>
          <a:prstGeom prst="rect">
            <a:avLst/>
          </a:prstGeom>
        </p:spPr>
      </p:pic>
      <p:pic>
        <p:nvPicPr>
          <p:cNvPr id="16" name="Picture 15">
            <a:extLst>
              <a:ext uri="{FF2B5EF4-FFF2-40B4-BE49-F238E27FC236}">
                <a16:creationId xmlns:a16="http://schemas.microsoft.com/office/drawing/2014/main" id="{038EFF0F-EB44-40E7-AC51-45222ED9A9A2}"/>
              </a:ext>
            </a:extLst>
          </p:cNvPr>
          <p:cNvPicPr>
            <a:picLocks noChangeAspect="1"/>
          </p:cNvPicPr>
          <p:nvPr/>
        </p:nvPicPr>
        <p:blipFill>
          <a:blip r:embed="rId5"/>
          <a:stretch>
            <a:fillRect/>
          </a:stretch>
        </p:blipFill>
        <p:spPr>
          <a:xfrm>
            <a:off x="12012920" y="26749784"/>
            <a:ext cx="8661616" cy="2421045"/>
          </a:xfrm>
          <a:prstGeom prst="rect">
            <a:avLst/>
          </a:prstGeom>
        </p:spPr>
      </p:pic>
      <p:sp>
        <p:nvSpPr>
          <p:cNvPr id="41" name="Text Box 39">
            <a:extLst>
              <a:ext uri="{FF2B5EF4-FFF2-40B4-BE49-F238E27FC236}">
                <a16:creationId xmlns:a16="http://schemas.microsoft.com/office/drawing/2014/main" id="{03FFE0ED-E3D0-4FDF-86DE-3F78D50CD912}"/>
              </a:ext>
            </a:extLst>
          </p:cNvPr>
          <p:cNvSpPr txBox="1">
            <a:spLocks noChangeArrowheads="1"/>
          </p:cNvSpPr>
          <p:nvPr/>
        </p:nvSpPr>
        <p:spPr bwMode="auto">
          <a:xfrm>
            <a:off x="22895122" y="7920715"/>
            <a:ext cx="8863207" cy="529586"/>
          </a:xfrm>
          <a:prstGeom prst="rect">
            <a:avLst/>
          </a:prstGeom>
          <a:noFill/>
          <a:ln w="57150" cmpd="thinThick">
            <a:noFill/>
            <a:miter lim="800000"/>
            <a:headEnd/>
            <a:tailEnd/>
          </a:ln>
          <a:effectLst/>
        </p:spPr>
        <p:txBody>
          <a:bodyPr wrap="square" lIns="61170" tIns="30584" rIns="61170" bIns="30584">
            <a:spAutoFit/>
          </a:bodyPr>
          <a:lstStyle/>
          <a:p>
            <a:pPr algn="l" defTabSz="612760" eaLnBrk="0" hangingPunct="0">
              <a:lnSpc>
                <a:spcPct val="95000"/>
              </a:lnSpc>
            </a:pPr>
            <a:r>
              <a:rPr lang="en-US" sz="3200" b="1" u="sng" dirty="0">
                <a:latin typeface="Calibri" panose="020F0502020204030204" pitchFamily="34" charset="0"/>
                <a:cs typeface="Calibri" panose="020F0502020204030204" pitchFamily="34" charset="0"/>
              </a:rPr>
              <a:t>Political Affiliation </a:t>
            </a:r>
          </a:p>
        </p:txBody>
      </p:sp>
      <p:pic>
        <p:nvPicPr>
          <p:cNvPr id="17" name="Picture 16">
            <a:extLst>
              <a:ext uri="{FF2B5EF4-FFF2-40B4-BE49-F238E27FC236}">
                <a16:creationId xmlns:a16="http://schemas.microsoft.com/office/drawing/2014/main" id="{3BFCC224-A2D5-461C-B20E-161E3F441301}"/>
              </a:ext>
            </a:extLst>
          </p:cNvPr>
          <p:cNvPicPr>
            <a:picLocks noChangeAspect="1"/>
          </p:cNvPicPr>
          <p:nvPr/>
        </p:nvPicPr>
        <p:blipFill>
          <a:blip r:embed="rId6"/>
          <a:stretch>
            <a:fillRect/>
          </a:stretch>
        </p:blipFill>
        <p:spPr>
          <a:xfrm>
            <a:off x="22780025" y="9527004"/>
            <a:ext cx="8887458" cy="3259956"/>
          </a:xfrm>
          <a:prstGeom prst="rect">
            <a:avLst/>
          </a:prstGeom>
        </p:spPr>
      </p:pic>
      <p:pic>
        <p:nvPicPr>
          <p:cNvPr id="18" name="Picture 17">
            <a:extLst>
              <a:ext uri="{FF2B5EF4-FFF2-40B4-BE49-F238E27FC236}">
                <a16:creationId xmlns:a16="http://schemas.microsoft.com/office/drawing/2014/main" id="{D92AB6B2-AA35-44C4-B85C-D1D47670E5F2}"/>
              </a:ext>
            </a:extLst>
          </p:cNvPr>
          <p:cNvPicPr>
            <a:picLocks noChangeAspect="1"/>
          </p:cNvPicPr>
          <p:nvPr/>
        </p:nvPicPr>
        <p:blipFill>
          <a:blip r:embed="rId7"/>
          <a:stretch>
            <a:fillRect/>
          </a:stretch>
        </p:blipFill>
        <p:spPr>
          <a:xfrm>
            <a:off x="22701722" y="13826169"/>
            <a:ext cx="8887458" cy="3230317"/>
          </a:xfrm>
          <a:prstGeom prst="rect">
            <a:avLst/>
          </a:prstGeom>
        </p:spPr>
      </p:pic>
      <p:sp>
        <p:nvSpPr>
          <p:cNvPr id="45" name="Text Box 43">
            <a:extLst>
              <a:ext uri="{FF2B5EF4-FFF2-40B4-BE49-F238E27FC236}">
                <a16:creationId xmlns:a16="http://schemas.microsoft.com/office/drawing/2014/main" id="{2C697EBC-4DC5-4627-97B4-C8BE8317B1A6}"/>
              </a:ext>
            </a:extLst>
          </p:cNvPr>
          <p:cNvSpPr txBox="1">
            <a:spLocks noChangeArrowheads="1"/>
          </p:cNvSpPr>
          <p:nvPr/>
        </p:nvSpPr>
        <p:spPr bwMode="auto">
          <a:xfrm>
            <a:off x="9768705" y="6344848"/>
            <a:ext cx="12872595" cy="1200329"/>
          </a:xfrm>
          <a:prstGeom prst="rect">
            <a:avLst/>
          </a:prstGeom>
          <a:noFill/>
          <a:ln w="9525">
            <a:noFill/>
            <a:miter lim="800000"/>
            <a:headEnd/>
            <a:tailEnd/>
          </a:ln>
          <a:effectLst/>
        </p:spPr>
        <p:txBody>
          <a:bodyPr wrap="square">
            <a:spAutoFit/>
          </a:bodyPr>
          <a:lstStyle/>
          <a:p>
            <a:pPr defTabSz="4389329">
              <a:spcBef>
                <a:spcPct val="50000"/>
              </a:spcBef>
            </a:pPr>
            <a:r>
              <a:rPr lang="en-US" sz="7200" b="1" dirty="0">
                <a:latin typeface="Calibri" panose="020F0502020204030204" pitchFamily="34" charset="0"/>
                <a:cs typeface="Calibri" panose="020F0502020204030204" pitchFamily="34" charset="0"/>
              </a:rPr>
              <a:t>Methods</a:t>
            </a:r>
            <a:endParaRPr lang="en-US" sz="8800" b="1" dirty="0">
              <a:latin typeface="Calibri" panose="020F0502020204030204" pitchFamily="34" charset="0"/>
              <a:cs typeface="Calibri" panose="020F0502020204030204" pitchFamily="34" charset="0"/>
            </a:endParaRPr>
          </a:p>
        </p:txBody>
      </p:sp>
      <p:sp>
        <p:nvSpPr>
          <p:cNvPr id="46" name="Text Box 39">
            <a:extLst>
              <a:ext uri="{FF2B5EF4-FFF2-40B4-BE49-F238E27FC236}">
                <a16:creationId xmlns:a16="http://schemas.microsoft.com/office/drawing/2014/main" id="{4290589B-49DA-45CE-8CD2-BE2FF2C8F665}"/>
              </a:ext>
            </a:extLst>
          </p:cNvPr>
          <p:cNvSpPr txBox="1">
            <a:spLocks noChangeArrowheads="1"/>
          </p:cNvSpPr>
          <p:nvPr/>
        </p:nvSpPr>
        <p:spPr bwMode="auto">
          <a:xfrm>
            <a:off x="22895126" y="18991033"/>
            <a:ext cx="8863207" cy="471108"/>
          </a:xfrm>
          <a:prstGeom prst="rect">
            <a:avLst/>
          </a:prstGeom>
          <a:noFill/>
          <a:ln w="57150" cmpd="thinThick">
            <a:noFill/>
            <a:miter lim="800000"/>
            <a:headEnd/>
            <a:tailEnd/>
          </a:ln>
          <a:effectLst/>
        </p:spPr>
        <p:txBody>
          <a:bodyPr wrap="square" lIns="61170" tIns="30584" rIns="61170" bIns="30584">
            <a:spAutoFit/>
          </a:bodyPr>
          <a:lstStyle/>
          <a:p>
            <a:pPr algn="l" defTabSz="612760" eaLnBrk="0" hangingPunct="0">
              <a:lnSpc>
                <a:spcPct val="95000"/>
              </a:lnSpc>
            </a:pPr>
            <a:r>
              <a:rPr lang="en-US" sz="2800" dirty="0">
                <a:latin typeface="Calibri" panose="020F0502020204030204" pitchFamily="34" charset="0"/>
                <a:cs typeface="Calibri" panose="020F0502020204030204" pitchFamily="34" charset="0"/>
              </a:rPr>
              <a:t>Age 18-29 </a:t>
            </a:r>
          </a:p>
        </p:txBody>
      </p:sp>
      <p:pic>
        <p:nvPicPr>
          <p:cNvPr id="32" name="Picture 31">
            <a:extLst>
              <a:ext uri="{FF2B5EF4-FFF2-40B4-BE49-F238E27FC236}">
                <a16:creationId xmlns:a16="http://schemas.microsoft.com/office/drawing/2014/main" id="{92E18779-2AAD-453A-9782-18271485674C}"/>
              </a:ext>
            </a:extLst>
          </p:cNvPr>
          <p:cNvPicPr>
            <a:picLocks noChangeAspect="1"/>
          </p:cNvPicPr>
          <p:nvPr/>
        </p:nvPicPr>
        <p:blipFill>
          <a:blip r:embed="rId8"/>
          <a:stretch>
            <a:fillRect/>
          </a:stretch>
        </p:blipFill>
        <p:spPr>
          <a:xfrm>
            <a:off x="22693700" y="19632651"/>
            <a:ext cx="8863208" cy="3181476"/>
          </a:xfrm>
          <a:prstGeom prst="rect">
            <a:avLst/>
          </a:prstGeom>
        </p:spPr>
      </p:pic>
      <p:pic>
        <p:nvPicPr>
          <p:cNvPr id="33" name="Picture 32">
            <a:extLst>
              <a:ext uri="{FF2B5EF4-FFF2-40B4-BE49-F238E27FC236}">
                <a16:creationId xmlns:a16="http://schemas.microsoft.com/office/drawing/2014/main" id="{11B2BBCB-B858-4E5F-AD1E-4C6F261D56C7}"/>
              </a:ext>
            </a:extLst>
          </p:cNvPr>
          <p:cNvPicPr>
            <a:picLocks noChangeAspect="1"/>
          </p:cNvPicPr>
          <p:nvPr/>
        </p:nvPicPr>
        <p:blipFill>
          <a:blip r:embed="rId9"/>
          <a:stretch>
            <a:fillRect/>
          </a:stretch>
        </p:blipFill>
        <p:spPr>
          <a:xfrm>
            <a:off x="12012920" y="24091048"/>
            <a:ext cx="8685863" cy="2421045"/>
          </a:xfrm>
          <a:prstGeom prst="rect">
            <a:avLst/>
          </a:prstGeom>
        </p:spPr>
      </p:pic>
      <p:pic>
        <p:nvPicPr>
          <p:cNvPr id="34" name="Picture 33">
            <a:extLst>
              <a:ext uri="{FF2B5EF4-FFF2-40B4-BE49-F238E27FC236}">
                <a16:creationId xmlns:a16="http://schemas.microsoft.com/office/drawing/2014/main" id="{B65BC0FC-D7EC-4F19-BAB1-2BFFF3E427E8}"/>
              </a:ext>
            </a:extLst>
          </p:cNvPr>
          <p:cNvPicPr>
            <a:picLocks noChangeAspect="1"/>
          </p:cNvPicPr>
          <p:nvPr/>
        </p:nvPicPr>
        <p:blipFill>
          <a:blip r:embed="rId10"/>
          <a:stretch>
            <a:fillRect/>
          </a:stretch>
        </p:blipFill>
        <p:spPr>
          <a:xfrm>
            <a:off x="12012921" y="29436463"/>
            <a:ext cx="8661616" cy="2769201"/>
          </a:xfrm>
          <a:prstGeom prst="rect">
            <a:avLst/>
          </a:prstGeom>
        </p:spPr>
      </p:pic>
      <p:sp>
        <p:nvSpPr>
          <p:cNvPr id="52" name="Text Box 43">
            <a:extLst>
              <a:ext uri="{FF2B5EF4-FFF2-40B4-BE49-F238E27FC236}">
                <a16:creationId xmlns:a16="http://schemas.microsoft.com/office/drawing/2014/main" id="{71F00127-E271-48DA-9AA6-A61CC430772D}"/>
              </a:ext>
            </a:extLst>
          </p:cNvPr>
          <p:cNvSpPr txBox="1">
            <a:spLocks noChangeArrowheads="1"/>
          </p:cNvSpPr>
          <p:nvPr/>
        </p:nvSpPr>
        <p:spPr bwMode="auto">
          <a:xfrm>
            <a:off x="20698783" y="6430435"/>
            <a:ext cx="12872595" cy="1200329"/>
          </a:xfrm>
          <a:prstGeom prst="rect">
            <a:avLst/>
          </a:prstGeom>
          <a:noFill/>
          <a:ln w="9525">
            <a:noFill/>
            <a:miter lim="800000"/>
            <a:headEnd/>
            <a:tailEnd/>
          </a:ln>
          <a:effectLst/>
        </p:spPr>
        <p:txBody>
          <a:bodyPr wrap="square">
            <a:spAutoFit/>
          </a:bodyPr>
          <a:lstStyle/>
          <a:p>
            <a:pPr defTabSz="4389329">
              <a:spcBef>
                <a:spcPct val="50000"/>
              </a:spcBef>
            </a:pPr>
            <a:r>
              <a:rPr lang="en-US" sz="7200" b="1" dirty="0">
                <a:latin typeface="Calibri" panose="020F0502020204030204" pitchFamily="34" charset="0"/>
                <a:cs typeface="Calibri" panose="020F0502020204030204" pitchFamily="34" charset="0"/>
              </a:rPr>
              <a:t>Results Continued</a:t>
            </a:r>
            <a:endParaRPr lang="en-US" b="1" dirty="0">
              <a:latin typeface="Calibri" panose="020F0502020204030204" pitchFamily="34" charset="0"/>
              <a:cs typeface="Calibri" panose="020F0502020204030204" pitchFamily="34" charset="0"/>
            </a:endParaRPr>
          </a:p>
        </p:txBody>
      </p:sp>
      <p:sp>
        <p:nvSpPr>
          <p:cNvPr id="54" name="Text Box 39">
            <a:extLst>
              <a:ext uri="{FF2B5EF4-FFF2-40B4-BE49-F238E27FC236}">
                <a16:creationId xmlns:a16="http://schemas.microsoft.com/office/drawing/2014/main" id="{95A788D0-6962-4D17-9C75-EE6BD34F11C2}"/>
              </a:ext>
            </a:extLst>
          </p:cNvPr>
          <p:cNvSpPr txBox="1">
            <a:spLocks noChangeArrowheads="1"/>
          </p:cNvSpPr>
          <p:nvPr/>
        </p:nvSpPr>
        <p:spPr bwMode="auto">
          <a:xfrm>
            <a:off x="22895125" y="23082049"/>
            <a:ext cx="8863207" cy="471108"/>
          </a:xfrm>
          <a:prstGeom prst="rect">
            <a:avLst/>
          </a:prstGeom>
          <a:noFill/>
          <a:ln w="57150" cmpd="thinThick">
            <a:noFill/>
            <a:miter lim="800000"/>
            <a:headEnd/>
            <a:tailEnd/>
          </a:ln>
          <a:effectLst/>
        </p:spPr>
        <p:txBody>
          <a:bodyPr wrap="square" lIns="61170" tIns="30584" rIns="61170" bIns="30584">
            <a:spAutoFit/>
          </a:bodyPr>
          <a:lstStyle/>
          <a:p>
            <a:pPr algn="l" defTabSz="612760" eaLnBrk="0" hangingPunct="0">
              <a:lnSpc>
                <a:spcPct val="95000"/>
              </a:lnSpc>
            </a:pPr>
            <a:r>
              <a:rPr lang="en-US" sz="2800" dirty="0">
                <a:latin typeface="Calibri" panose="020F0502020204030204" pitchFamily="34" charset="0"/>
                <a:cs typeface="Calibri" panose="020F0502020204030204" pitchFamily="34" charset="0"/>
              </a:rPr>
              <a:t>Age  30-59</a:t>
            </a:r>
          </a:p>
        </p:txBody>
      </p:sp>
      <p:pic>
        <p:nvPicPr>
          <p:cNvPr id="36" name="Picture 35">
            <a:extLst>
              <a:ext uri="{FF2B5EF4-FFF2-40B4-BE49-F238E27FC236}">
                <a16:creationId xmlns:a16="http://schemas.microsoft.com/office/drawing/2014/main" id="{DD4E8777-7DDB-4007-9FDA-9BD3BBFB1A05}"/>
              </a:ext>
            </a:extLst>
          </p:cNvPr>
          <p:cNvPicPr>
            <a:picLocks noChangeAspect="1"/>
          </p:cNvPicPr>
          <p:nvPr/>
        </p:nvPicPr>
        <p:blipFill>
          <a:blip r:embed="rId11"/>
          <a:stretch>
            <a:fillRect/>
          </a:stretch>
        </p:blipFill>
        <p:spPr>
          <a:xfrm>
            <a:off x="22693700" y="23800378"/>
            <a:ext cx="8863208" cy="3104626"/>
          </a:xfrm>
          <a:prstGeom prst="rect">
            <a:avLst/>
          </a:prstGeom>
        </p:spPr>
      </p:pic>
      <p:pic>
        <p:nvPicPr>
          <p:cNvPr id="38" name="Picture 37">
            <a:extLst>
              <a:ext uri="{FF2B5EF4-FFF2-40B4-BE49-F238E27FC236}">
                <a16:creationId xmlns:a16="http://schemas.microsoft.com/office/drawing/2014/main" id="{5F3D5A10-C3F4-4B4C-9D64-2837F397025E}"/>
              </a:ext>
            </a:extLst>
          </p:cNvPr>
          <p:cNvPicPr>
            <a:picLocks noChangeAspect="1"/>
          </p:cNvPicPr>
          <p:nvPr/>
        </p:nvPicPr>
        <p:blipFill>
          <a:blip r:embed="rId12"/>
          <a:stretch>
            <a:fillRect/>
          </a:stretch>
        </p:blipFill>
        <p:spPr>
          <a:xfrm>
            <a:off x="22588881" y="28515118"/>
            <a:ext cx="9000300" cy="2995054"/>
          </a:xfrm>
          <a:prstGeom prst="rect">
            <a:avLst/>
          </a:prstGeom>
        </p:spPr>
      </p:pic>
      <p:sp>
        <p:nvSpPr>
          <p:cNvPr id="58" name="Text Box 39">
            <a:extLst>
              <a:ext uri="{FF2B5EF4-FFF2-40B4-BE49-F238E27FC236}">
                <a16:creationId xmlns:a16="http://schemas.microsoft.com/office/drawing/2014/main" id="{E1D68DE7-F483-4662-8FB4-AC9C657FC5A5}"/>
              </a:ext>
            </a:extLst>
          </p:cNvPr>
          <p:cNvSpPr txBox="1">
            <a:spLocks noChangeArrowheads="1"/>
          </p:cNvSpPr>
          <p:nvPr/>
        </p:nvSpPr>
        <p:spPr bwMode="auto">
          <a:xfrm>
            <a:off x="22895124" y="27590581"/>
            <a:ext cx="8863207" cy="471108"/>
          </a:xfrm>
          <a:prstGeom prst="rect">
            <a:avLst/>
          </a:prstGeom>
          <a:noFill/>
          <a:ln w="57150" cmpd="thinThick">
            <a:noFill/>
            <a:miter lim="800000"/>
            <a:headEnd/>
            <a:tailEnd/>
          </a:ln>
          <a:effectLst/>
        </p:spPr>
        <p:txBody>
          <a:bodyPr wrap="square" lIns="61170" tIns="30584" rIns="61170" bIns="30584">
            <a:spAutoFit/>
          </a:bodyPr>
          <a:lstStyle/>
          <a:p>
            <a:pPr algn="l" defTabSz="612760" eaLnBrk="0" hangingPunct="0">
              <a:lnSpc>
                <a:spcPct val="95000"/>
              </a:lnSpc>
            </a:pPr>
            <a:r>
              <a:rPr lang="en-US" sz="2800" dirty="0">
                <a:latin typeface="Calibri" panose="020F0502020204030204" pitchFamily="34" charset="0"/>
                <a:cs typeface="Calibri" panose="020F0502020204030204" pitchFamily="34" charset="0"/>
              </a:rPr>
              <a:t>Age 60+</a:t>
            </a:r>
          </a:p>
        </p:txBody>
      </p:sp>
      <p:sp>
        <p:nvSpPr>
          <p:cNvPr id="60" name="TextBox 59">
            <a:extLst>
              <a:ext uri="{FF2B5EF4-FFF2-40B4-BE49-F238E27FC236}">
                <a16:creationId xmlns:a16="http://schemas.microsoft.com/office/drawing/2014/main" id="{F22B067B-0B70-4C5C-AD58-23A9E6D43E00}"/>
              </a:ext>
            </a:extLst>
          </p:cNvPr>
          <p:cNvSpPr txBox="1"/>
          <p:nvPr/>
        </p:nvSpPr>
        <p:spPr>
          <a:xfrm>
            <a:off x="34801" y="17664083"/>
            <a:ext cx="5146423" cy="769441"/>
          </a:xfrm>
          <a:prstGeom prst="rect">
            <a:avLst/>
          </a:prstGeom>
          <a:noFill/>
        </p:spPr>
        <p:txBody>
          <a:bodyPr wrap="square" rtlCol="0">
            <a:spAutoFit/>
          </a:bodyPr>
          <a:lstStyle/>
          <a:p>
            <a:r>
              <a:rPr lang="en-US" sz="4400" dirty="0">
                <a:latin typeface="Calibri" panose="020F0502020204030204" pitchFamily="34" charset="0"/>
                <a:cs typeface="Calibri" panose="020F0502020204030204" pitchFamily="34" charset="0"/>
              </a:rPr>
              <a:t>Existing Studies</a:t>
            </a:r>
          </a:p>
        </p:txBody>
      </p:sp>
      <p:sp>
        <p:nvSpPr>
          <p:cNvPr id="40" name="TextBox 39">
            <a:extLst>
              <a:ext uri="{FF2B5EF4-FFF2-40B4-BE49-F238E27FC236}">
                <a16:creationId xmlns:a16="http://schemas.microsoft.com/office/drawing/2014/main" id="{08B4C7EC-ABED-4586-8F22-4CCCE179978C}"/>
              </a:ext>
            </a:extLst>
          </p:cNvPr>
          <p:cNvSpPr txBox="1"/>
          <p:nvPr/>
        </p:nvSpPr>
        <p:spPr>
          <a:xfrm>
            <a:off x="780305" y="18545587"/>
            <a:ext cx="9392737" cy="5693866"/>
          </a:xfrm>
          <a:prstGeom prst="rect">
            <a:avLst/>
          </a:prstGeom>
          <a:noFill/>
        </p:spPr>
        <p:txBody>
          <a:bodyPr wrap="square" rtlCol="0">
            <a:spAutoFit/>
          </a:bodyPr>
          <a:lstStyle/>
          <a:p>
            <a:pPr algn="l"/>
            <a:r>
              <a:rPr lang="en-US" sz="2800" dirty="0">
                <a:latin typeface="Calibri" panose="020F0502020204030204" pitchFamily="34" charset="0"/>
                <a:cs typeface="Calibri" panose="020F0502020204030204" pitchFamily="34" charset="0"/>
              </a:rPr>
              <a:t>“The pandemic has highlighted many challenges for mothers, but they aren’t necessarily new” Pew Research Center (Barroso; 2021)</a:t>
            </a:r>
          </a:p>
          <a:p>
            <a:pPr marL="457200"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36 % mothers vs. 16% fathers organized activities of their children.</a:t>
            </a:r>
          </a:p>
          <a:p>
            <a:pPr marL="457200"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78% of mothers “said they did more than their spouse, 62% of fathers agreed </a:t>
            </a:r>
          </a:p>
          <a:p>
            <a:pPr algn="l"/>
            <a:r>
              <a:rPr lang="en-US" sz="2800" dirty="0">
                <a:latin typeface="Calibri" panose="020F0502020204030204" pitchFamily="34" charset="0"/>
                <a:cs typeface="Calibri" panose="020F0502020204030204" pitchFamily="34" charset="0"/>
              </a:rPr>
              <a:t>Women in home office during the covid-19 pandemic and the work-family configuration Journal of Business Management (RAE) (Lemos;2020)</a:t>
            </a:r>
          </a:p>
          <a:p>
            <a:pPr marL="457200"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Change of routine during lock down in women ages 35-55 years old </a:t>
            </a:r>
          </a:p>
          <a:p>
            <a:pPr marL="457200"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Stress of work overload; enjoyed working from home.</a:t>
            </a:r>
          </a:p>
        </p:txBody>
      </p:sp>
      <p:sp>
        <p:nvSpPr>
          <p:cNvPr id="62" name="Text Box 39">
            <a:extLst>
              <a:ext uri="{FF2B5EF4-FFF2-40B4-BE49-F238E27FC236}">
                <a16:creationId xmlns:a16="http://schemas.microsoft.com/office/drawing/2014/main" id="{DE6A9215-1776-4999-AE23-4AB34C10BC43}"/>
              </a:ext>
            </a:extLst>
          </p:cNvPr>
          <p:cNvSpPr txBox="1">
            <a:spLocks noChangeArrowheads="1"/>
          </p:cNvSpPr>
          <p:nvPr/>
        </p:nvSpPr>
        <p:spPr bwMode="auto">
          <a:xfrm>
            <a:off x="22895121" y="8820878"/>
            <a:ext cx="8863207" cy="471108"/>
          </a:xfrm>
          <a:prstGeom prst="rect">
            <a:avLst/>
          </a:prstGeom>
          <a:noFill/>
          <a:ln w="57150" cmpd="thinThick">
            <a:noFill/>
            <a:miter lim="800000"/>
            <a:headEnd/>
            <a:tailEnd/>
          </a:ln>
          <a:effectLst/>
        </p:spPr>
        <p:txBody>
          <a:bodyPr wrap="square" lIns="61170" tIns="30584" rIns="61170" bIns="30584">
            <a:spAutoFit/>
          </a:bodyPr>
          <a:lstStyle/>
          <a:p>
            <a:pPr algn="l" defTabSz="612760" eaLnBrk="0" hangingPunct="0">
              <a:lnSpc>
                <a:spcPct val="95000"/>
              </a:lnSpc>
            </a:pPr>
            <a:r>
              <a:rPr lang="en-US" sz="2800" dirty="0">
                <a:latin typeface="Calibri" panose="020F0502020204030204" pitchFamily="34" charset="0"/>
                <a:cs typeface="Calibri" panose="020F0502020204030204" pitchFamily="34" charset="0"/>
              </a:rPr>
              <a:t>Democrats  </a:t>
            </a:r>
          </a:p>
        </p:txBody>
      </p:sp>
      <p:sp>
        <p:nvSpPr>
          <p:cNvPr id="42" name="TextBox 41">
            <a:extLst>
              <a:ext uri="{FF2B5EF4-FFF2-40B4-BE49-F238E27FC236}">
                <a16:creationId xmlns:a16="http://schemas.microsoft.com/office/drawing/2014/main" id="{2C6D6E2D-51F5-4871-B09B-9D2DCFDE101B}"/>
              </a:ext>
            </a:extLst>
          </p:cNvPr>
          <p:cNvSpPr txBox="1"/>
          <p:nvPr/>
        </p:nvSpPr>
        <p:spPr>
          <a:xfrm>
            <a:off x="762920" y="23990068"/>
            <a:ext cx="9689455" cy="1200329"/>
          </a:xfrm>
          <a:prstGeom prst="rect">
            <a:avLst/>
          </a:prstGeom>
          <a:noFill/>
        </p:spPr>
        <p:txBody>
          <a:bodyPr wrap="square" rtlCol="0">
            <a:spAutoFit/>
          </a:bodyPr>
          <a:lstStyle/>
          <a:p>
            <a:r>
              <a:rPr lang="en-US" sz="7200" b="1" dirty="0">
                <a:latin typeface="Calibri" panose="020F0502020204030204" pitchFamily="34" charset="0"/>
                <a:cs typeface="Calibri" panose="020F0502020204030204" pitchFamily="34" charset="0"/>
              </a:rPr>
              <a:t>Theoretical Framework</a:t>
            </a:r>
          </a:p>
        </p:txBody>
      </p:sp>
      <p:sp>
        <p:nvSpPr>
          <p:cNvPr id="43" name="TextBox 42">
            <a:extLst>
              <a:ext uri="{FF2B5EF4-FFF2-40B4-BE49-F238E27FC236}">
                <a16:creationId xmlns:a16="http://schemas.microsoft.com/office/drawing/2014/main" id="{F0EB795C-A5BA-4EAB-AC0B-E235E902E8CA}"/>
              </a:ext>
            </a:extLst>
          </p:cNvPr>
          <p:cNvSpPr txBox="1"/>
          <p:nvPr/>
        </p:nvSpPr>
        <p:spPr>
          <a:xfrm>
            <a:off x="855232" y="25371899"/>
            <a:ext cx="8661616" cy="3108543"/>
          </a:xfrm>
          <a:prstGeom prst="rect">
            <a:avLst/>
          </a:prstGeom>
          <a:noFill/>
        </p:spPr>
        <p:txBody>
          <a:bodyPr wrap="square" rtlCol="0">
            <a:spAutoFit/>
          </a:bodyPr>
          <a:lstStyle/>
          <a:p>
            <a:pPr algn="l"/>
            <a:r>
              <a:rPr lang="en-US" sz="2800" dirty="0">
                <a:latin typeface="Calibri" panose="020F0502020204030204" pitchFamily="34" charset="0"/>
                <a:cs typeface="Calibri" panose="020F0502020204030204" pitchFamily="34" charset="0"/>
              </a:rPr>
              <a:t>Feminine Mystique (Betty Friedan; 1963)</a:t>
            </a:r>
          </a:p>
          <a:p>
            <a:pPr marL="457200"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Assumption that women find fulfillment only through housework </a:t>
            </a:r>
          </a:p>
          <a:p>
            <a:pPr algn="l"/>
            <a:r>
              <a:rPr lang="en-US" sz="2800" dirty="0">
                <a:latin typeface="Calibri" panose="020F0502020204030204" pitchFamily="34" charset="0"/>
                <a:cs typeface="Calibri" panose="020F0502020204030204" pitchFamily="34" charset="0"/>
              </a:rPr>
              <a:t>The Second Shift (Arlie Hochschild; 2001)</a:t>
            </a:r>
          </a:p>
          <a:p>
            <a:pPr marL="457200"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Double –Burden faced by mothers</a:t>
            </a:r>
          </a:p>
          <a:p>
            <a:pPr marL="457200" indent="-457200" algn="l">
              <a:buFont typeface="Arial" panose="020B0604020202020204" pitchFamily="34" charset="0"/>
              <a:buChar char="•"/>
            </a:pPr>
            <a:r>
              <a:rPr lang="en-US" sz="2800" dirty="0">
                <a:latin typeface="Calibri" panose="020F0502020204030204" pitchFamily="34" charset="0"/>
                <a:cs typeface="Calibri" panose="020F0502020204030204" pitchFamily="34" charset="0"/>
              </a:rPr>
              <a:t> Women return from day job they are expected to take care of children and household needs</a:t>
            </a:r>
          </a:p>
        </p:txBody>
      </p:sp>
      <p:sp>
        <p:nvSpPr>
          <p:cNvPr id="66" name="Text Box 43">
            <a:extLst>
              <a:ext uri="{FF2B5EF4-FFF2-40B4-BE49-F238E27FC236}">
                <a16:creationId xmlns:a16="http://schemas.microsoft.com/office/drawing/2014/main" id="{7DE4099A-4EB0-4B37-A012-C4D4EA5DE472}"/>
              </a:ext>
            </a:extLst>
          </p:cNvPr>
          <p:cNvSpPr txBox="1">
            <a:spLocks noChangeArrowheads="1"/>
          </p:cNvSpPr>
          <p:nvPr/>
        </p:nvSpPr>
        <p:spPr bwMode="auto">
          <a:xfrm>
            <a:off x="-1088083" y="28396301"/>
            <a:ext cx="12872595" cy="1200329"/>
          </a:xfrm>
          <a:prstGeom prst="rect">
            <a:avLst/>
          </a:prstGeom>
          <a:noFill/>
          <a:ln w="9525">
            <a:noFill/>
            <a:miter lim="800000"/>
            <a:headEnd/>
            <a:tailEnd/>
          </a:ln>
          <a:effectLst/>
        </p:spPr>
        <p:txBody>
          <a:bodyPr wrap="square">
            <a:spAutoFit/>
          </a:bodyPr>
          <a:lstStyle/>
          <a:p>
            <a:pPr defTabSz="4389329">
              <a:spcBef>
                <a:spcPct val="50000"/>
              </a:spcBef>
            </a:pPr>
            <a:r>
              <a:rPr lang="en-US" sz="7200" b="1" dirty="0">
                <a:latin typeface="Calibri" panose="020F0502020204030204" pitchFamily="34" charset="0"/>
                <a:cs typeface="Calibri" panose="020F0502020204030204" pitchFamily="34" charset="0"/>
              </a:rPr>
              <a:t>Hypothesis </a:t>
            </a:r>
          </a:p>
        </p:txBody>
      </p:sp>
      <p:sp>
        <p:nvSpPr>
          <p:cNvPr id="44" name="TextBox 43">
            <a:extLst>
              <a:ext uri="{FF2B5EF4-FFF2-40B4-BE49-F238E27FC236}">
                <a16:creationId xmlns:a16="http://schemas.microsoft.com/office/drawing/2014/main" id="{993D3767-FAF7-43F2-9E35-2037CAAC747E}"/>
              </a:ext>
            </a:extLst>
          </p:cNvPr>
          <p:cNvSpPr txBox="1"/>
          <p:nvPr/>
        </p:nvSpPr>
        <p:spPr>
          <a:xfrm>
            <a:off x="1010683" y="29476891"/>
            <a:ext cx="8931979" cy="2923877"/>
          </a:xfrm>
          <a:prstGeom prst="rect">
            <a:avLst/>
          </a:prstGeom>
          <a:noFill/>
        </p:spPr>
        <p:txBody>
          <a:bodyPr wrap="square" rtlCol="0">
            <a:spAutoFit/>
          </a:bodyPr>
          <a:lstStyle/>
          <a:p>
            <a:pPr algn="l"/>
            <a:r>
              <a:rPr lang="en-US" sz="2800" dirty="0">
                <a:latin typeface="Calibri" panose="020F0502020204030204" pitchFamily="34" charset="0"/>
                <a:cs typeface="Calibri" panose="020F0502020204030204" pitchFamily="34" charset="0"/>
              </a:rPr>
              <a:t>If an underlying gender bias exists, women will expect more second shift responsibility and more career sacrifice during the COVID-19 pandemic as compared to men</a:t>
            </a:r>
          </a:p>
          <a:p>
            <a:pPr algn="l"/>
            <a:r>
              <a:rPr lang="en-US" sz="4400" dirty="0">
                <a:latin typeface="Calibri" panose="020F0502020204030204" pitchFamily="34" charset="0"/>
                <a:cs typeface="Calibri" panose="020F0502020204030204" pitchFamily="34" charset="0"/>
              </a:rPr>
              <a:t>Research Design</a:t>
            </a:r>
          </a:p>
          <a:p>
            <a:pPr algn="l"/>
            <a:r>
              <a:rPr lang="en-US" sz="2800" dirty="0">
                <a:latin typeface="Calibri" panose="020F0502020204030204" pitchFamily="34" charset="0"/>
                <a:cs typeface="Calibri" panose="020F0502020204030204" pitchFamily="34" charset="0"/>
              </a:rPr>
              <a:t>Quantitative Research; Vignette Study  </a:t>
            </a:r>
          </a:p>
          <a:p>
            <a:endParaRPr lang="en-US" sz="2800" dirty="0">
              <a:latin typeface="Calibri" panose="020F0502020204030204" pitchFamily="34" charset="0"/>
              <a:cs typeface="Calibri" panose="020F0502020204030204" pitchFamily="34" charset="0"/>
            </a:endParaRPr>
          </a:p>
        </p:txBody>
      </p:sp>
      <p:sp>
        <p:nvSpPr>
          <p:cNvPr id="51" name="Text Box 39">
            <a:extLst>
              <a:ext uri="{FF2B5EF4-FFF2-40B4-BE49-F238E27FC236}">
                <a16:creationId xmlns:a16="http://schemas.microsoft.com/office/drawing/2014/main" id="{EE9AEA7A-B247-4A1F-9192-BBAFAE1937F1}"/>
              </a:ext>
            </a:extLst>
          </p:cNvPr>
          <p:cNvSpPr txBox="1">
            <a:spLocks noChangeArrowheads="1"/>
          </p:cNvSpPr>
          <p:nvPr/>
        </p:nvSpPr>
        <p:spPr bwMode="auto">
          <a:xfrm>
            <a:off x="22895124" y="13278118"/>
            <a:ext cx="8863207" cy="471108"/>
          </a:xfrm>
          <a:prstGeom prst="rect">
            <a:avLst/>
          </a:prstGeom>
          <a:noFill/>
          <a:ln w="57150" cmpd="thinThick">
            <a:noFill/>
            <a:miter lim="800000"/>
            <a:headEnd/>
            <a:tailEnd/>
          </a:ln>
          <a:effectLst/>
        </p:spPr>
        <p:txBody>
          <a:bodyPr wrap="square" lIns="61170" tIns="30584" rIns="61170" bIns="30584">
            <a:spAutoFit/>
          </a:bodyPr>
          <a:lstStyle/>
          <a:p>
            <a:pPr algn="l" defTabSz="612760" eaLnBrk="0" hangingPunct="0">
              <a:lnSpc>
                <a:spcPct val="95000"/>
              </a:lnSpc>
            </a:pPr>
            <a:r>
              <a:rPr lang="en-US" sz="2800" dirty="0">
                <a:latin typeface="Calibri" panose="020F0502020204030204" pitchFamily="34" charset="0"/>
                <a:cs typeface="Calibri" panose="020F0502020204030204" pitchFamily="34" charset="0"/>
              </a:rPr>
              <a:t>Republicans </a:t>
            </a:r>
          </a:p>
        </p:txBody>
      </p:sp>
      <p:sp>
        <p:nvSpPr>
          <p:cNvPr id="53" name="Text Box 39">
            <a:extLst>
              <a:ext uri="{FF2B5EF4-FFF2-40B4-BE49-F238E27FC236}">
                <a16:creationId xmlns:a16="http://schemas.microsoft.com/office/drawing/2014/main" id="{26E75E3B-D775-4007-A8D2-1ADAF260CEAF}"/>
              </a:ext>
            </a:extLst>
          </p:cNvPr>
          <p:cNvSpPr txBox="1">
            <a:spLocks noChangeArrowheads="1"/>
          </p:cNvSpPr>
          <p:nvPr/>
        </p:nvSpPr>
        <p:spPr bwMode="auto">
          <a:xfrm>
            <a:off x="22895120" y="17988258"/>
            <a:ext cx="8863207" cy="529586"/>
          </a:xfrm>
          <a:prstGeom prst="rect">
            <a:avLst/>
          </a:prstGeom>
          <a:noFill/>
          <a:ln w="57150" cmpd="thinThick">
            <a:noFill/>
            <a:miter lim="800000"/>
            <a:headEnd/>
            <a:tailEnd/>
          </a:ln>
          <a:effectLst/>
        </p:spPr>
        <p:txBody>
          <a:bodyPr wrap="square" lIns="61170" tIns="30584" rIns="61170" bIns="30584">
            <a:spAutoFit/>
          </a:bodyPr>
          <a:lstStyle/>
          <a:p>
            <a:pPr algn="l" defTabSz="612760" eaLnBrk="0" hangingPunct="0">
              <a:lnSpc>
                <a:spcPct val="95000"/>
              </a:lnSpc>
            </a:pPr>
            <a:r>
              <a:rPr lang="en-US" sz="3200" b="1" u="sng" dirty="0">
                <a:latin typeface="Calibri" panose="020F0502020204030204" pitchFamily="34" charset="0"/>
                <a:cs typeface="Calibri" panose="020F0502020204030204" pitchFamily="34" charset="0"/>
              </a:rPr>
              <a:t>Age Groups</a:t>
            </a:r>
          </a:p>
        </p:txBody>
      </p:sp>
      <p:sp>
        <p:nvSpPr>
          <p:cNvPr id="2" name="TextBox 1">
            <a:extLst>
              <a:ext uri="{FF2B5EF4-FFF2-40B4-BE49-F238E27FC236}">
                <a16:creationId xmlns:a16="http://schemas.microsoft.com/office/drawing/2014/main" id="{199B7E0B-AC55-4025-B715-4FE14332BC77}"/>
              </a:ext>
            </a:extLst>
          </p:cNvPr>
          <p:cNvSpPr txBox="1"/>
          <p:nvPr/>
        </p:nvSpPr>
        <p:spPr>
          <a:xfrm>
            <a:off x="22693700" y="31575893"/>
            <a:ext cx="7945163" cy="523220"/>
          </a:xfrm>
          <a:prstGeom prst="rect">
            <a:avLst/>
          </a:prstGeom>
          <a:noFill/>
        </p:spPr>
        <p:txBody>
          <a:bodyPr wrap="square" rtlCol="0">
            <a:spAutoFit/>
          </a:bodyPr>
          <a:lstStyle/>
          <a:p>
            <a:pPr algn="l"/>
            <a:r>
              <a:rPr lang="en-US" sz="2800" dirty="0">
                <a:latin typeface="Calibri" panose="020F0502020204030204" pitchFamily="34" charset="0"/>
                <a:cs typeface="Calibri" panose="020F0502020204030204" pitchFamily="34" charset="0"/>
              </a:rPr>
              <a:t>Index Scale 3-15  Mean 9 </a:t>
            </a:r>
          </a:p>
        </p:txBody>
      </p:sp>
      <p:pic>
        <p:nvPicPr>
          <p:cNvPr id="5" name="Picture 4">
            <a:extLst>
              <a:ext uri="{FF2B5EF4-FFF2-40B4-BE49-F238E27FC236}">
                <a16:creationId xmlns:a16="http://schemas.microsoft.com/office/drawing/2014/main" id="{9C3CC41D-FC71-44C5-B269-B040138C30BB}"/>
              </a:ext>
            </a:extLst>
          </p:cNvPr>
          <p:cNvPicPr>
            <a:picLocks noChangeAspect="1"/>
          </p:cNvPicPr>
          <p:nvPr/>
        </p:nvPicPr>
        <p:blipFill>
          <a:blip r:embed="rId13"/>
          <a:stretch>
            <a:fillRect/>
          </a:stretch>
        </p:blipFill>
        <p:spPr>
          <a:xfrm>
            <a:off x="11912969" y="12381033"/>
            <a:ext cx="8634341" cy="2942933"/>
          </a:xfrm>
          <a:prstGeom prst="rect">
            <a:avLst/>
          </a:prstGeom>
        </p:spPr>
      </p:pic>
    </p:spTree>
  </p:cSld>
  <p:clrMapOvr>
    <a:masterClrMapping/>
  </p:clrMapOvr>
</p:sld>
</file>

<file path=ppt/theme/theme1.xml><?xml version="1.0" encoding="utf-8"?>
<a:theme xmlns:a="http://schemas.openxmlformats.org/drawingml/2006/main" name="Default Design">
  <a:themeElements>
    <a:clrScheme name="Custom 28">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FF"/>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4389438"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4389438"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9BD5A7F46C11247B9EEBB2A7E06F915" ma:contentTypeVersion="7" ma:contentTypeDescription="Create a new document." ma:contentTypeScope="" ma:versionID="4bf5304363b6435df4966d3753c68d28">
  <xsd:schema xmlns:xsd="http://www.w3.org/2001/XMLSchema" xmlns:xs="http://www.w3.org/2001/XMLSchema" xmlns:p="http://schemas.microsoft.com/office/2006/metadata/properties" xmlns:ns3="8200dd40-962e-44fe-9811-4ab1978e772a" xmlns:ns4="bd5b662d-594e-469d-b3ce-0103e179e21a" targetNamespace="http://schemas.microsoft.com/office/2006/metadata/properties" ma:root="true" ma:fieldsID="9e7fab13f6fa952239174cd3d482530c" ns3:_="" ns4:_="">
    <xsd:import namespace="8200dd40-962e-44fe-9811-4ab1978e772a"/>
    <xsd:import namespace="bd5b662d-594e-469d-b3ce-0103e179e21a"/>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00dd40-962e-44fe-9811-4ab1978e77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d5b662d-594e-469d-b3ce-0103e179e21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DA149E2-981B-4969-86A9-FE9CDC41E428}">
  <ds:schemaRefs>
    <ds:schemaRef ds:uri="http://schemas.microsoft.com/sharepoint/v3/contenttype/forms"/>
  </ds:schemaRefs>
</ds:datastoreItem>
</file>

<file path=customXml/itemProps2.xml><?xml version="1.0" encoding="utf-8"?>
<ds:datastoreItem xmlns:ds="http://schemas.openxmlformats.org/officeDocument/2006/customXml" ds:itemID="{7D5CC0FD-3C03-4F19-BEB4-36596DEDFBC6}">
  <ds:schemaRefs>
    <ds:schemaRef ds:uri="8200dd40-962e-44fe-9811-4ab1978e772a"/>
    <ds:schemaRef ds:uri="bd5b662d-594e-469d-b3ce-0103e179e21a"/>
    <ds:schemaRef ds:uri="http://www.w3.org/XML/1998/namespace"/>
    <ds:schemaRef ds:uri="http://schemas.microsoft.com/office/2006/metadata/properties"/>
    <ds:schemaRef ds:uri="http://schemas.microsoft.com/office/2006/documentManagement/types"/>
    <ds:schemaRef ds:uri="http://purl.org/dc/elements/1.1/"/>
    <ds:schemaRef ds:uri="http://purl.org/dc/dcmitype/"/>
    <ds:schemaRef ds:uri="http://schemas.microsoft.com/office/infopath/2007/PartnerControls"/>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6B75DABE-00BC-4815-884F-2171E46970E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00dd40-962e-44fe-9811-4ab1978e772a"/>
    <ds:schemaRef ds:uri="bd5b662d-594e-469d-b3ce-0103e179e21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Ion Boardroom</Template>
  <TotalTime>8679</TotalTime>
  <Words>1337</Words>
  <Application>Microsoft Office PowerPoint</Application>
  <PresentationFormat>Custom</PresentationFormat>
  <Paragraphs>66</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Default Design</vt:lpstr>
      <vt:lpstr>PowerPoint Presentation</vt:lpstr>
    </vt:vector>
  </TitlesOfParts>
  <Company>MegaPrint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36x48 Horizontal Poster</dc:title>
  <dc:creator>Ethan Shulda</dc:creator>
  <dc:description>©MegaPrint Inc. 2009</dc:description>
  <cp:lastModifiedBy>Alfaro-Velez, Kassandra J.</cp:lastModifiedBy>
  <cp:revision>65</cp:revision>
  <cp:lastPrinted>2011-03-08T18:07:35Z</cp:lastPrinted>
  <dcterms:created xsi:type="dcterms:W3CDTF">2008-12-04T00:20:37Z</dcterms:created>
  <dcterms:modified xsi:type="dcterms:W3CDTF">2022-03-09T15:26:46Z</dcterms:modified>
  <cp:category>Research Poster</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0x010100B9BD5A7F46C11247B9EEBB2A7E06F915</vt:lpwstr>
  </property>
</Properties>
</file>