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2787" autoAdjust="0"/>
    <p:restoredTop sz="89809" autoAdjust="0"/>
  </p:normalViewPr>
  <p:slideViewPr>
    <p:cSldViewPr>
      <p:cViewPr varScale="1">
        <p:scale>
          <a:sx n="97" d="100"/>
          <a:sy n="97" d="100"/>
        </p:scale>
        <p:origin x="219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rcuseugeniomendoza/Documents/EX%20250%20Poster%20Grpah%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000" b="0" i="1" baseline="0" dirty="0">
                <a:effectLst/>
              </a:rPr>
              <a:t>Ola </a:t>
            </a:r>
            <a:r>
              <a:rPr lang="en-US" sz="1000" b="0" i="1" baseline="0" dirty="0" err="1">
                <a:effectLst/>
              </a:rPr>
              <a:t>Hou</a:t>
            </a:r>
            <a:r>
              <a:rPr lang="en-US" sz="1000" b="0" i="1" baseline="0" dirty="0">
                <a:effectLst/>
              </a:rPr>
              <a:t> I ka Hula and Ka-HOLO</a:t>
            </a:r>
            <a:r>
              <a:rPr lang="en-US" sz="1000" b="0" i="0" baseline="0" dirty="0">
                <a:effectLst/>
              </a:rPr>
              <a:t> Project Post-Intervention </a:t>
            </a:r>
            <a:r>
              <a:rPr lang="en-US" sz="1000" b="0" i="0" baseline="0" dirty="0" err="1">
                <a:effectLst/>
              </a:rPr>
              <a:t>Comparion</a:t>
            </a:r>
            <a:r>
              <a:rPr lang="en-US" sz="1000" b="0" i="0" baseline="0" dirty="0">
                <a:effectLst/>
              </a:rPr>
              <a:t> of Follow-Up Retention Rates</a:t>
            </a:r>
            <a:endParaRPr lang="en-US" sz="800" dirty="0">
              <a:effectLst/>
            </a:endParaRPr>
          </a:p>
        </c:rich>
      </c:tx>
      <c:layout>
        <c:manualLayout>
          <c:xMode val="edge"/>
          <c:yMode val="edge"/>
          <c:x val="9.6066993436184064E-2"/>
          <c:y val="3.6885763423437787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0.22354040409204423"/>
          <c:y val="0.4775330988776092"/>
          <c:w val="0.71462417453364169"/>
          <c:h val="0.28980197359837884"/>
        </c:manualLayout>
      </c:layout>
      <c:barChart>
        <c:barDir val="col"/>
        <c:grouping val="clustered"/>
        <c:varyColors val="0"/>
        <c:ser>
          <c:idx val="0"/>
          <c:order val="0"/>
          <c:spPr>
            <a:solidFill>
              <a:schemeClr val="accent1"/>
            </a:solidFill>
            <a:ln>
              <a:noFill/>
            </a:ln>
            <a:effectLst/>
          </c:spPr>
          <c:invertIfNegative val="0"/>
          <c:cat>
            <c:strRef>
              <c:f>Sheet1!$A$9:$A$10</c:f>
              <c:strCache>
                <c:ptCount val="2"/>
                <c:pt idx="0">
                  <c:v>Ka-HOLO Project</c:v>
                </c:pt>
                <c:pt idx="1">
                  <c:v>Ola Hou I ka Hula  </c:v>
                </c:pt>
              </c:strCache>
            </c:strRef>
          </c:cat>
          <c:val>
            <c:numRef>
              <c:f>Sheet1!$B$9:$B$10</c:f>
              <c:numCache>
                <c:formatCode>0%</c:formatCode>
                <c:ptCount val="2"/>
                <c:pt idx="0">
                  <c:v>0.77</c:v>
                </c:pt>
                <c:pt idx="1">
                  <c:v>0.93</c:v>
                </c:pt>
              </c:numCache>
            </c:numRef>
          </c:val>
          <c:extLst>
            <c:ext xmlns:c16="http://schemas.microsoft.com/office/drawing/2014/chart" uri="{C3380CC4-5D6E-409C-BE32-E72D297353CC}">
              <c16:uniqueId val="{00000000-8919-9C40-A9B2-D093E6E89640}"/>
            </c:ext>
          </c:extLst>
        </c:ser>
        <c:dLbls>
          <c:showLegendKey val="0"/>
          <c:showVal val="0"/>
          <c:showCatName val="0"/>
          <c:showSerName val="0"/>
          <c:showPercent val="0"/>
          <c:showBubbleSize val="0"/>
        </c:dLbls>
        <c:gapWidth val="219"/>
        <c:overlap val="-27"/>
        <c:axId val="530832240"/>
        <c:axId val="530788944"/>
      </c:barChart>
      <c:catAx>
        <c:axId val="530832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0788944"/>
        <c:crosses val="autoZero"/>
        <c:auto val="1"/>
        <c:lblAlgn val="ctr"/>
        <c:lblOffset val="100"/>
        <c:noMultiLvlLbl val="0"/>
      </c:catAx>
      <c:valAx>
        <c:axId val="5307889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08322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cs typeface="+mn-cs"/>
              </a:defRPr>
            </a:lvl1pPr>
          </a:lstStyle>
          <a:p>
            <a:pPr>
              <a:defRPr/>
            </a:pPr>
            <a:endParaRPr lang="en-US"/>
          </a:p>
        </p:txBody>
      </p:sp>
      <p:sp>
        <p:nvSpPr>
          <p:cNvPr id="4099" name="Rectangle 1027"/>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cs typeface="+mn-cs"/>
              </a:defRPr>
            </a:lvl1pPr>
          </a:lstStyle>
          <a:p>
            <a:pPr>
              <a:defRPr/>
            </a:pPr>
            <a:endParaRPr lang="en-US"/>
          </a:p>
        </p:txBody>
      </p:sp>
      <p:sp>
        <p:nvSpPr>
          <p:cNvPr id="4100" name="Rectangle 1028"/>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cs typeface="+mn-cs"/>
              </a:defRPr>
            </a:lvl1pPr>
          </a:lstStyle>
          <a:p>
            <a:pPr>
              <a:defRPr/>
            </a:pPr>
            <a:endParaRPr lang="en-US"/>
          </a:p>
        </p:txBody>
      </p:sp>
      <p:sp>
        <p:nvSpPr>
          <p:cNvPr id="4101" name="Rectangle 1029"/>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D906127-5BA4-49DD-85EA-1BEA5810A312}"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a:defRPr sz="1200" dirty="0"/>
            </a:lvl1pPr>
          </a:lstStyle>
          <a:p>
            <a:pPr>
              <a:defRPr/>
            </a:pPr>
            <a:endParaRPr lang="en-US"/>
          </a:p>
        </p:txBody>
      </p:sp>
      <p:sp>
        <p:nvSpPr>
          <p:cNvPr id="3" name="Date Placeholder 2"/>
          <p:cNvSpPr>
            <a:spLocks noGrp="1"/>
          </p:cNvSpPr>
          <p:nvPr>
            <p:ph type="dt" idx="1"/>
          </p:nvPr>
        </p:nvSpPr>
        <p:spPr>
          <a:xfrm>
            <a:off x="3884613" y="0"/>
            <a:ext cx="2971800" cy="455613"/>
          </a:xfrm>
          <a:prstGeom prst="rect">
            <a:avLst/>
          </a:prstGeom>
        </p:spPr>
        <p:txBody>
          <a:bodyPr vert="horz" lIns="91440" tIns="45720" rIns="91440" bIns="45720" rtlCol="0"/>
          <a:lstStyle>
            <a:lvl1pPr algn="r">
              <a:defRPr sz="1200"/>
            </a:lvl1pPr>
          </a:lstStyle>
          <a:p>
            <a:pPr>
              <a:defRPr/>
            </a:pPr>
            <a:fld id="{D99AACB3-8B13-4211-8C02-D6FE8B8094FC}" type="datetimeFigureOut">
              <a:rPr lang="en-US"/>
              <a:pPr>
                <a:defRPr/>
              </a:pPr>
              <a:t>4/17/20</a:t>
            </a:fld>
            <a:endParaRPr lang="en-US" dirty="0"/>
          </a:p>
        </p:txBody>
      </p:sp>
      <p:sp>
        <p:nvSpPr>
          <p:cNvPr id="4" name="Slide Image Placeholder 3"/>
          <p:cNvSpPr>
            <a:spLocks noGrp="1" noRot="1" noChangeAspect="1"/>
          </p:cNvSpPr>
          <p:nvPr>
            <p:ph type="sldImg" idx="2"/>
          </p:nvPr>
        </p:nvSpPr>
        <p:spPr>
          <a:xfrm>
            <a:off x="1150938" y="684213"/>
            <a:ext cx="4556125" cy="34178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30700"/>
            <a:ext cx="5486400" cy="41021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59813"/>
            <a:ext cx="2971800" cy="455612"/>
          </a:xfrm>
          <a:prstGeom prst="rect">
            <a:avLst/>
          </a:prstGeom>
        </p:spPr>
        <p:txBody>
          <a:bodyPr vert="horz" lIns="91440" tIns="45720" rIns="91440" bIns="45720" rtlCol="0" anchor="b"/>
          <a:lstStyle>
            <a:lvl1pPr algn="l">
              <a:defRPr sz="1200" dirty="0"/>
            </a:lvl1pPr>
          </a:lstStyle>
          <a:p>
            <a:pPr>
              <a:defRPr/>
            </a:pPr>
            <a:endParaRPr lang="en-US"/>
          </a:p>
        </p:txBody>
      </p:sp>
      <p:sp>
        <p:nvSpPr>
          <p:cNvPr id="7" name="Slide Number Placeholder 6"/>
          <p:cNvSpPr>
            <a:spLocks noGrp="1"/>
          </p:cNvSpPr>
          <p:nvPr>
            <p:ph type="sldNum" sz="quarter" idx="5"/>
          </p:nvPr>
        </p:nvSpPr>
        <p:spPr>
          <a:xfrm>
            <a:off x="3884613" y="8659813"/>
            <a:ext cx="2971800" cy="455612"/>
          </a:xfrm>
          <a:prstGeom prst="rect">
            <a:avLst/>
          </a:prstGeom>
        </p:spPr>
        <p:txBody>
          <a:bodyPr vert="horz" lIns="91440" tIns="45720" rIns="91440" bIns="45720" rtlCol="0" anchor="b"/>
          <a:lstStyle>
            <a:lvl1pPr algn="r">
              <a:defRPr sz="1200"/>
            </a:lvl1pPr>
          </a:lstStyle>
          <a:p>
            <a:pPr>
              <a:defRPr/>
            </a:pPr>
            <a:fld id="{14862005-A64A-4695-B5E5-25C5EDBFF9F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87FD7A-1A12-4B5C-A677-B25107ECF6A7}"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9239267-F3D2-42B8-AAF6-258B5541732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1F696C-FC40-4EEC-9F4C-CBC2F26050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1FA09A-8945-4B66-899C-6A6DB476E0C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307178-15B7-47A9-88AA-2D02AB01DD0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62AFDE-587D-4AAD-AE13-748047EB5D9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96AECF-5AB3-4250-858B-2905FEE1610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198907-5271-4E33-A9A3-C614B8070AB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EECD96A-EE97-4380-B0F9-90DDE69A723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F06C0B5-36E2-4514-B746-CBFB1DD32FC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01D3C9-FF64-4718-ADE9-7165F71979E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93A8F0D-BB40-4ECD-86BA-3A4FBF82531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02495B4F-F5FC-4EE6-B7E1-9475B935353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jp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43000" y="0"/>
            <a:ext cx="6858000" cy="1015663"/>
          </a:xfrm>
          <a:prstGeom prst="rect">
            <a:avLst/>
          </a:prstGeom>
          <a:noFill/>
          <a:ln w="9525">
            <a:noFill/>
            <a:miter lim="800000"/>
            <a:headEnd/>
            <a:tailEnd/>
          </a:ln>
        </p:spPr>
        <p:txBody>
          <a:bodyPr>
            <a:spAutoFit/>
          </a:bodyPr>
          <a:lstStyle/>
          <a:p>
            <a:pPr algn="ctr"/>
            <a:r>
              <a:rPr lang="en-US" sz="2000" dirty="0"/>
              <a:t>Analyzing the Efficacy of a Cultural-Based Exercise Program in Preventing and Managing Cardiovascular Disease and Associated Risk Factors</a:t>
            </a:r>
          </a:p>
        </p:txBody>
      </p:sp>
      <p:sp>
        <p:nvSpPr>
          <p:cNvPr id="2051" name="Text Box 3"/>
          <p:cNvSpPr txBox="1">
            <a:spLocks noChangeArrowheads="1"/>
          </p:cNvSpPr>
          <p:nvPr/>
        </p:nvSpPr>
        <p:spPr bwMode="auto">
          <a:xfrm>
            <a:off x="22412" y="865187"/>
            <a:ext cx="9144000" cy="430213"/>
          </a:xfrm>
          <a:prstGeom prst="rect">
            <a:avLst/>
          </a:prstGeom>
          <a:noFill/>
          <a:ln w="9525">
            <a:noFill/>
            <a:miter lim="800000"/>
            <a:headEnd/>
            <a:tailEnd/>
          </a:ln>
        </p:spPr>
        <p:txBody>
          <a:bodyPr>
            <a:spAutoFit/>
          </a:bodyPr>
          <a:lstStyle/>
          <a:p>
            <a:pPr algn="ctr"/>
            <a:r>
              <a:rPr lang="en-US" sz="1000" i="1" dirty="0"/>
              <a:t>Marcus Eugenio-Mendoza</a:t>
            </a:r>
            <a:endParaRPr lang="en-US" sz="400" i="1" dirty="0"/>
          </a:p>
          <a:p>
            <a:pPr algn="ctr"/>
            <a:r>
              <a:rPr lang="en-US" sz="1200" b="1" dirty="0"/>
              <a:t>Sacred Heart University, Fairfield Connecticut</a:t>
            </a:r>
          </a:p>
        </p:txBody>
      </p:sp>
      <p:sp>
        <p:nvSpPr>
          <p:cNvPr id="2052" name="Text Box 8"/>
          <p:cNvSpPr txBox="1">
            <a:spLocks noChangeArrowheads="1"/>
          </p:cNvSpPr>
          <p:nvPr/>
        </p:nvSpPr>
        <p:spPr bwMode="auto">
          <a:xfrm>
            <a:off x="-331336" y="1171522"/>
            <a:ext cx="2590800" cy="307975"/>
          </a:xfrm>
          <a:prstGeom prst="rect">
            <a:avLst/>
          </a:prstGeom>
          <a:noFill/>
          <a:ln w="9525">
            <a:noFill/>
            <a:miter lim="800000"/>
            <a:headEnd/>
            <a:tailEnd/>
          </a:ln>
        </p:spPr>
        <p:txBody>
          <a:bodyPr>
            <a:spAutoFit/>
          </a:bodyPr>
          <a:lstStyle/>
          <a:p>
            <a:pPr>
              <a:defRPr/>
            </a:pPr>
            <a:r>
              <a:rPr lang="en-US" sz="800" dirty="0">
                <a:cs typeface="+mn-cs"/>
              </a:rPr>
              <a:t> </a:t>
            </a:r>
          </a:p>
          <a:p>
            <a:pPr>
              <a:spcBef>
                <a:spcPct val="50000"/>
              </a:spcBef>
              <a:defRPr/>
            </a:pPr>
            <a:endParaRPr lang="en-US" sz="100" b="1" dirty="0">
              <a:cs typeface="Times New Roman" pitchFamily="18" charset="0"/>
            </a:endParaRPr>
          </a:p>
          <a:p>
            <a:pPr algn="just">
              <a:defRPr/>
            </a:pPr>
            <a:r>
              <a:rPr lang="en-US" sz="450" dirty="0">
                <a:cs typeface="+mn-cs"/>
              </a:rPr>
              <a:t>   </a:t>
            </a:r>
            <a:endParaRPr lang="en-US" sz="500" dirty="0">
              <a:cs typeface="+mn-cs"/>
            </a:endParaRPr>
          </a:p>
        </p:txBody>
      </p:sp>
      <p:pic>
        <p:nvPicPr>
          <p:cNvPr id="2055" name="Picture 22" descr="shield.bmp"/>
          <p:cNvPicPr>
            <a:picLocks noChangeAspect="1"/>
          </p:cNvPicPr>
          <p:nvPr/>
        </p:nvPicPr>
        <p:blipFill>
          <a:blip r:embed="rId3" cstate="print"/>
          <a:srcRect/>
          <a:stretch>
            <a:fillRect/>
          </a:stretch>
        </p:blipFill>
        <p:spPr bwMode="auto">
          <a:xfrm>
            <a:off x="0" y="0"/>
            <a:ext cx="1023938" cy="1143000"/>
          </a:xfrm>
          <a:prstGeom prst="rect">
            <a:avLst/>
          </a:prstGeom>
          <a:noFill/>
          <a:ln w="9525">
            <a:noFill/>
            <a:miter lim="800000"/>
            <a:headEnd/>
            <a:tailEnd/>
          </a:ln>
        </p:spPr>
      </p:pic>
      <p:pic>
        <p:nvPicPr>
          <p:cNvPr id="2056" name="Picture 23" descr="shield.bmp"/>
          <p:cNvPicPr>
            <a:picLocks noChangeAspect="1"/>
          </p:cNvPicPr>
          <p:nvPr/>
        </p:nvPicPr>
        <p:blipFill>
          <a:blip r:embed="rId3" cstate="print"/>
          <a:srcRect/>
          <a:stretch>
            <a:fillRect/>
          </a:stretch>
        </p:blipFill>
        <p:spPr bwMode="auto">
          <a:xfrm>
            <a:off x="8120063" y="0"/>
            <a:ext cx="1023937" cy="1219200"/>
          </a:xfrm>
          <a:prstGeom prst="rect">
            <a:avLst/>
          </a:prstGeom>
          <a:noFill/>
          <a:ln w="9525">
            <a:noFill/>
            <a:miter lim="800000"/>
            <a:headEnd/>
            <a:tailEnd/>
          </a:ln>
        </p:spPr>
      </p:pic>
      <p:sp>
        <p:nvSpPr>
          <p:cNvPr id="2057" name="Text Box 1155"/>
          <p:cNvSpPr txBox="1">
            <a:spLocks noChangeArrowheads="1"/>
          </p:cNvSpPr>
          <p:nvPr/>
        </p:nvSpPr>
        <p:spPr bwMode="auto">
          <a:xfrm>
            <a:off x="6629400" y="5867400"/>
            <a:ext cx="2209800" cy="457200"/>
          </a:xfrm>
          <a:prstGeom prst="rect">
            <a:avLst/>
          </a:prstGeom>
          <a:noFill/>
          <a:ln w="9525">
            <a:noFill/>
            <a:miter lim="800000"/>
            <a:headEnd/>
            <a:tailEnd/>
          </a:ln>
        </p:spPr>
        <p:txBody>
          <a:bodyPr>
            <a:spAutoFit/>
          </a:bodyPr>
          <a:lstStyle/>
          <a:p>
            <a:endParaRPr lang="en-US"/>
          </a:p>
        </p:txBody>
      </p:sp>
      <p:sp>
        <p:nvSpPr>
          <p:cNvPr id="2059" name="Rectangle 24"/>
          <p:cNvSpPr>
            <a:spLocks noChangeArrowheads="1"/>
          </p:cNvSpPr>
          <p:nvPr/>
        </p:nvSpPr>
        <p:spPr bwMode="auto">
          <a:xfrm rot="10800000" flipV="1">
            <a:off x="7062" y="1331631"/>
            <a:ext cx="3879137" cy="28931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650" b="1" dirty="0"/>
              <a:t>Introduction</a:t>
            </a:r>
          </a:p>
          <a:p>
            <a:r>
              <a:rPr lang="en-US" sz="650" dirty="0"/>
              <a:t>Ethnic minorities around the country suffer from health care disparities (HCD), and within the State of Hawai`i alone, Native Hawaiians (NH) were identified to have the largest HCD compared to other ethnic groups.</a:t>
            </a:r>
            <a:r>
              <a:rPr lang="en-US" sz="650" baseline="30000" dirty="0"/>
              <a:t>1,2</a:t>
            </a:r>
            <a:r>
              <a:rPr lang="en-US" sz="650" dirty="0"/>
              <a:t> Native Hawaiians were identified to be genetically inclined to develop cardiometabolic disease, cardiovascular disease (CVD), and CVD’s associated and related risk factors (ARF) such as hypertension (HTN), obesity, and diabetes.</a:t>
            </a:r>
            <a:r>
              <a:rPr lang="en-US" sz="650" baseline="30000" dirty="0"/>
              <a:t>2</a:t>
            </a:r>
            <a:r>
              <a:rPr lang="en-US" sz="650" dirty="0"/>
              <a:t> Compared to other ethnic groups NH are three to four times more likely to contract CVD, 70% more likely to develop HTN, and 68% more likely to contract coronary heart disease.</a:t>
            </a:r>
            <a:r>
              <a:rPr lang="en-US" sz="650" baseline="30000" dirty="0"/>
              <a:t>3 </a:t>
            </a:r>
            <a:r>
              <a:rPr lang="en-US" sz="650" dirty="0"/>
              <a:t>Given these health disparities the Office of Minority Health investigated and concluded that NH have the highest age-adjusted death rate for all causes of death compared to other ethnic demographics, with particular emphasis on CVD.</a:t>
            </a:r>
            <a:r>
              <a:rPr lang="en-US" sz="650" baseline="30000" dirty="0"/>
              <a:t>1 </a:t>
            </a:r>
            <a:r>
              <a:rPr lang="en-US" sz="650" dirty="0"/>
              <a:t>In response to this data, the University of Hawai`i at </a:t>
            </a:r>
            <a:r>
              <a:rPr lang="en-US" sz="650" dirty="0" err="1"/>
              <a:t>Manoa</a:t>
            </a:r>
            <a:r>
              <a:rPr lang="en-US" sz="650" dirty="0"/>
              <a:t> John A. Burns School of Medicine (UHM) and the Queen’s Medical Center (QMC) have initiated training programs and research initiatives regarding cultural beliefs and practices and its potential role in healthcare to help tailor patient care to aid underserved Pacific Island populations. For instance, a survey conducted by the UHM found that standard health care protocol and procedures aimed at managing various chronic diseases and ARF such as, lowering blood pressure for people with CVD, were shown to be unappealing to NH.</a:t>
            </a:r>
            <a:r>
              <a:rPr lang="en-US" sz="650" baseline="30000" dirty="0"/>
              <a:t>1,3</a:t>
            </a:r>
            <a:r>
              <a:rPr lang="en-US" sz="650" dirty="0"/>
              <a:t> Native Hawaiians reported standard cardiac rehabilitation (CR) prescriptions to be tedious, inconvenient, and expensive, and the dietary restrictions and exercise recommendations unrealistic and difficult to maintain in their lives. Similarly, the QMC examined how culturally-sensitive health care improved quality of care with NH diagnosed with CVD and specifically evaluated post-hospitalization readmission rates and self-care management retention rates using a multidisciplinary culturally-relevant approach to health care.</a:t>
            </a:r>
            <a:r>
              <a:rPr lang="en-US" sz="650" baseline="30000" dirty="0"/>
              <a:t>2</a:t>
            </a:r>
            <a:r>
              <a:rPr lang="en-US" sz="650" dirty="0"/>
              <a:t> Continued research on culturally-sensitive treatment plans were conducted and found that </a:t>
            </a:r>
            <a:r>
              <a:rPr lang="en-US" sz="650" i="1" dirty="0"/>
              <a:t>hula,</a:t>
            </a:r>
            <a:r>
              <a:rPr lang="en-US" sz="650" dirty="0"/>
              <a:t> an ancient form of dancing and chanting that originates from the Hawaiian Islands, can be used as an exercise modality for cardiac rehabilitation. Both styles of </a:t>
            </a:r>
            <a:r>
              <a:rPr lang="en-US" sz="650" i="1" dirty="0"/>
              <a:t>hula</a:t>
            </a:r>
            <a:r>
              <a:rPr lang="en-US" sz="650" dirty="0"/>
              <a:t>,</a:t>
            </a:r>
            <a:r>
              <a:rPr lang="en-US" sz="650" i="1" dirty="0"/>
              <a:t> hula</a:t>
            </a:r>
            <a:r>
              <a:rPr lang="en-US" sz="650" dirty="0"/>
              <a:t> </a:t>
            </a:r>
            <a:r>
              <a:rPr lang="en-US" sz="650" i="1" dirty="0" err="1"/>
              <a:t>kahiko</a:t>
            </a:r>
            <a:r>
              <a:rPr lang="en-US" sz="650" dirty="0"/>
              <a:t> (pre-colonial/traditional) and </a:t>
            </a:r>
            <a:r>
              <a:rPr lang="en-US" sz="650" i="1" dirty="0"/>
              <a:t>hula `</a:t>
            </a:r>
            <a:r>
              <a:rPr lang="en-US" sz="650" i="1" dirty="0" err="1"/>
              <a:t>auana</a:t>
            </a:r>
            <a:r>
              <a:rPr lang="en-US" sz="650" dirty="0"/>
              <a:t> (contemporary/modern), demonstrated to be an effective modality for achieving low and high intensity forms of physical activity having an average metabolic equivalents (METs) of 5.7 (range 3.17 to 9.77) and 7.55 (range 4.43 to 12.00) respectively.</a:t>
            </a:r>
            <a:r>
              <a:rPr lang="en-US" sz="650" baseline="30000" dirty="0"/>
              <a:t>4 </a:t>
            </a:r>
            <a:r>
              <a:rPr lang="en-US" sz="650" dirty="0"/>
              <a:t>Consistent over multiple studies </a:t>
            </a:r>
            <a:r>
              <a:rPr lang="en-US" sz="650" i="1" dirty="0"/>
              <a:t>hula</a:t>
            </a:r>
            <a:r>
              <a:rPr lang="en-US" sz="650" dirty="0"/>
              <a:t>, was shown to be an effective intervention that can help prevent and manage cardiovascular disease and its ARF in the NH population.</a:t>
            </a:r>
            <a:r>
              <a:rPr lang="en-US" sz="650" baseline="30000" dirty="0"/>
              <a:t>3,5</a:t>
            </a:r>
            <a:r>
              <a:rPr lang="en-US" sz="650" dirty="0"/>
              <a:t> </a:t>
            </a:r>
          </a:p>
          <a:p>
            <a:endParaRPr lang="en-US" sz="650" b="1" dirty="0"/>
          </a:p>
        </p:txBody>
      </p:sp>
      <mc:AlternateContent xmlns:mc="http://schemas.openxmlformats.org/markup-compatibility/2006" xmlns:a14="http://schemas.microsoft.com/office/drawing/2010/main">
        <mc:Choice Requires="a14">
          <p:sp>
            <p:nvSpPr>
              <p:cNvPr id="22" name="TextBox 21"/>
              <p:cNvSpPr txBox="1"/>
              <p:nvPr/>
            </p:nvSpPr>
            <p:spPr>
              <a:xfrm>
                <a:off x="16043" y="4070802"/>
                <a:ext cx="3925602" cy="276998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600" b="1" dirty="0"/>
                  <a:t>Methods</a:t>
                </a:r>
                <a:endParaRPr lang="en-US" sz="600" dirty="0"/>
              </a:p>
              <a:p>
                <a:pPr marL="228600" indent="-228600">
                  <a:buAutoNum type="arabicPeriod"/>
                </a:pPr>
                <a:r>
                  <a:rPr lang="en-US" sz="600" dirty="0"/>
                  <a:t>The </a:t>
                </a:r>
                <a:r>
                  <a:rPr lang="en-US" sz="600" i="1" dirty="0"/>
                  <a:t>HELA </a:t>
                </a:r>
                <a:r>
                  <a:rPr lang="en-US" sz="600" dirty="0"/>
                  <a:t>(</a:t>
                </a:r>
                <a:r>
                  <a:rPr lang="en-US" sz="600" i="1" dirty="0"/>
                  <a:t>Hula </a:t>
                </a:r>
                <a:r>
                  <a:rPr lang="en-US" sz="600" dirty="0"/>
                  <a:t>Life Empowering Adaptation) study was a quasi-experimental study that involved 58 NH participants who were hospitalized for an acute cardiac event (myocardial infarction, coronary artery bypass graft surgery, valve replacement surgery, and/or heart failure) within one calendar prior to the start of the study and had no </a:t>
                </a:r>
                <a:r>
                  <a:rPr lang="en-US" sz="600" i="1" dirty="0"/>
                  <a:t>hula </a:t>
                </a:r>
                <a:r>
                  <a:rPr lang="en-US" sz="600" dirty="0"/>
                  <a:t>experience.</a:t>
                </a:r>
                <a:r>
                  <a:rPr lang="en-US" sz="600" baseline="30000" dirty="0"/>
                  <a:t>5</a:t>
                </a:r>
                <a:r>
                  <a:rPr lang="en-US" sz="600" dirty="0"/>
                  <a:t> The </a:t>
                </a:r>
                <a:r>
                  <a:rPr lang="en-US" sz="600" i="1" dirty="0"/>
                  <a:t>hula </a:t>
                </a:r>
                <a:r>
                  <a:rPr lang="en-US" sz="600" dirty="0"/>
                  <a:t>based intervention consisted of 60-minute hula class that met 3 times a week for 12 weeks. </a:t>
                </a:r>
              </a:p>
              <a:p>
                <a:pPr marL="228600" indent="-228600">
                  <a:buAutoNum type="arabicPeriod"/>
                </a:pPr>
                <a:r>
                  <a:rPr lang="en-US" sz="600" dirty="0"/>
                  <a:t>The </a:t>
                </a:r>
                <a:r>
                  <a:rPr lang="en-US" sz="600" i="1" dirty="0"/>
                  <a:t>Ola </a:t>
                </a:r>
                <a:r>
                  <a:rPr lang="en-US" sz="600" i="1" dirty="0" err="1"/>
                  <a:t>Hou</a:t>
                </a:r>
                <a:r>
                  <a:rPr lang="en-US" sz="600" i="1" dirty="0"/>
                  <a:t> I ka Hula </a:t>
                </a:r>
                <a:r>
                  <a:rPr lang="en-US" sz="600" dirty="0"/>
                  <a:t>(Restoring Health through Hula) was a community-based trial that recruited 60 NH participants who were previously diagnosed with HTN (</a:t>
                </a:r>
                <a14:m>
                  <m:oMath xmlns:m="http://schemas.openxmlformats.org/officeDocument/2006/math">
                    <m:r>
                      <a:rPr lang="en-US" sz="600" i="1">
                        <a:latin typeface="Cambria Math" panose="02040503050406030204" pitchFamily="18" charset="0"/>
                      </a:rPr>
                      <m:t>≥6</m:t>
                    </m:r>
                  </m:oMath>
                </a14:m>
                <a:r>
                  <a:rPr lang="en-US" sz="600" dirty="0"/>
                  <a:t> months; Systolic Blood Pressure 140mmHg, or 130mmHg for those with comorbid diabetes), no CVD, independently ambulatory, not pregnancy, and those who were not taking more than four types of anti-hypertensive medicatios.</a:t>
                </a:r>
                <a:r>
                  <a:rPr lang="en-US" sz="600" baseline="30000" dirty="0"/>
                  <a:t>3</a:t>
                </a:r>
                <a:r>
                  <a:rPr lang="en-US" sz="600" dirty="0"/>
                  <a:t> Participants were randomized into two groups; one group who received the </a:t>
                </a:r>
                <a:r>
                  <a:rPr lang="en-US" sz="600" i="1" dirty="0"/>
                  <a:t>hula</a:t>
                </a:r>
                <a:r>
                  <a:rPr lang="en-US" sz="600" dirty="0"/>
                  <a:t> based intervention (</a:t>
                </a:r>
                <a:r>
                  <a:rPr lang="en-US" sz="600" i="1" dirty="0"/>
                  <a:t>Ola </a:t>
                </a:r>
                <a:r>
                  <a:rPr lang="en-US" sz="600" i="1" dirty="0" err="1"/>
                  <a:t>Hou</a:t>
                </a:r>
                <a:r>
                  <a:rPr lang="en-US" sz="600" dirty="0"/>
                  <a:t>), while the other group was placed on a “wait-list” for the intervention. Those that were in the </a:t>
                </a:r>
                <a:r>
                  <a:rPr lang="en-US" sz="600" i="1" dirty="0"/>
                  <a:t>Ola </a:t>
                </a:r>
                <a:r>
                  <a:rPr lang="en-US" sz="600" i="1" dirty="0" err="1"/>
                  <a:t>Hou</a:t>
                </a:r>
                <a:r>
                  <a:rPr lang="en-US" sz="600" dirty="0"/>
                  <a:t> program received a 30-minute educational session on hypertension and how to cook nutrient-dense and heart-healthy meals using indigenous foods to Hawai`i (adapted by the educational guidelines of the Heart Failure Society of America), as well as two 60-minute hula sessions per week for 12-weeks total. </a:t>
                </a:r>
                <a:r>
                  <a:rPr lang="en-US" sz="600" i="1" dirty="0"/>
                  <a:t>Hula</a:t>
                </a:r>
                <a:r>
                  <a:rPr lang="en-US" sz="600" dirty="0"/>
                  <a:t> sessions were pre-selected beforehand and were evaluated to ensure that the intervention regiment adhered to the American College of Sports Medicines (ACSM) guidelines on exercise prescriptions. Researchers measured the participant’s body mass index (BMI), baseline systolic and diastolic blood pressures (SBP and DBP respectively), 6-minute walk test, and scores based on the Medical Outcome Study 12-Item Short-Form Health Survey (SF-12) pre-intervention and 3 months post-intervention. </a:t>
                </a:r>
              </a:p>
              <a:p>
                <a:pPr marL="228600" indent="-228600">
                  <a:buAutoNum type="arabicPeriod"/>
                </a:pPr>
                <a:r>
                  <a:rPr lang="en-US" sz="600" dirty="0"/>
                  <a:t>The </a:t>
                </a:r>
                <a:r>
                  <a:rPr lang="en-US" sz="600" i="1" dirty="0"/>
                  <a:t>Ka-HOLO </a:t>
                </a:r>
                <a:r>
                  <a:rPr lang="en-US" sz="600" dirty="0"/>
                  <a:t>(</a:t>
                </a:r>
                <a:r>
                  <a:rPr lang="en-US" sz="600" i="1" dirty="0"/>
                  <a:t>Hula</a:t>
                </a:r>
                <a:r>
                  <a:rPr lang="en-US" sz="600" dirty="0"/>
                  <a:t> Optimizing Lifestyle Option) Project, which was based off the </a:t>
                </a:r>
                <a:r>
                  <a:rPr lang="en-US" sz="600" i="1" dirty="0"/>
                  <a:t>Ola </a:t>
                </a:r>
                <a:r>
                  <a:rPr lang="en-US" sz="600" i="1" dirty="0" err="1"/>
                  <a:t>Hou</a:t>
                </a:r>
                <a:r>
                  <a:rPr lang="en-US" sz="600" i="1" dirty="0"/>
                  <a:t> </a:t>
                </a:r>
                <a:r>
                  <a:rPr lang="en-US" sz="600" dirty="0"/>
                  <a:t>study involved 250 NH over the age of 20 with previous </a:t>
                </a:r>
                <a:r>
                  <a:rPr lang="en-US" sz="600" i="1" dirty="0"/>
                  <a:t>hula</a:t>
                </a:r>
                <a:r>
                  <a:rPr lang="en-US" sz="600" dirty="0"/>
                  <a:t> experience and had been diagnosed with diabetes mellitus, hypertension (defined as a resting blood pressure </a:t>
                </a:r>
                <a14:m>
                  <m:oMath xmlns:m="http://schemas.openxmlformats.org/officeDocument/2006/math">
                    <m:r>
                      <a:rPr lang="en-US" sz="600" i="1">
                        <a:latin typeface="Cambria Math" panose="02040503050406030204" pitchFamily="18" charset="0"/>
                      </a:rPr>
                      <m:t>≥</m:t>
                    </m:r>
                  </m:oMath>
                </a14:m>
                <a:r>
                  <a:rPr lang="en-US" sz="600" dirty="0"/>
                  <a:t>130/80), Framingham Risk Score of </a:t>
                </a:r>
                <a14:m>
                  <m:oMath xmlns:m="http://schemas.openxmlformats.org/officeDocument/2006/math">
                    <m:r>
                      <a:rPr lang="en-US" sz="600" i="1">
                        <a:latin typeface="Cambria Math" panose="02040503050406030204" pitchFamily="18" charset="0"/>
                      </a:rPr>
                      <m:t>≥</m:t>
                    </m:r>
                  </m:oMath>
                </a14:m>
                <a:r>
                  <a:rPr lang="en-US" sz="600" dirty="0"/>
                  <a:t> 20, and physician’s consent to participate in moderate physical activity were recruited in a 3 year accrual period and were randomly assigned to either the control group, or the experimental group.</a:t>
                </a:r>
                <a:r>
                  <a:rPr lang="en-US" sz="600" baseline="30000" dirty="0"/>
                  <a:t>6</a:t>
                </a:r>
                <a:r>
                  <a:rPr lang="en-US" sz="600" dirty="0"/>
                  <a:t> Participants placed in the control group had no intervention measures and were only asked to attend the 3, 6, and 12 month follow-up assessments. The experimental protocol consisted of three 60-minute </a:t>
                </a:r>
                <a:r>
                  <a:rPr lang="en-US" sz="600" i="1" dirty="0"/>
                  <a:t>hula</a:t>
                </a:r>
                <a:r>
                  <a:rPr lang="en-US" sz="600" dirty="0"/>
                  <a:t> classes per week and attend a 1-week self-care management course for hypertension, and was put in a 12-week program and will have follow-ups 3, 6, and 12 months post-intervention. The 60-minute intervention consists of a 5-15 minute warm-up, a 20-40 minute of </a:t>
                </a:r>
                <a:r>
                  <a:rPr lang="en-US" sz="600" i="1" dirty="0"/>
                  <a:t>hula</a:t>
                </a:r>
                <a:r>
                  <a:rPr lang="en-US" sz="600" dirty="0"/>
                  <a:t> and a 3-10 minutes for a cool-down. During the 3, 6, and 12 months post-intervention measurements SBP, DBP, and FRS will be assessed.</a:t>
                </a:r>
              </a:p>
            </p:txBody>
          </p:sp>
        </mc:Choice>
        <mc:Fallback xmlns="">
          <p:sp>
            <p:nvSpPr>
              <p:cNvPr id="22" name="TextBox 21"/>
              <p:cNvSpPr txBox="1">
                <a:spLocks noRot="1" noChangeAspect="1" noMove="1" noResize="1" noEditPoints="1" noAdjustHandles="1" noChangeArrowheads="1" noChangeShapeType="1" noTextEdit="1"/>
              </p:cNvSpPr>
              <p:nvPr/>
            </p:nvSpPr>
            <p:spPr>
              <a:xfrm>
                <a:off x="16043" y="4070802"/>
                <a:ext cx="3925602" cy="276998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3781233" y="1324733"/>
                <a:ext cx="2021665" cy="267765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700" b="1" dirty="0"/>
                  <a:t>Results</a:t>
                </a:r>
              </a:p>
              <a:p>
                <a:pPr marL="228600" indent="-228600">
                  <a:buAutoNum type="arabicPeriod"/>
                </a:pPr>
                <a:r>
                  <a:rPr lang="en-US" sz="700" dirty="0"/>
                  <a:t>Peak oxygen consumption improved in the </a:t>
                </a:r>
                <a:r>
                  <a:rPr lang="en-US" sz="700" i="1" dirty="0"/>
                  <a:t>hula </a:t>
                </a:r>
                <a:r>
                  <a:rPr lang="en-US" sz="700" dirty="0"/>
                  <a:t>group by 2.8 ml/kg/minute, while the control group peak oxygen consumption was 1.6 ml/kg/minute.</a:t>
                </a:r>
                <a:r>
                  <a:rPr lang="en-US" sz="700" baseline="30000" dirty="0"/>
                  <a:t>5</a:t>
                </a:r>
                <a:r>
                  <a:rPr lang="en-US" sz="700" dirty="0"/>
                  <a:t> </a:t>
                </a:r>
              </a:p>
              <a:p>
                <a:pPr marL="228600" indent="-228600">
                  <a:buAutoNum type="arabicPeriod"/>
                </a:pPr>
                <a:r>
                  <a:rPr lang="en-US" sz="700" dirty="0"/>
                  <a:t>An average of 18.3 mmHg decrease in participant’s SBP was shown in the </a:t>
                </a:r>
                <a:r>
                  <a:rPr lang="en-US" sz="700" i="1" dirty="0"/>
                  <a:t>Ola </a:t>
                </a:r>
                <a:r>
                  <a:rPr lang="en-US" sz="700" i="1" dirty="0" err="1"/>
                  <a:t>Hou</a:t>
                </a:r>
                <a:r>
                  <a:rPr lang="en-US" sz="700" dirty="0"/>
                  <a:t> group 3-months’ post-intervention, while the control average decrease was 7.6 mmHg, and no statistically significant change was found in both groups DBP.</a:t>
                </a:r>
                <a:r>
                  <a:rPr lang="en-US" sz="700" baseline="30000" dirty="0"/>
                  <a:t>3</a:t>
                </a:r>
                <a:r>
                  <a:rPr lang="en-US" sz="700" dirty="0"/>
                  <a:t> Comparisons were also done for the other aforementioned variables showed no statistical difference. There was an overall 87% (48/55 participants completed the study) retention rate among all participants and no statistical significance towards attrition (p=0.42</a:t>
                </a:r>
                <a14:m>
                  <m:oMath xmlns:m="http://schemas.openxmlformats.org/officeDocument/2006/math">
                    <m:r>
                      <a:rPr lang="en-US" sz="700" i="1">
                        <a:latin typeface="Cambria Math" panose="02040503050406030204" pitchFamily="18" charset="0"/>
                      </a:rPr>
                      <m:t> </m:t>
                    </m:r>
                    <m:r>
                      <a:rPr lang="en-US" sz="700" i="1">
                        <a:latin typeface="Cambria Math" panose="02040503050406030204" pitchFamily="18" charset="0"/>
                      </a:rPr>
                      <m:t>𝛼</m:t>
                    </m:r>
                  </m:oMath>
                </a14:m>
                <a:r>
                  <a:rPr lang="en-US" sz="700" dirty="0"/>
                  <a:t>-level=0.05; control group (n=5), </a:t>
                </a:r>
                <a:r>
                  <a:rPr lang="en-US" sz="700" i="1" dirty="0"/>
                  <a:t>Ola </a:t>
                </a:r>
                <a:r>
                  <a:rPr lang="en-US" sz="700" i="1" dirty="0" err="1"/>
                  <a:t>Hou</a:t>
                </a:r>
                <a:r>
                  <a:rPr lang="en-US" sz="700" i="1" dirty="0"/>
                  <a:t> </a:t>
                </a:r>
                <a:r>
                  <a:rPr lang="en-US" sz="700" dirty="0"/>
                  <a:t>(n=2).</a:t>
                </a:r>
              </a:p>
              <a:p>
                <a:pPr marL="228600" indent="-228600">
                  <a:buAutoNum type="arabicPeriod"/>
                </a:pPr>
                <a:r>
                  <a:rPr lang="en-US" sz="700" dirty="0"/>
                  <a:t>The </a:t>
                </a:r>
                <a:r>
                  <a:rPr lang="en-US" sz="700" i="1" dirty="0"/>
                  <a:t>Ka-HOLO</a:t>
                </a:r>
                <a:r>
                  <a:rPr lang="en-US" sz="700" dirty="0"/>
                  <a:t> study is currently conducting the 12-month follow-up assessment. However, 80% retention rate 6-Months post-intervention and 77% 12-months post-intervention were reported.</a:t>
                </a:r>
                <a:r>
                  <a:rPr lang="en-US" sz="700" baseline="30000" dirty="0"/>
                  <a:t>7</a:t>
                </a:r>
                <a:r>
                  <a:rPr lang="en-US" sz="700" dirty="0"/>
                  <a:t>  </a:t>
                </a:r>
              </a:p>
            </p:txBody>
          </p:sp>
        </mc:Choice>
        <mc:Fallback xmlns="">
          <p:sp>
            <p:nvSpPr>
              <p:cNvPr id="23" name="TextBox 22"/>
              <p:cNvSpPr txBox="1">
                <a:spLocks noRot="1" noChangeAspect="1" noMove="1" noResize="1" noEditPoints="1" noAdjustHandles="1" noChangeArrowheads="1" noChangeShapeType="1" noTextEdit="1"/>
              </p:cNvSpPr>
              <p:nvPr/>
            </p:nvSpPr>
            <p:spPr>
              <a:xfrm>
                <a:off x="3781233" y="1324733"/>
                <a:ext cx="2021665" cy="2677656"/>
              </a:xfrm>
              <a:prstGeom prst="rect">
                <a:avLst/>
              </a:prstGeom>
              <a:blipFill>
                <a:blip r:embed="rId5"/>
                <a:stretch>
                  <a:fillRect/>
                </a:stretch>
              </a:blipFill>
            </p:spPr>
            <p:txBody>
              <a:bodyPr/>
              <a:lstStyle/>
              <a:p>
                <a:r>
                  <a:rPr lang="en-US">
                    <a:noFill/>
                  </a:rPr>
                  <a:t> </a:t>
                </a:r>
              </a:p>
            </p:txBody>
          </p:sp>
        </mc:Fallback>
      </mc:AlternateContent>
      <p:sp>
        <p:nvSpPr>
          <p:cNvPr id="24" name="TextBox 23"/>
          <p:cNvSpPr txBox="1"/>
          <p:nvPr/>
        </p:nvSpPr>
        <p:spPr>
          <a:xfrm>
            <a:off x="5802899" y="1345555"/>
            <a:ext cx="3329727" cy="269304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650" b="1" dirty="0"/>
              <a:t>Discussion</a:t>
            </a:r>
          </a:p>
          <a:p>
            <a:r>
              <a:rPr lang="en-US" sz="650" dirty="0"/>
              <a:t>Incorporating cultural values and practices into a patient’s treatment plan has been demonstrated to be an effective modality in treating and managing their chronic health conditions. Following the conclusion of the </a:t>
            </a:r>
            <a:r>
              <a:rPr lang="en-US" sz="650" i="1" dirty="0"/>
              <a:t>Ola </a:t>
            </a:r>
            <a:r>
              <a:rPr lang="en-US" sz="650" i="1" dirty="0" err="1"/>
              <a:t>Hou</a:t>
            </a:r>
            <a:r>
              <a:rPr lang="en-US" sz="650" dirty="0"/>
              <a:t> Study researches discussed the implications of </a:t>
            </a:r>
            <a:r>
              <a:rPr lang="en-US" sz="650" i="1" dirty="0"/>
              <a:t>hula</a:t>
            </a:r>
            <a:r>
              <a:rPr lang="en-US" sz="650" dirty="0"/>
              <a:t> being equivalently effective to various types of antihypertensive medication monotherapy since the results found in the study were similar to those typically seen in patients taking this kind of medication.</a:t>
            </a:r>
            <a:r>
              <a:rPr lang="en-US" sz="650" baseline="30000" dirty="0"/>
              <a:t>3</a:t>
            </a:r>
            <a:r>
              <a:rPr lang="en-US" sz="650" dirty="0"/>
              <a:t> Furthermore, retention rates for the </a:t>
            </a:r>
            <a:r>
              <a:rPr lang="en-US" sz="650" i="1" dirty="0"/>
              <a:t>Ola </a:t>
            </a:r>
            <a:r>
              <a:rPr lang="en-US" sz="650" i="1" dirty="0" err="1"/>
              <a:t>Hou</a:t>
            </a:r>
            <a:r>
              <a:rPr lang="en-US" sz="650" i="1" dirty="0"/>
              <a:t> </a:t>
            </a:r>
            <a:r>
              <a:rPr lang="en-US" sz="650" dirty="0"/>
              <a:t>study and the </a:t>
            </a:r>
            <a:r>
              <a:rPr lang="en-US" sz="650" i="1" dirty="0"/>
              <a:t>Ka-HOLO </a:t>
            </a:r>
            <a:r>
              <a:rPr lang="en-US" sz="650" dirty="0"/>
              <a:t>Project showed higher community participation in rehabilitative services among NH. According to the American Heart Association (AHA) and the American Association of Cardiovascular and Pulmonary Rehabilitation (AACVPR) highlighted certain key components that are necessary for any cardiac rehabilitation program to be effective: optimize CVD risk reduction, foster healthier behaviors, and promote an active lifestyle in CVD patients.</a:t>
            </a:r>
            <a:r>
              <a:rPr lang="en-US" sz="650" baseline="30000" dirty="0"/>
              <a:t>8</a:t>
            </a:r>
            <a:r>
              <a:rPr lang="en-US" sz="650" dirty="0"/>
              <a:t> Based on these, observations, health care providers should continue research into the implications </a:t>
            </a:r>
            <a:r>
              <a:rPr lang="en-US" sz="650" i="1" dirty="0"/>
              <a:t>hula </a:t>
            </a:r>
            <a:r>
              <a:rPr lang="en-US" sz="650" dirty="0"/>
              <a:t>has on cardiac health. </a:t>
            </a:r>
            <a:r>
              <a:rPr lang="en-US" sz="650" i="1" dirty="0"/>
              <a:t>Hula </a:t>
            </a:r>
            <a:r>
              <a:rPr lang="en-US" sz="650" dirty="0"/>
              <a:t>was shown to decrease SBP and promote a higher percentage of NH to participate in CR. However, while the aforementioned data holds merit to the efficacy of </a:t>
            </a:r>
            <a:r>
              <a:rPr lang="en-US" sz="650" i="1" dirty="0"/>
              <a:t>hula</a:t>
            </a:r>
            <a:r>
              <a:rPr lang="en-US" sz="650" dirty="0"/>
              <a:t> as a cardiac rehabilitation program, further studies are needed to see the limitations </a:t>
            </a:r>
            <a:r>
              <a:rPr lang="en-US" sz="650" i="1" dirty="0"/>
              <a:t>hula</a:t>
            </a:r>
            <a:r>
              <a:rPr lang="en-US" sz="650" dirty="0"/>
              <a:t> has compared to other pre-established modalities in cardiac rehabilitation. Standardizing </a:t>
            </a:r>
            <a:r>
              <a:rPr lang="en-US" sz="650" i="1" dirty="0"/>
              <a:t>hula</a:t>
            </a:r>
            <a:r>
              <a:rPr lang="en-US" sz="650" dirty="0"/>
              <a:t> based exercise prescriptions for cardiac rehabilitation needs to be evaluated, how MET requirements will remain constant over the duration of the </a:t>
            </a:r>
            <a:r>
              <a:rPr lang="en-US" sz="650" i="1" dirty="0"/>
              <a:t>hula </a:t>
            </a:r>
            <a:r>
              <a:rPr lang="en-US" sz="650" dirty="0"/>
              <a:t>session, as well as how choreography can be increased in a controlled linear fashion to ensure patient safety during CR. Additionally, based on the data presented, researchers should continue to investigate other cultural forms of dance such as </a:t>
            </a:r>
            <a:r>
              <a:rPr lang="en-US" sz="650" i="1" dirty="0" err="1"/>
              <a:t>siva</a:t>
            </a:r>
            <a:r>
              <a:rPr lang="en-US" sz="650" dirty="0"/>
              <a:t> (dance form originating in Western Samoa), </a:t>
            </a:r>
            <a:r>
              <a:rPr lang="en-US" sz="650" i="1" dirty="0" err="1"/>
              <a:t>ori</a:t>
            </a:r>
            <a:r>
              <a:rPr lang="en-US" sz="650" i="1" dirty="0"/>
              <a:t> </a:t>
            </a:r>
            <a:r>
              <a:rPr lang="en-US" sz="650" dirty="0"/>
              <a:t>and </a:t>
            </a:r>
            <a:r>
              <a:rPr lang="en-US" sz="650" i="1" dirty="0" err="1"/>
              <a:t>ora</a:t>
            </a:r>
            <a:r>
              <a:rPr lang="en-US" sz="650" i="1" dirty="0"/>
              <a:t> </a:t>
            </a:r>
            <a:r>
              <a:rPr lang="en-US" sz="650" dirty="0"/>
              <a:t>(dance forms originating in Tahiti), </a:t>
            </a:r>
            <a:r>
              <a:rPr lang="en-US" sz="650" i="1" dirty="0"/>
              <a:t>Taiko </a:t>
            </a:r>
            <a:r>
              <a:rPr lang="en-US" sz="650" dirty="0"/>
              <a:t>(type of drumming regiment founded in Japan), </a:t>
            </a:r>
            <a:r>
              <a:rPr lang="en-US" sz="650" i="1" dirty="0" err="1"/>
              <a:t>tinikling</a:t>
            </a:r>
            <a:r>
              <a:rPr lang="en-US" sz="650" i="1" dirty="0"/>
              <a:t> </a:t>
            </a:r>
            <a:r>
              <a:rPr lang="en-US" sz="650" dirty="0"/>
              <a:t>(dance form originating in the Philippines) or</a:t>
            </a:r>
            <a:r>
              <a:rPr lang="en-US" sz="650" i="1" dirty="0"/>
              <a:t> </a:t>
            </a:r>
            <a:r>
              <a:rPr lang="en-US" sz="650" i="1" dirty="0" err="1"/>
              <a:t>Me`etu`upaki</a:t>
            </a:r>
            <a:r>
              <a:rPr lang="en-US" sz="650" i="1" dirty="0"/>
              <a:t> </a:t>
            </a:r>
            <a:r>
              <a:rPr lang="en-US" sz="650" dirty="0"/>
              <a:t>(dance form originating in Tonga).</a:t>
            </a:r>
          </a:p>
        </p:txBody>
      </p:sp>
      <p:sp>
        <p:nvSpPr>
          <p:cNvPr id="25" name="TextBox 24"/>
          <p:cNvSpPr txBox="1"/>
          <p:nvPr/>
        </p:nvSpPr>
        <p:spPr>
          <a:xfrm>
            <a:off x="5790343" y="4740519"/>
            <a:ext cx="3342283" cy="212365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600" b="1" dirty="0"/>
              <a:t>References</a:t>
            </a:r>
          </a:p>
          <a:p>
            <a:r>
              <a:rPr lang="en-US" sz="600" dirty="0"/>
              <a:t>1. </a:t>
            </a:r>
            <a:r>
              <a:rPr lang="en-US" sz="600" dirty="0" err="1"/>
              <a:t>Kamaka</a:t>
            </a:r>
            <a:r>
              <a:rPr lang="en-US" sz="600" dirty="0"/>
              <a:t> ML, Paloma DS, </a:t>
            </a:r>
            <a:r>
              <a:rPr lang="en-US" sz="600" dirty="0" err="1"/>
              <a:t>Maskarinec</a:t>
            </a:r>
            <a:r>
              <a:rPr lang="en-US" sz="600" dirty="0"/>
              <a:t> GG. Recommendations for Medical Training: A Native Hawaiian Patient Perspective. </a:t>
            </a:r>
            <a:r>
              <a:rPr lang="en-US" sz="600" i="1" dirty="0"/>
              <a:t>Hawaii Med J</a:t>
            </a:r>
            <a:r>
              <a:rPr lang="en-US" sz="600" dirty="0"/>
              <a:t>. 2011;70(11 </a:t>
            </a:r>
            <a:r>
              <a:rPr lang="en-US" sz="600" dirty="0" err="1"/>
              <a:t>Suppl</a:t>
            </a:r>
            <a:r>
              <a:rPr lang="en-US" sz="600" dirty="0"/>
              <a:t> 2):20-24.</a:t>
            </a:r>
          </a:p>
          <a:p>
            <a:r>
              <a:rPr lang="en-US" sz="600" dirty="0"/>
              <a:t>2. Cook A, </a:t>
            </a:r>
            <a:r>
              <a:rPr lang="en-US" sz="600" dirty="0" err="1"/>
              <a:t>Grothaus</a:t>
            </a:r>
            <a:r>
              <a:rPr lang="en-US" sz="600" dirty="0"/>
              <a:t> CT, Gutierrez CE, Kehoe KA, Valentin MR. Closing The Gap “Disparity In Native Hawaiian Cardiac Care.” </a:t>
            </a:r>
            <a:r>
              <a:rPr lang="en-US" sz="600" i="1" dirty="0"/>
              <a:t>Hawaii Med J</a:t>
            </a:r>
            <a:r>
              <a:rPr lang="en-US" sz="600" dirty="0"/>
              <a:t>. 2010;69(5 </a:t>
            </a:r>
            <a:r>
              <a:rPr lang="en-US" sz="600" dirty="0" err="1"/>
              <a:t>suppl</a:t>
            </a:r>
            <a:r>
              <a:rPr lang="en-US" sz="600" dirty="0"/>
              <a:t> 2):7-10.</a:t>
            </a:r>
          </a:p>
          <a:p>
            <a:r>
              <a:rPr lang="en-US" sz="600" dirty="0"/>
              <a:t>3. </a:t>
            </a:r>
            <a:r>
              <a:rPr lang="en-US" sz="600" dirty="0" err="1"/>
              <a:t>Kaholokula</a:t>
            </a:r>
            <a:r>
              <a:rPr lang="en-US" sz="600" dirty="0"/>
              <a:t> JK, Look M, </a:t>
            </a:r>
            <a:r>
              <a:rPr lang="en-US" sz="600" dirty="0" err="1"/>
              <a:t>Mabellos</a:t>
            </a:r>
            <a:r>
              <a:rPr lang="en-US" sz="600" dirty="0"/>
              <a:t> T, et al. Cultural Dance Program Improves Hypertension Management for Native Hawaiians and Pacific Islanders: a Pilot Randomized Trial. </a:t>
            </a:r>
            <a:r>
              <a:rPr lang="en-US" sz="600" i="1" dirty="0"/>
              <a:t>J Racial </a:t>
            </a:r>
            <a:r>
              <a:rPr lang="en-US" sz="600" i="1" dirty="0" err="1"/>
              <a:t>Ethn</a:t>
            </a:r>
            <a:r>
              <a:rPr lang="en-US" sz="600" i="1" dirty="0"/>
              <a:t> Health Disparities</a:t>
            </a:r>
            <a:r>
              <a:rPr lang="en-US" sz="600" dirty="0"/>
              <a:t>. 2017;4(1):35-46. doi:10.1007/s40615-015-0198-4xq</a:t>
            </a:r>
          </a:p>
          <a:p>
            <a:r>
              <a:rPr lang="en-US" sz="600" dirty="0"/>
              <a:t>4. </a:t>
            </a:r>
            <a:r>
              <a:rPr lang="en-US" sz="600" dirty="0" err="1"/>
              <a:t>Usagawa</a:t>
            </a:r>
            <a:r>
              <a:rPr lang="en-US" sz="600" dirty="0"/>
              <a:t> T, Look M, de Silva M, et al. Metabolic Equivalent Determination in the Cultural Dance of Hula. </a:t>
            </a:r>
            <a:r>
              <a:rPr lang="en-US" sz="600" i="1" dirty="0" err="1"/>
              <a:t>Int</a:t>
            </a:r>
            <a:r>
              <a:rPr lang="en-US" sz="600" i="1" dirty="0"/>
              <a:t> J Sports Med</a:t>
            </a:r>
            <a:r>
              <a:rPr lang="en-US" sz="600" dirty="0"/>
              <a:t>. 2014;35(5):399-402. doi:10.1055/s-0033-1353213</a:t>
            </a:r>
          </a:p>
          <a:p>
            <a:r>
              <a:rPr lang="en-US" sz="600" dirty="0"/>
              <a:t>5. </a:t>
            </a:r>
            <a:r>
              <a:rPr lang="en-US" sz="600" dirty="0" err="1"/>
              <a:t>Seto</a:t>
            </a:r>
            <a:r>
              <a:rPr lang="en-US" sz="600" dirty="0"/>
              <a:t> T, Look MA, Silva M de, </a:t>
            </a:r>
            <a:r>
              <a:rPr lang="en-US" sz="600" dirty="0" err="1"/>
              <a:t>Kaholokula</a:t>
            </a:r>
            <a:r>
              <a:rPr lang="en-US" sz="600" dirty="0"/>
              <a:t> JK. Using Hula, the Traditional Hawaiian Dance Form, to Address Cardiovascular Disparities in Hawai‘i. Presented at the: August 4, 2013; University of Hawai‘i, John A. Burns School of Medicine </a:t>
            </a:r>
            <a:r>
              <a:rPr lang="en-US" sz="600" dirty="0" err="1"/>
              <a:t>Hālau</a:t>
            </a:r>
            <a:r>
              <a:rPr lang="en-US" sz="600" dirty="0"/>
              <a:t> </a:t>
            </a:r>
            <a:r>
              <a:rPr lang="en-US" sz="600" dirty="0" err="1"/>
              <a:t>Mōhala</a:t>
            </a:r>
            <a:r>
              <a:rPr lang="en-US" sz="600" dirty="0"/>
              <a:t> ‘</a:t>
            </a:r>
            <a:r>
              <a:rPr lang="en-US" sz="600" dirty="0" err="1"/>
              <a:t>Ilima</a:t>
            </a:r>
            <a:r>
              <a:rPr lang="en-US" sz="600" dirty="0"/>
              <a:t>.</a:t>
            </a:r>
          </a:p>
          <a:p>
            <a:r>
              <a:rPr lang="en-US" sz="600" dirty="0"/>
              <a:t>6. </a:t>
            </a:r>
            <a:r>
              <a:rPr lang="en-US" sz="600" dirty="0" err="1"/>
              <a:t>Kaholokula</a:t>
            </a:r>
            <a:r>
              <a:rPr lang="en-US" sz="600" dirty="0"/>
              <a:t> JK, Look MA, Wills TA, et al. </a:t>
            </a:r>
            <a:r>
              <a:rPr lang="en-US" sz="600" dirty="0" err="1"/>
              <a:t>Kā</a:t>
            </a:r>
            <a:r>
              <a:rPr lang="en-US" sz="600" dirty="0"/>
              <a:t>-HOLO Project: a protocol for a randomized controlled trial of a native cultural dance program for cardiovascular disease prevention in Native Hawaiians. </a:t>
            </a:r>
            <a:r>
              <a:rPr lang="en-US" sz="600" i="1" dirty="0"/>
              <a:t>BMC Public Health</a:t>
            </a:r>
            <a:r>
              <a:rPr lang="en-US" sz="600" dirty="0"/>
              <a:t>. 2017;17(1):321. doi:10.1186/s12889-017-4246-3</a:t>
            </a:r>
          </a:p>
          <a:p>
            <a:r>
              <a:rPr lang="en-US" sz="600" dirty="0"/>
              <a:t>7. Vise S. Native Hawaiians lowered blood pressure with hula dancing. </a:t>
            </a:r>
            <a:r>
              <a:rPr lang="en-US" sz="600" i="1" dirty="0"/>
              <a:t>Health </a:t>
            </a:r>
            <a:r>
              <a:rPr lang="en-US" sz="600" i="1" dirty="0" err="1"/>
              <a:t>Metr</a:t>
            </a:r>
            <a:r>
              <a:rPr lang="en-US" sz="600" dirty="0"/>
              <a:t>. September 2019. https://</a:t>
            </a:r>
            <a:r>
              <a:rPr lang="en-US" sz="600" dirty="0" err="1"/>
              <a:t>healthmetrics.heart.org</a:t>
            </a:r>
            <a:r>
              <a:rPr lang="en-US" sz="600" dirty="0"/>
              <a:t>/native-</a:t>
            </a:r>
            <a:r>
              <a:rPr lang="en-US" sz="600" dirty="0" err="1"/>
              <a:t>hawaiians</a:t>
            </a:r>
            <a:r>
              <a:rPr lang="en-US" sz="600" dirty="0"/>
              <a:t>-lowered-blood-pressure-with-hula-dancing/. Accessed December 5, 2019.</a:t>
            </a:r>
          </a:p>
          <a:p>
            <a:r>
              <a:rPr lang="en-US" sz="600" dirty="0"/>
              <a:t>8. </a:t>
            </a:r>
            <a:r>
              <a:rPr lang="en-US" sz="600" dirty="0" err="1"/>
              <a:t>Balady</a:t>
            </a:r>
            <a:r>
              <a:rPr lang="en-US" sz="600" dirty="0"/>
              <a:t> Gary J., Ades Philip A., </a:t>
            </a:r>
            <a:r>
              <a:rPr lang="en-US" sz="600" dirty="0" err="1"/>
              <a:t>Comoss</a:t>
            </a:r>
            <a:r>
              <a:rPr lang="en-US" sz="600" dirty="0"/>
              <a:t> Patricia, et al. Core Components of Cardiac Rehabilitation/Secondary Prevention Programs. </a:t>
            </a:r>
            <a:r>
              <a:rPr lang="en-US" sz="600" i="1" dirty="0"/>
              <a:t>Circulation</a:t>
            </a:r>
            <a:r>
              <a:rPr lang="en-US" sz="600" dirty="0"/>
              <a:t>. 2000;102(9):1069-1073. doi:10.1161/01.CIR.102.9.1069</a:t>
            </a:r>
          </a:p>
        </p:txBody>
      </p:sp>
      <p:sp>
        <p:nvSpPr>
          <p:cNvPr id="28" name="TextBox 27"/>
          <p:cNvSpPr txBox="1"/>
          <p:nvPr/>
        </p:nvSpPr>
        <p:spPr>
          <a:xfrm>
            <a:off x="5802899" y="3886084"/>
            <a:ext cx="3329727" cy="89255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650" b="1" dirty="0"/>
              <a:t>Conclusion</a:t>
            </a:r>
          </a:p>
          <a:p>
            <a:r>
              <a:rPr lang="en-US" sz="650" dirty="0"/>
              <a:t>Implementing culturally competent practices in health care has been demonstrated to be an essential step in confronting the many heath disparities minority populations face. Hula has demonstrated potential in replacing standard cardiac rehabilitation protocols to increase retention rates among the Native Hawaiian population. By providing exercise programs that are culturally relevant to participants, not only are the physiological responses associated with health-promoting levels of exercise achieved, but retention rates are among minority populations increase which can help decrease the widening HCD among these populations. </a:t>
            </a:r>
          </a:p>
        </p:txBody>
      </p:sp>
      <p:pic>
        <p:nvPicPr>
          <p:cNvPr id="3" name="Picture 2">
            <a:extLst>
              <a:ext uri="{FF2B5EF4-FFF2-40B4-BE49-F238E27FC236}">
                <a16:creationId xmlns:a16="http://schemas.microsoft.com/office/drawing/2014/main" id="{94F0D72E-CE9C-0B40-BD9D-A03AE8F9FE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41644" y="5695573"/>
            <a:ext cx="1817185" cy="1129117"/>
          </a:xfrm>
          <a:prstGeom prst="rect">
            <a:avLst/>
          </a:prstGeom>
        </p:spPr>
      </p:pic>
      <p:sp>
        <p:nvSpPr>
          <p:cNvPr id="4" name="TextBox 3">
            <a:extLst>
              <a:ext uri="{FF2B5EF4-FFF2-40B4-BE49-F238E27FC236}">
                <a16:creationId xmlns:a16="http://schemas.microsoft.com/office/drawing/2014/main" id="{D1345BB6-B36E-5C44-A837-D3FEF21C043E}"/>
              </a:ext>
            </a:extLst>
          </p:cNvPr>
          <p:cNvSpPr txBox="1"/>
          <p:nvPr/>
        </p:nvSpPr>
        <p:spPr>
          <a:xfrm>
            <a:off x="7102069" y="1567543"/>
            <a:ext cx="184731" cy="461665"/>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DF9D6C90-CA76-374A-8A0D-4976D0709E30}"/>
              </a:ext>
            </a:extLst>
          </p:cNvPr>
          <p:cNvSpPr txBox="1"/>
          <p:nvPr/>
        </p:nvSpPr>
        <p:spPr>
          <a:xfrm>
            <a:off x="9200271" y="2060917"/>
            <a:ext cx="184731" cy="461665"/>
          </a:xfrm>
          <a:prstGeom prst="rect">
            <a:avLst/>
          </a:prstGeom>
          <a:noFill/>
        </p:spPr>
        <p:txBody>
          <a:bodyPr wrap="none" rtlCol="0">
            <a:spAutoFit/>
          </a:bodyPr>
          <a:lstStyle/>
          <a:p>
            <a:endParaRPr lang="en-US" dirty="0"/>
          </a:p>
        </p:txBody>
      </p:sp>
      <p:graphicFrame>
        <p:nvGraphicFramePr>
          <p:cNvPr id="27" name="Chart 26">
            <a:extLst>
              <a:ext uri="{FF2B5EF4-FFF2-40B4-BE49-F238E27FC236}">
                <a16:creationId xmlns:a16="http://schemas.microsoft.com/office/drawing/2014/main" id="{DE8438BD-4486-1140-A936-155A6D879DFD}"/>
              </a:ext>
            </a:extLst>
          </p:cNvPr>
          <p:cNvGraphicFramePr>
            <a:graphicFrameLocks/>
          </p:cNvGraphicFramePr>
          <p:nvPr>
            <p:extLst>
              <p:ext uri="{D42A27DB-BD31-4B8C-83A1-F6EECF244321}">
                <p14:modId xmlns:p14="http://schemas.microsoft.com/office/powerpoint/2010/main" val="2218492535"/>
              </p:ext>
            </p:extLst>
          </p:nvPr>
        </p:nvGraphicFramePr>
        <p:xfrm>
          <a:off x="3886200" y="3924201"/>
          <a:ext cx="2053839" cy="1755271"/>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41987</TotalTime>
  <Words>1981</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Times New Roman</vt:lpstr>
      <vt:lpstr>Default Design</vt:lpstr>
      <vt:lpstr>PowerPoint Presentation</vt:lpstr>
    </vt:vector>
  </TitlesOfParts>
  <Company>Home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Beau Greer</dc:creator>
  <cp:lastModifiedBy>Marcus Eugenio Mendoza</cp:lastModifiedBy>
  <cp:revision>201</cp:revision>
  <dcterms:created xsi:type="dcterms:W3CDTF">2004-05-22T16:53:08Z</dcterms:created>
  <dcterms:modified xsi:type="dcterms:W3CDTF">2020-04-18T00:38:41Z</dcterms:modified>
</cp:coreProperties>
</file>