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3"/>
  </p:sldMasterIdLst>
  <p:notesMasterIdLst>
    <p:notesMasterId r:id="rId5"/>
  </p:notesMasterIdLst>
  <p:sldIdLst>
    <p:sldId id="256" r:id="rId4"/>
  </p:sldIdLst>
  <p:sldSz cx="36576000" cy="27432000"/>
  <p:notesSz cx="6980238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7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379413" indent="77788" algn="l" rtl="0" eaLnBrk="0" fontAlgn="base" hangingPunct="0">
      <a:spcBef>
        <a:spcPct val="0"/>
      </a:spcBef>
      <a:spcAft>
        <a:spcPct val="0"/>
      </a:spcAft>
      <a:defRPr sz="7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760413" indent="153988" algn="l" rtl="0" eaLnBrk="0" fontAlgn="base" hangingPunct="0">
      <a:spcBef>
        <a:spcPct val="0"/>
      </a:spcBef>
      <a:spcAft>
        <a:spcPct val="0"/>
      </a:spcAft>
      <a:defRPr sz="7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141413" indent="230188" algn="l" rtl="0" eaLnBrk="0" fontAlgn="base" hangingPunct="0">
      <a:spcBef>
        <a:spcPct val="0"/>
      </a:spcBef>
      <a:spcAft>
        <a:spcPct val="0"/>
      </a:spcAft>
      <a:defRPr sz="7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522413" indent="306388" algn="l" rtl="0" eaLnBrk="0" fontAlgn="base" hangingPunct="0">
      <a:spcBef>
        <a:spcPct val="0"/>
      </a:spcBef>
      <a:spcAft>
        <a:spcPct val="0"/>
      </a:spcAft>
      <a:defRPr sz="7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7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7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7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7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640">
          <p15:clr>
            <a:srgbClr val="A4A3A4"/>
          </p15:clr>
        </p15:guide>
        <p15:guide id="2" pos="115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45984CB-BB04-5E41-AB46-D9447A76D9FC}" v="7" dt="2023-04-19T20:25:07.27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48"/>
    <p:restoredTop sz="94665"/>
  </p:normalViewPr>
  <p:slideViewPr>
    <p:cSldViewPr>
      <p:cViewPr>
        <p:scale>
          <a:sx n="30" d="100"/>
          <a:sy n="30" d="100"/>
        </p:scale>
        <p:origin x="1664" y="-104"/>
      </p:cViewPr>
      <p:guideLst>
        <p:guide orient="horz" pos="8640"/>
        <p:guide pos="115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Master" Target="slideMasters/slideMaster1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10" Type="http://schemas.microsoft.com/office/2015/10/relationships/revisionInfo" Target="revisionInfo.xml"/><Relationship Id="rId4" Type="http://schemas.openxmlformats.org/officeDocument/2006/relationships/slide" Target="slides/slide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3A8E531-585D-3C54-1EFF-2059095259E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418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A2D4DC5-64A8-0015-C885-7E75101B7A2F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954463" y="0"/>
            <a:ext cx="3024187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757C9909-F9BF-7F46-9B56-7CE930FDADC0}" type="datetimeFigureOut">
              <a:rPr lang="en-US" altLang="en-US"/>
              <a:pPr>
                <a:defRPr/>
              </a:pPr>
              <a:t>4/19/23</a:t>
            </a:fld>
            <a:endParaRPr lang="en-US" altLang="en-US" dirty="0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8DA1C72F-4CDF-E7D4-0B2B-1EA359FD45D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203325" y="685800"/>
            <a:ext cx="4573588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1904B1FE-699F-9750-967E-51180C7528A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98500" y="4343400"/>
            <a:ext cx="5583238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9EF9376-2CA3-5DA5-5649-778AF33E2DD7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302418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85F2F4-6157-46F1-C72F-A8E78632303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954463" y="8685213"/>
            <a:ext cx="3024187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9F6D9161-0073-9649-B398-175E67B432C9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379413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760413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141413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522413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1904924" algn="l" defTabSz="76197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285909" algn="l" defTabSz="76197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666893" algn="l" defTabSz="76197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047878" algn="l" defTabSz="76197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500" y="1775355"/>
            <a:ext cx="6477000" cy="122502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238500"/>
            <a:ext cx="53340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809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619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42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239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04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6668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0478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7B19EF-29A8-3318-1AF5-F92CF4EE66E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C9465F-96B5-844C-B8DA-035E5634DC40}" type="datetimeFigureOut">
              <a:rPr lang="en-US" altLang="en-US"/>
              <a:pPr>
                <a:defRPr/>
              </a:pPr>
              <a:t>4/19/23</a:t>
            </a:fld>
            <a:endParaRPr lang="en-US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50B8A9-2A1F-84B0-BCCE-DC58BE1566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B81185-B949-9A42-B377-A38257D420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42A047-6B9E-214E-8125-CF452A68B813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591416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DCCDCD-C434-EE0F-D649-86B4274315B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165719-F107-954D-8FC4-C586798B1F62}" type="datetimeFigureOut">
              <a:rPr lang="en-US" altLang="en-US"/>
              <a:pPr>
                <a:defRPr/>
              </a:pPr>
              <a:t>4/19/23</a:t>
            </a:fld>
            <a:endParaRPr lang="en-US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7CC976-3706-FBE4-633C-6E0231E208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950A8B-456A-E14B-5E94-4B9B734622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938C03-A984-3243-B027-AA6D35F24E27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562780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24500" y="228865"/>
            <a:ext cx="1714500" cy="4876271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228865"/>
            <a:ext cx="5016500" cy="487627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63B4CC-AFCE-C81C-411A-9C7A34BF8C8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91E3FA-13BD-B248-806F-368F114CABAF}" type="datetimeFigureOut">
              <a:rPr lang="en-US" altLang="en-US"/>
              <a:pPr>
                <a:defRPr/>
              </a:pPr>
              <a:t>4/19/23</a:t>
            </a:fld>
            <a:endParaRPr lang="en-US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56B82D-C168-AB06-526D-7D01DAAFE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5AE7E2-EE1A-BC17-6FDE-DF71A8DCB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8BFA69-B9B7-BD4F-B1D5-AAFD4A4C623A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8089987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4F67C2-C7D6-B67B-10B2-4C54AF5D0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2AF1DE-4E94-CC46-84F4-2EFF7F410B18}" type="datetimeFigureOut">
              <a:rPr lang="en-US" altLang="en-US"/>
              <a:pPr>
                <a:defRPr/>
              </a:pPr>
              <a:t>4/19/23</a:t>
            </a:fld>
            <a:endParaRPr lang="en-US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8FC56B-67CE-1925-E97E-42ACFAE6B2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97368B-8071-2095-1333-5EA4EE58C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B67F96-E217-724E-9B48-C84249C147AD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258793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1928" y="3672417"/>
            <a:ext cx="6477000" cy="1135063"/>
          </a:xfrm>
        </p:spPr>
        <p:txBody>
          <a:bodyPr anchor="t"/>
          <a:lstStyle>
            <a:lvl1pPr algn="l">
              <a:defRPr sz="3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1928" y="2422261"/>
            <a:ext cx="6477000" cy="1250156"/>
          </a:xfrm>
        </p:spPr>
        <p:txBody>
          <a:bodyPr anchor="b"/>
          <a:lstStyle>
            <a:lvl1pPr marL="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CD6E55-7565-A679-5199-225E5AAB369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BD7291-C885-8E4A-80A6-1CDEC823658C}" type="datetimeFigureOut">
              <a:rPr lang="en-US" altLang="en-US"/>
              <a:pPr>
                <a:defRPr/>
              </a:pPr>
              <a:t>4/19/23</a:t>
            </a:fld>
            <a:endParaRPr lang="en-US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8F4853-50D1-8914-B6A4-9EBA9E7331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657F39-DDFF-8D1D-D343-B4931FCC56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950A70-FE9D-7E4A-A3E2-10540B3A4930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6075418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33500"/>
            <a:ext cx="3365500" cy="3771636"/>
          </a:xfrm>
        </p:spPr>
        <p:txBody>
          <a:bodyPr/>
          <a:lstStyle>
            <a:lvl1pPr>
              <a:defRPr sz="2300"/>
            </a:lvl1pPr>
            <a:lvl2pPr>
              <a:defRPr sz="20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73500" y="1333500"/>
            <a:ext cx="3365500" cy="3771636"/>
          </a:xfrm>
        </p:spPr>
        <p:txBody>
          <a:bodyPr/>
          <a:lstStyle>
            <a:lvl1pPr>
              <a:defRPr sz="2300"/>
            </a:lvl1pPr>
            <a:lvl2pPr>
              <a:defRPr sz="20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40E7ECE-02BE-AEA0-0344-D747FE5D673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0BF145-D9CC-004B-AB44-BF0683ECE388}" type="datetimeFigureOut">
              <a:rPr lang="en-US" altLang="en-US"/>
              <a:pPr>
                <a:defRPr/>
              </a:pPr>
              <a:t>4/19/23</a:t>
            </a:fld>
            <a:endParaRPr lang="en-US" alt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87085B3F-27D2-D688-A202-6B38C963A4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359C69A-88D5-2368-9461-07B3C56F49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367E0C-DC49-B346-B436-0E70432E7F95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3220102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279261"/>
            <a:ext cx="3366823" cy="533135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700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00" b="1"/>
            </a:lvl4pPr>
            <a:lvl5pPr marL="1523939" indent="0">
              <a:buNone/>
              <a:defRPr sz="1300" b="1"/>
            </a:lvl5pPr>
            <a:lvl6pPr marL="1904924" indent="0">
              <a:buNone/>
              <a:defRPr sz="1300" b="1"/>
            </a:lvl6pPr>
            <a:lvl7pPr marL="2285909" indent="0">
              <a:buNone/>
              <a:defRPr sz="1300" b="1"/>
            </a:lvl7pPr>
            <a:lvl8pPr marL="2666893" indent="0">
              <a:buNone/>
              <a:defRPr sz="1300" b="1"/>
            </a:lvl8pPr>
            <a:lvl9pPr marL="3047878" indent="0">
              <a:buNone/>
              <a:defRPr sz="13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000" y="1812396"/>
            <a:ext cx="3366823" cy="3292740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70855" y="1279261"/>
            <a:ext cx="3368146" cy="533135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700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00" b="1"/>
            </a:lvl4pPr>
            <a:lvl5pPr marL="1523939" indent="0">
              <a:buNone/>
              <a:defRPr sz="1300" b="1"/>
            </a:lvl5pPr>
            <a:lvl6pPr marL="1904924" indent="0">
              <a:buNone/>
              <a:defRPr sz="1300" b="1"/>
            </a:lvl6pPr>
            <a:lvl7pPr marL="2285909" indent="0">
              <a:buNone/>
              <a:defRPr sz="1300" b="1"/>
            </a:lvl7pPr>
            <a:lvl8pPr marL="2666893" indent="0">
              <a:buNone/>
              <a:defRPr sz="1300" b="1"/>
            </a:lvl8pPr>
            <a:lvl9pPr marL="3047878" indent="0">
              <a:buNone/>
              <a:defRPr sz="13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70855" y="1812396"/>
            <a:ext cx="3368146" cy="3292740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FD2C25C3-755A-9D64-ADFC-E400BDB5B4D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B622D2-B8A2-CF4B-8C47-F2ECCABBE0A8}" type="datetimeFigureOut">
              <a:rPr lang="en-US" altLang="en-US"/>
              <a:pPr>
                <a:defRPr/>
              </a:pPr>
              <a:t>4/19/23</a:t>
            </a:fld>
            <a:endParaRPr lang="en-US" alt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AFE890C-DA34-C8CB-CA9A-CA7C6D99FE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02DE0992-C8C4-F647-5E50-67C086DD83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2E4169-7542-9B4C-A59B-4C2B22CFC7C2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7972517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391C3556-58E6-64EF-249C-4C9E196FD15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A6333D-4863-F74B-B70B-956CD9BF8AC5}" type="datetimeFigureOut">
              <a:rPr lang="en-US" altLang="en-US"/>
              <a:pPr>
                <a:defRPr/>
              </a:pPr>
              <a:t>4/19/23</a:t>
            </a:fld>
            <a:endParaRPr lang="en-US" altLang="en-US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EA39CD51-7C91-D1BC-B099-AB0B3EA261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A97F790B-1E8F-0A56-5C26-4F67FF181D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A23EA1-8F60-844B-85A5-F7A6B0A54C10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8782014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504A865B-A1BF-C017-5081-4E38FBCA8A3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32013F-3446-9E4C-A3F6-25715DEF166A}" type="datetimeFigureOut">
              <a:rPr lang="en-US" altLang="en-US"/>
              <a:pPr>
                <a:defRPr/>
              </a:pPr>
              <a:t>4/19/23</a:t>
            </a:fld>
            <a:endParaRPr lang="en-US" altLang="en-US" dirty="0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2A106335-F76E-AB95-1F23-FDBD35108C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00F54391-24A4-23F1-B67B-7AF8096FD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C6381D-BBFD-2C42-A119-67B08D943698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6952506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7542"/>
            <a:ext cx="2506928" cy="968375"/>
          </a:xfrm>
        </p:spPr>
        <p:txBody>
          <a:bodyPr anchor="b"/>
          <a:lstStyle>
            <a:lvl1pPr algn="l">
              <a:defRPr sz="1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9208" y="227542"/>
            <a:ext cx="4259792" cy="4877594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1195917"/>
            <a:ext cx="2506928" cy="3909219"/>
          </a:xfrm>
        </p:spPr>
        <p:txBody>
          <a:bodyPr/>
          <a:lstStyle>
            <a:lvl1pPr marL="0" indent="0">
              <a:buNone/>
              <a:defRPr sz="1200"/>
            </a:lvl1pPr>
            <a:lvl2pPr marL="380985" indent="0">
              <a:buNone/>
              <a:defRPr sz="1000"/>
            </a:lvl2pPr>
            <a:lvl3pPr marL="761970" indent="0">
              <a:buNone/>
              <a:defRPr sz="800"/>
            </a:lvl3pPr>
            <a:lvl4pPr marL="1142954" indent="0">
              <a:buNone/>
              <a:defRPr sz="700"/>
            </a:lvl4pPr>
            <a:lvl5pPr marL="1523939" indent="0">
              <a:buNone/>
              <a:defRPr sz="700"/>
            </a:lvl5pPr>
            <a:lvl6pPr marL="1904924" indent="0">
              <a:buNone/>
              <a:defRPr sz="700"/>
            </a:lvl6pPr>
            <a:lvl7pPr marL="2285909" indent="0">
              <a:buNone/>
              <a:defRPr sz="700"/>
            </a:lvl7pPr>
            <a:lvl8pPr marL="2666893" indent="0">
              <a:buNone/>
              <a:defRPr sz="700"/>
            </a:lvl8pPr>
            <a:lvl9pPr marL="3047878" indent="0">
              <a:buNone/>
              <a:defRPr sz="7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6F660F99-C13D-8AE7-16C7-288C9BA74A7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B3996F-5D3A-064C-822B-6666C87DCA1D}" type="datetimeFigureOut">
              <a:rPr lang="en-US" altLang="en-US"/>
              <a:pPr>
                <a:defRPr/>
              </a:pPr>
              <a:t>4/19/23</a:t>
            </a:fld>
            <a:endParaRPr lang="en-US" alt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33B9D64F-B5C8-01EB-63ED-A1346FA991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0EFD9EA-A649-D3BE-1115-645B3251E4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EA85D2-29CD-F04E-AABE-8AB3A180790F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0759808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3573" y="4000500"/>
            <a:ext cx="4572000" cy="472282"/>
          </a:xfrm>
        </p:spPr>
        <p:txBody>
          <a:bodyPr anchor="b"/>
          <a:lstStyle>
            <a:lvl1pPr algn="l">
              <a:defRPr sz="1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493573" y="510646"/>
            <a:ext cx="4572000" cy="3429000"/>
          </a:xfrm>
        </p:spPr>
        <p:txBody>
          <a:bodyPr lIns="76197" tIns="38098" rIns="76197" bIns="38098" rtlCol="0">
            <a:normAutofit/>
          </a:bodyPr>
          <a:lstStyle>
            <a:lvl1pPr marL="0" indent="0">
              <a:buNone/>
              <a:defRPr sz="2700"/>
            </a:lvl1pPr>
            <a:lvl2pPr marL="380985" indent="0">
              <a:buNone/>
              <a:defRPr sz="2300"/>
            </a:lvl2pPr>
            <a:lvl3pPr marL="761970" indent="0">
              <a:buNone/>
              <a:defRPr sz="2000"/>
            </a:lvl3pPr>
            <a:lvl4pPr marL="1142954" indent="0">
              <a:buNone/>
              <a:defRPr sz="1700"/>
            </a:lvl4pPr>
            <a:lvl5pPr marL="1523939" indent="0">
              <a:buNone/>
              <a:defRPr sz="1700"/>
            </a:lvl5pPr>
            <a:lvl6pPr marL="1904924" indent="0">
              <a:buNone/>
              <a:defRPr sz="1700"/>
            </a:lvl6pPr>
            <a:lvl7pPr marL="2285909" indent="0">
              <a:buNone/>
              <a:defRPr sz="1700"/>
            </a:lvl7pPr>
            <a:lvl8pPr marL="2666893" indent="0">
              <a:buNone/>
              <a:defRPr sz="1700"/>
            </a:lvl8pPr>
            <a:lvl9pPr marL="3047878" indent="0">
              <a:buNone/>
              <a:defRPr sz="17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93573" y="4472782"/>
            <a:ext cx="4572000" cy="670718"/>
          </a:xfrm>
        </p:spPr>
        <p:txBody>
          <a:bodyPr/>
          <a:lstStyle>
            <a:lvl1pPr marL="0" indent="0">
              <a:buNone/>
              <a:defRPr sz="1200"/>
            </a:lvl1pPr>
            <a:lvl2pPr marL="380985" indent="0">
              <a:buNone/>
              <a:defRPr sz="1000"/>
            </a:lvl2pPr>
            <a:lvl3pPr marL="761970" indent="0">
              <a:buNone/>
              <a:defRPr sz="800"/>
            </a:lvl3pPr>
            <a:lvl4pPr marL="1142954" indent="0">
              <a:buNone/>
              <a:defRPr sz="700"/>
            </a:lvl4pPr>
            <a:lvl5pPr marL="1523939" indent="0">
              <a:buNone/>
              <a:defRPr sz="700"/>
            </a:lvl5pPr>
            <a:lvl6pPr marL="1904924" indent="0">
              <a:buNone/>
              <a:defRPr sz="700"/>
            </a:lvl6pPr>
            <a:lvl7pPr marL="2285909" indent="0">
              <a:buNone/>
              <a:defRPr sz="700"/>
            </a:lvl7pPr>
            <a:lvl8pPr marL="2666893" indent="0">
              <a:buNone/>
              <a:defRPr sz="700"/>
            </a:lvl8pPr>
            <a:lvl9pPr marL="3047878" indent="0">
              <a:buNone/>
              <a:defRPr sz="7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0D09333-35C5-9916-3998-BFDF0C8A8F4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68C35B-D030-1F4C-9C49-1DBD7EC605AF}" type="datetimeFigureOut">
              <a:rPr lang="en-US" altLang="en-US"/>
              <a:pPr>
                <a:defRPr/>
              </a:pPr>
              <a:t>4/19/23</a:t>
            </a:fld>
            <a:endParaRPr lang="en-US" alt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37D181C2-49B4-DF6D-32C2-68AC2A0AB1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7C04309A-1805-6667-CB5B-9E73514EE0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46102B-4D69-B443-8BEC-63F36BCC85BB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6718001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37D01454-F025-5CF3-EF1D-B4F589C9A3A4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830388" y="1100138"/>
            <a:ext cx="32916812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365727" tIns="182864" rIns="365727" bIns="18286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F75AF505-EEB4-F54F-5437-2EEE1106783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1830388" y="6402388"/>
            <a:ext cx="32916812" cy="1810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365727" tIns="182864" rIns="365727" bIns="18286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F5BFEA-8E02-3592-CA29-0C503C2BB7C5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auto">
          <a:xfrm>
            <a:off x="1830388" y="25425400"/>
            <a:ext cx="8532812" cy="146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65727" tIns="182864" rIns="365727" bIns="182864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47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6AF558D2-1596-CF4F-A4C4-E053A736F6B7}" type="datetimeFigureOut">
              <a:rPr lang="en-US" altLang="en-US"/>
              <a:pPr>
                <a:defRPr/>
              </a:pPr>
              <a:t>4/19/23</a:t>
            </a:fld>
            <a:endParaRPr lang="en-US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109534-5013-4667-BB21-52A299BF34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auto">
          <a:xfrm>
            <a:off x="12498388" y="25425400"/>
            <a:ext cx="11580812" cy="146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65727" tIns="182864" rIns="365727" bIns="182864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4700">
                <a:solidFill>
                  <a:srgbClr val="898989"/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4EFF7D-40BB-09B8-3713-6979A2BAD3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auto">
          <a:xfrm>
            <a:off x="26214388" y="25425400"/>
            <a:ext cx="8532812" cy="146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65727" tIns="182864" rIns="365727" bIns="182864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47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5192B9BE-1BCD-C947-9198-295A9858DB77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657600" rtl="0" eaLnBrk="0" fontAlgn="base" hangingPunct="0">
        <a:spcBef>
          <a:spcPct val="0"/>
        </a:spcBef>
        <a:spcAft>
          <a:spcPct val="0"/>
        </a:spcAft>
        <a:defRPr sz="176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3657600" rtl="0" eaLnBrk="0" fontAlgn="base" hangingPunct="0">
        <a:spcBef>
          <a:spcPct val="0"/>
        </a:spcBef>
        <a:spcAft>
          <a:spcPct val="0"/>
        </a:spcAft>
        <a:defRPr sz="176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2pPr>
      <a:lvl3pPr algn="ctr" defTabSz="3657600" rtl="0" eaLnBrk="0" fontAlgn="base" hangingPunct="0">
        <a:spcBef>
          <a:spcPct val="0"/>
        </a:spcBef>
        <a:spcAft>
          <a:spcPct val="0"/>
        </a:spcAft>
        <a:defRPr sz="176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3pPr>
      <a:lvl4pPr algn="ctr" defTabSz="3657600" rtl="0" eaLnBrk="0" fontAlgn="base" hangingPunct="0">
        <a:spcBef>
          <a:spcPct val="0"/>
        </a:spcBef>
        <a:spcAft>
          <a:spcPct val="0"/>
        </a:spcAft>
        <a:defRPr sz="176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4pPr>
      <a:lvl5pPr algn="ctr" defTabSz="3657600" rtl="0" eaLnBrk="0" fontAlgn="base" hangingPunct="0">
        <a:spcBef>
          <a:spcPct val="0"/>
        </a:spcBef>
        <a:spcAft>
          <a:spcPct val="0"/>
        </a:spcAft>
        <a:defRPr sz="176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5pPr>
      <a:lvl6pPr marL="380985" algn="ctr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Calibri" pitchFamily="34" charset="0"/>
        </a:defRPr>
      </a:lvl6pPr>
      <a:lvl7pPr marL="761970" algn="ctr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Calibri" pitchFamily="34" charset="0"/>
        </a:defRPr>
      </a:lvl7pPr>
      <a:lvl8pPr marL="1142954" algn="ctr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Calibri" pitchFamily="34" charset="0"/>
        </a:defRPr>
      </a:lvl8pPr>
      <a:lvl9pPr marL="1523939" algn="ctr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Calibri" pitchFamily="34" charset="0"/>
        </a:defRPr>
      </a:lvl9pPr>
    </p:titleStyle>
    <p:bodyStyle>
      <a:lvl1pPr marL="1371600" indent="-1371600" algn="l" defTabSz="36576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27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2970213" indent="-1141413" algn="l" defTabSz="36576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12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4570413" indent="-912813" algn="l" defTabSz="36576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96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6399213" indent="-912813" algn="l" defTabSz="36576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8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8228013" indent="-914400" algn="l" defTabSz="36576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8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095416" indent="-190492" algn="l" defTabSz="761970" rtl="0" eaLnBrk="1" latinLnBrk="0" hangingPunct="1">
        <a:spcBef>
          <a:spcPct val="20000"/>
        </a:spcBef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spcBef>
          <a:spcPct val="20000"/>
        </a:spcBef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spcBef>
          <a:spcPct val="20000"/>
        </a:spcBef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spcBef>
          <a:spcPct val="20000"/>
        </a:spcBef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mailto:milnerp58013@mail.sacredheart.edu" TargetMode="External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Box 4">
            <a:extLst>
              <a:ext uri="{FF2B5EF4-FFF2-40B4-BE49-F238E27FC236}">
                <a16:creationId xmlns:a16="http://schemas.microsoft.com/office/drawing/2014/main" id="{78166B36-1FCD-BEAD-B414-A6F454ACAB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98037" y="271669"/>
            <a:ext cx="29518767" cy="16742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438890" tIns="219445" rIns="438890" bIns="219445">
            <a:spAutoFit/>
          </a:bodyPr>
          <a:lstStyle>
            <a:lvl1pPr defTabSz="3657600">
              <a:spcBef>
                <a:spcPct val="20000"/>
              </a:spcBef>
              <a:buFont typeface="Arial" panose="020B0604020202020204" pitchFamily="34" charset="0"/>
              <a:buChar char="•"/>
              <a:defRPr sz="12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3657600">
              <a:spcBef>
                <a:spcPct val="20000"/>
              </a:spcBef>
              <a:buFont typeface="Arial" panose="020B0604020202020204" pitchFamily="34" charset="0"/>
              <a:buChar char="–"/>
              <a:defRPr sz="1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3657600">
              <a:spcBef>
                <a:spcPct val="20000"/>
              </a:spcBef>
              <a:buFont typeface="Arial" panose="020B0604020202020204" pitchFamily="34" charset="0"/>
              <a:buChar char="•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3657600">
              <a:spcBef>
                <a:spcPct val="20000"/>
              </a:spcBef>
              <a:buFont typeface="Arial" panose="020B0604020202020204" pitchFamily="34" charset="0"/>
              <a:buChar char="–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3657600">
              <a:spcBef>
                <a:spcPct val="20000"/>
              </a:spcBef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3657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3657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3657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3657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Social Work Students Attitudes Towards Using Computerized Cognitive Behavioral Therapy in Children and Adolescents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Peter W. Milner, BSW student</a:t>
            </a:r>
            <a:endParaRPr lang="en-US" alt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339" name="TextBox 27">
            <a:extLst>
              <a:ext uri="{FF2B5EF4-FFF2-40B4-BE49-F238E27FC236}">
                <a16:creationId xmlns:a16="http://schemas.microsoft.com/office/drawing/2014/main" id="{3649CFE8-E26C-6B67-9071-DECED15CB7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202900" y="14439542"/>
            <a:ext cx="12423775" cy="931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38890" tIns="219445" rIns="438890" bIns="219445">
            <a:spAutoFit/>
          </a:bodyPr>
          <a:lstStyle>
            <a:lvl1pPr defTabSz="3657600">
              <a:spcBef>
                <a:spcPct val="20000"/>
              </a:spcBef>
              <a:buFont typeface="Arial" panose="020B0604020202020204" pitchFamily="34" charset="0"/>
              <a:buChar char="•"/>
              <a:defRPr sz="12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3657600">
              <a:spcBef>
                <a:spcPct val="20000"/>
              </a:spcBef>
              <a:buFont typeface="Arial" panose="020B0604020202020204" pitchFamily="34" charset="0"/>
              <a:buChar char="–"/>
              <a:defRPr sz="1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3657600">
              <a:spcBef>
                <a:spcPct val="20000"/>
              </a:spcBef>
              <a:buFont typeface="Arial" panose="020B0604020202020204" pitchFamily="34" charset="0"/>
              <a:buChar char="•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3657600">
              <a:spcBef>
                <a:spcPct val="20000"/>
              </a:spcBef>
              <a:buFont typeface="Arial" panose="020B0604020202020204" pitchFamily="34" charset="0"/>
              <a:buChar char="–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3657600">
              <a:spcBef>
                <a:spcPct val="20000"/>
              </a:spcBef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3657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3657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3657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3657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340" name="TextBox 11">
            <a:extLst>
              <a:ext uri="{FF2B5EF4-FFF2-40B4-BE49-F238E27FC236}">
                <a16:creationId xmlns:a16="http://schemas.microsoft.com/office/drawing/2014/main" id="{71152DB0-55A7-C236-BAEC-91D6480C39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1341" y="8213061"/>
            <a:ext cx="9601200" cy="984250"/>
          </a:xfrm>
          <a:prstGeom prst="rect">
            <a:avLst/>
          </a:prstGeom>
          <a:solidFill>
            <a:srgbClr val="B70926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square" lIns="365727" tIns="182864" rIns="365727" bIns="182864">
            <a:spAutoFit/>
          </a:bodyPr>
          <a:lstStyle>
            <a:lvl1pPr defTabSz="3657600">
              <a:spcBef>
                <a:spcPct val="20000"/>
              </a:spcBef>
              <a:buFont typeface="Arial" panose="020B0604020202020204" pitchFamily="34" charset="0"/>
              <a:buChar char="•"/>
              <a:defRPr sz="12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3657600">
              <a:spcBef>
                <a:spcPct val="20000"/>
              </a:spcBef>
              <a:buFont typeface="Arial" panose="020B0604020202020204" pitchFamily="34" charset="0"/>
              <a:buChar char="–"/>
              <a:defRPr sz="1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3657600">
              <a:spcBef>
                <a:spcPct val="20000"/>
              </a:spcBef>
              <a:buFont typeface="Arial" panose="020B0604020202020204" pitchFamily="34" charset="0"/>
              <a:buChar char="•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3657600">
              <a:spcBef>
                <a:spcPct val="20000"/>
              </a:spcBef>
              <a:buFont typeface="Arial" panose="020B0604020202020204" pitchFamily="34" charset="0"/>
              <a:buChar char="–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3657600">
              <a:spcBef>
                <a:spcPct val="20000"/>
              </a:spcBef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3657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3657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3657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3657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AIM</a:t>
            </a:r>
          </a:p>
        </p:txBody>
      </p:sp>
      <p:sp>
        <p:nvSpPr>
          <p:cNvPr id="14341" name="TextBox 20">
            <a:extLst>
              <a:ext uri="{FF2B5EF4-FFF2-40B4-BE49-F238E27FC236}">
                <a16:creationId xmlns:a16="http://schemas.microsoft.com/office/drawing/2014/main" id="{C2B5E6CF-B0F3-582A-36BB-BAD6559E62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289123" y="1961392"/>
            <a:ext cx="9601200" cy="984250"/>
          </a:xfrm>
          <a:prstGeom prst="rect">
            <a:avLst/>
          </a:prstGeom>
          <a:solidFill>
            <a:srgbClr val="B70926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lIns="365727" tIns="182864" rIns="365727" bIns="182864">
            <a:spAutoFit/>
          </a:bodyPr>
          <a:lstStyle>
            <a:lvl1pPr defTabSz="3657600">
              <a:spcBef>
                <a:spcPct val="20000"/>
              </a:spcBef>
              <a:buFont typeface="Arial" panose="020B0604020202020204" pitchFamily="34" charset="0"/>
              <a:buChar char="•"/>
              <a:defRPr sz="12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3657600">
              <a:spcBef>
                <a:spcPct val="20000"/>
              </a:spcBef>
              <a:buFont typeface="Arial" panose="020B0604020202020204" pitchFamily="34" charset="0"/>
              <a:buChar char="–"/>
              <a:defRPr sz="1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3657600">
              <a:spcBef>
                <a:spcPct val="20000"/>
              </a:spcBef>
              <a:buFont typeface="Arial" panose="020B0604020202020204" pitchFamily="34" charset="0"/>
              <a:buChar char="•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3657600">
              <a:spcBef>
                <a:spcPct val="20000"/>
              </a:spcBef>
              <a:buFont typeface="Arial" panose="020B0604020202020204" pitchFamily="34" charset="0"/>
              <a:buChar char="–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3657600">
              <a:spcBef>
                <a:spcPct val="20000"/>
              </a:spcBef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3657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3657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3657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3657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SUMMARY</a:t>
            </a:r>
          </a:p>
        </p:txBody>
      </p:sp>
      <p:sp>
        <p:nvSpPr>
          <p:cNvPr id="14342" name="Rectangle 18">
            <a:extLst>
              <a:ext uri="{FF2B5EF4-FFF2-40B4-BE49-F238E27FC236}">
                <a16:creationId xmlns:a16="http://schemas.microsoft.com/office/drawing/2014/main" id="{3E55A470-F4CB-0BA0-F012-75DB02EFC0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929" y="24955543"/>
            <a:ext cx="9601200" cy="22016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6197" tIns="38098" rIns="76197" bIns="38098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2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457200" indent="-457200">
              <a:lnSpc>
                <a:spcPct val="110000"/>
              </a:lnSpc>
              <a:spcBef>
                <a:spcPct val="0"/>
              </a:spcBef>
            </a:pP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Eligible students were sent an email with a link to complete the 10-minute survey</a:t>
            </a:r>
          </a:p>
          <a:p>
            <a:pPr marL="457200" indent="-457200">
              <a:lnSpc>
                <a:spcPct val="110000"/>
              </a:lnSpc>
              <a:spcBef>
                <a:spcPct val="0"/>
              </a:spcBef>
            </a:pP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Data analyzed using descriptive statistics in IBM SPSS V27</a:t>
            </a:r>
          </a:p>
        </p:txBody>
      </p:sp>
      <p:sp>
        <p:nvSpPr>
          <p:cNvPr id="14344" name="Rectangle 29">
            <a:extLst>
              <a:ext uri="{FF2B5EF4-FFF2-40B4-BE49-F238E27FC236}">
                <a16:creationId xmlns:a16="http://schemas.microsoft.com/office/drawing/2014/main" id="{C3904C8D-2FD8-16B3-BCF4-9656652396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0542" y="9638397"/>
            <a:ext cx="9601200" cy="12044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6197" tIns="38098" rIns="76197" bIns="3809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2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514350" indent="-514350">
              <a:lnSpc>
                <a:spcPct val="120000"/>
              </a:lnSpc>
              <a:spcBef>
                <a:spcPct val="0"/>
              </a:spcBef>
              <a:buFont typeface="+mj-lt"/>
              <a:buAutoNum type="arabicPeriod"/>
            </a:pP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To describe the attitudes of undergraduate and graduate social work students’ towards cCBT.</a:t>
            </a:r>
          </a:p>
        </p:txBody>
      </p:sp>
      <p:sp>
        <p:nvSpPr>
          <p:cNvPr id="14345" name="TextBox 31">
            <a:extLst>
              <a:ext uri="{FF2B5EF4-FFF2-40B4-BE49-F238E27FC236}">
                <a16:creationId xmlns:a16="http://schemas.microsoft.com/office/drawing/2014/main" id="{ACB7F09B-8AE4-A884-5430-453B3F318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499300" y="17176750"/>
            <a:ext cx="29337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6197" tIns="38098" rIns="76197" bIns="3809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2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346" name="Rectangle 145">
            <a:extLst>
              <a:ext uri="{FF2B5EF4-FFF2-40B4-BE49-F238E27FC236}">
                <a16:creationId xmlns:a16="http://schemas.microsoft.com/office/drawing/2014/main" id="{16E344CA-6C7F-CDE9-CFD5-AD1C7FAA30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57200"/>
            <a:ext cx="36576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2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7200" dirty="0">
              <a:latin typeface="Arial" panose="020B0604020202020204" pitchFamily="34" charset="0"/>
            </a:endParaRPr>
          </a:p>
        </p:txBody>
      </p:sp>
      <p:sp>
        <p:nvSpPr>
          <p:cNvPr id="14347" name="Rectangle 150">
            <a:extLst>
              <a:ext uri="{FF2B5EF4-FFF2-40B4-BE49-F238E27FC236}">
                <a16:creationId xmlns:a16="http://schemas.microsoft.com/office/drawing/2014/main" id="{A2788740-B0C9-C40D-BFB0-36CD5779D0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57200"/>
            <a:ext cx="36576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2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7200" dirty="0">
              <a:latin typeface="Arial" panose="020B0604020202020204" pitchFamily="34" charset="0"/>
            </a:endParaRPr>
          </a:p>
        </p:txBody>
      </p:sp>
      <p:sp>
        <p:nvSpPr>
          <p:cNvPr id="14348" name="Rectangle 160">
            <a:extLst>
              <a:ext uri="{FF2B5EF4-FFF2-40B4-BE49-F238E27FC236}">
                <a16:creationId xmlns:a16="http://schemas.microsoft.com/office/drawing/2014/main" id="{577BB61C-98A7-3543-293F-B1CD4B975E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36576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2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7200" dirty="0">
              <a:latin typeface="Arial" panose="020B0604020202020204" pitchFamily="34" charset="0"/>
            </a:endParaRPr>
          </a:p>
        </p:txBody>
      </p:sp>
      <p:sp>
        <p:nvSpPr>
          <p:cNvPr id="14349" name="Rectangle 166">
            <a:extLst>
              <a:ext uri="{FF2B5EF4-FFF2-40B4-BE49-F238E27FC236}">
                <a16:creationId xmlns:a16="http://schemas.microsoft.com/office/drawing/2014/main" id="{7785D0E0-07A8-A2EF-0EEE-32C379F9DE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36576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2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7200" dirty="0">
              <a:latin typeface="Arial" panose="020B0604020202020204" pitchFamily="34" charset="0"/>
            </a:endParaRPr>
          </a:p>
        </p:txBody>
      </p:sp>
      <p:sp>
        <p:nvSpPr>
          <p:cNvPr id="14350" name="Rectangle 167">
            <a:extLst>
              <a:ext uri="{FF2B5EF4-FFF2-40B4-BE49-F238E27FC236}">
                <a16:creationId xmlns:a16="http://schemas.microsoft.com/office/drawing/2014/main" id="{3F8B0D32-B6FC-AB55-0694-4D4BFEAFEC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228975"/>
            <a:ext cx="36576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2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7200" dirty="0">
              <a:latin typeface="Arial" panose="020B0604020202020204" pitchFamily="34" charset="0"/>
            </a:endParaRPr>
          </a:p>
        </p:txBody>
      </p:sp>
      <p:sp>
        <p:nvSpPr>
          <p:cNvPr id="14351" name="TextBox 27">
            <a:extLst>
              <a:ext uri="{FF2B5EF4-FFF2-40B4-BE49-F238E27FC236}">
                <a16:creationId xmlns:a16="http://schemas.microsoft.com/office/drawing/2014/main" id="{C534B579-F84D-168C-0F4C-3FA7DB8C88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622000" y="15087600"/>
            <a:ext cx="11887200" cy="677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5727" tIns="182864" rIns="365727" bIns="182864">
            <a:spAutoFit/>
          </a:bodyPr>
          <a:lstStyle>
            <a:lvl1pPr marL="220663" indent="-220663" defTabSz="3657600">
              <a:spcBef>
                <a:spcPct val="20000"/>
              </a:spcBef>
              <a:buFont typeface="Arial" panose="020B0604020202020204" pitchFamily="34" charset="0"/>
              <a:buChar char="•"/>
              <a:defRPr sz="12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3657600">
              <a:spcBef>
                <a:spcPct val="20000"/>
              </a:spcBef>
              <a:buFont typeface="Arial" panose="020B0604020202020204" pitchFamily="34" charset="0"/>
              <a:buChar char="–"/>
              <a:defRPr sz="1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3657600">
              <a:spcBef>
                <a:spcPct val="20000"/>
              </a:spcBef>
              <a:buFont typeface="Arial" panose="020B0604020202020204" pitchFamily="34" charset="0"/>
              <a:buChar char="•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3657600">
              <a:spcBef>
                <a:spcPct val="20000"/>
              </a:spcBef>
              <a:buFont typeface="Arial" panose="020B0604020202020204" pitchFamily="34" charset="0"/>
              <a:buChar char="–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3657600">
              <a:spcBef>
                <a:spcPct val="20000"/>
              </a:spcBef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3657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3657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3657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3657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endParaRPr lang="en-US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353" name="TextBox 11">
            <a:extLst>
              <a:ext uri="{FF2B5EF4-FFF2-40B4-BE49-F238E27FC236}">
                <a16:creationId xmlns:a16="http://schemas.microsoft.com/office/drawing/2014/main" id="{23DE15F0-533E-2A66-D687-63CBFBF9F3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0542" y="11439777"/>
            <a:ext cx="9601200" cy="984250"/>
          </a:xfrm>
          <a:prstGeom prst="rect">
            <a:avLst/>
          </a:prstGeom>
          <a:solidFill>
            <a:srgbClr val="B70926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square" lIns="365727" tIns="182864" rIns="365727" bIns="182864">
            <a:spAutoFit/>
          </a:bodyPr>
          <a:lstStyle>
            <a:lvl1pPr defTabSz="3657600">
              <a:spcBef>
                <a:spcPct val="20000"/>
              </a:spcBef>
              <a:buFont typeface="Arial" panose="020B0604020202020204" pitchFamily="34" charset="0"/>
              <a:buChar char="•"/>
              <a:defRPr sz="12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3657600">
              <a:spcBef>
                <a:spcPct val="20000"/>
              </a:spcBef>
              <a:buFont typeface="Arial" panose="020B0604020202020204" pitchFamily="34" charset="0"/>
              <a:buChar char="–"/>
              <a:defRPr sz="1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3657600">
              <a:spcBef>
                <a:spcPct val="20000"/>
              </a:spcBef>
              <a:buFont typeface="Arial" panose="020B0604020202020204" pitchFamily="34" charset="0"/>
              <a:buChar char="•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3657600">
              <a:spcBef>
                <a:spcPct val="20000"/>
              </a:spcBef>
              <a:buFont typeface="Arial" panose="020B0604020202020204" pitchFamily="34" charset="0"/>
              <a:buChar char="–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3657600">
              <a:spcBef>
                <a:spcPct val="20000"/>
              </a:spcBef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3657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3657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3657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3657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SETTING &amp; SAMPLE</a:t>
            </a:r>
          </a:p>
        </p:txBody>
      </p:sp>
      <p:sp>
        <p:nvSpPr>
          <p:cNvPr id="14354" name="TextBox 11">
            <a:extLst>
              <a:ext uri="{FF2B5EF4-FFF2-40B4-BE49-F238E27FC236}">
                <a16:creationId xmlns:a16="http://schemas.microsoft.com/office/drawing/2014/main" id="{E5443B7C-84DE-A7E6-9B6B-3D48D6C16A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0877" y="23710900"/>
            <a:ext cx="9601200" cy="984250"/>
          </a:xfrm>
          <a:prstGeom prst="rect">
            <a:avLst/>
          </a:prstGeom>
          <a:solidFill>
            <a:srgbClr val="B70926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square" lIns="365727" tIns="182864" rIns="365727" bIns="182864">
            <a:spAutoFit/>
          </a:bodyPr>
          <a:lstStyle>
            <a:lvl1pPr defTabSz="3657600">
              <a:spcBef>
                <a:spcPct val="20000"/>
              </a:spcBef>
              <a:buFont typeface="Arial" panose="020B0604020202020204" pitchFamily="34" charset="0"/>
              <a:buChar char="•"/>
              <a:defRPr sz="12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3657600">
              <a:spcBef>
                <a:spcPct val="20000"/>
              </a:spcBef>
              <a:buFont typeface="Arial" panose="020B0604020202020204" pitchFamily="34" charset="0"/>
              <a:buChar char="–"/>
              <a:defRPr sz="1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3657600">
              <a:spcBef>
                <a:spcPct val="20000"/>
              </a:spcBef>
              <a:buFont typeface="Arial" panose="020B0604020202020204" pitchFamily="34" charset="0"/>
              <a:buChar char="•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3657600">
              <a:spcBef>
                <a:spcPct val="20000"/>
              </a:spcBef>
              <a:buFont typeface="Arial" panose="020B0604020202020204" pitchFamily="34" charset="0"/>
              <a:buChar char="–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3657600">
              <a:spcBef>
                <a:spcPct val="20000"/>
              </a:spcBef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3657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3657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3657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3657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METHODS</a:t>
            </a:r>
          </a:p>
        </p:txBody>
      </p:sp>
      <p:sp>
        <p:nvSpPr>
          <p:cNvPr id="14355" name="Rectangle 18">
            <a:extLst>
              <a:ext uri="{FF2B5EF4-FFF2-40B4-BE49-F238E27FC236}">
                <a16:creationId xmlns:a16="http://schemas.microsoft.com/office/drawing/2014/main" id="{F8785467-E5B3-7D1D-2E4C-FF27777837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00" y="18345150"/>
            <a:ext cx="4800600" cy="451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6197" tIns="38098" rIns="76197" bIns="38098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2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en-US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en-US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en-US" altLang="en-US" sz="32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en-US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en-US" alt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en-US" alt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356" name="TextBox 20">
            <a:extLst>
              <a:ext uri="{FF2B5EF4-FFF2-40B4-BE49-F238E27FC236}">
                <a16:creationId xmlns:a16="http://schemas.microsoft.com/office/drawing/2014/main" id="{9F0C8D21-A3A0-AD53-0F3E-4A86FC4E51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375028" y="10260141"/>
            <a:ext cx="9601200" cy="984250"/>
          </a:xfrm>
          <a:prstGeom prst="rect">
            <a:avLst/>
          </a:prstGeom>
          <a:solidFill>
            <a:srgbClr val="B70926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lIns="365727" tIns="182864" rIns="365727" bIns="182864">
            <a:spAutoFit/>
          </a:bodyPr>
          <a:lstStyle>
            <a:lvl1pPr defTabSz="3657600">
              <a:spcBef>
                <a:spcPct val="20000"/>
              </a:spcBef>
              <a:buFont typeface="Arial" panose="020B0604020202020204" pitchFamily="34" charset="0"/>
              <a:buChar char="•"/>
              <a:defRPr sz="12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3657600">
              <a:spcBef>
                <a:spcPct val="20000"/>
              </a:spcBef>
              <a:buFont typeface="Arial" panose="020B0604020202020204" pitchFamily="34" charset="0"/>
              <a:buChar char="–"/>
              <a:defRPr sz="1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3657600">
              <a:spcBef>
                <a:spcPct val="20000"/>
              </a:spcBef>
              <a:buFont typeface="Arial" panose="020B0604020202020204" pitchFamily="34" charset="0"/>
              <a:buChar char="•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3657600">
              <a:spcBef>
                <a:spcPct val="20000"/>
              </a:spcBef>
              <a:buFont typeface="Arial" panose="020B0604020202020204" pitchFamily="34" charset="0"/>
              <a:buChar char="–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3657600">
              <a:spcBef>
                <a:spcPct val="20000"/>
              </a:spcBef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3657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3657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3657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3657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LIMITATIONS</a:t>
            </a:r>
          </a:p>
        </p:txBody>
      </p:sp>
      <p:sp>
        <p:nvSpPr>
          <p:cNvPr id="14357" name="TextBox 12">
            <a:extLst>
              <a:ext uri="{FF2B5EF4-FFF2-40B4-BE49-F238E27FC236}">
                <a16:creationId xmlns:a16="http://schemas.microsoft.com/office/drawing/2014/main" id="{D05528CE-6CD7-6568-C98E-4CE9914DB4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289123" y="11648031"/>
            <a:ext cx="9601200" cy="1219886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marL="457200" indent="-457200">
              <a:spcBef>
                <a:spcPct val="20000"/>
              </a:spcBef>
              <a:buFont typeface="Arial" panose="020B0604020202020204" pitchFamily="34" charset="0"/>
              <a:buChar char="•"/>
              <a:defRPr sz="12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defRPr/>
            </a:pPr>
            <a:r>
              <a:rPr lang="en-US" altLang="en-US" sz="3200" dirty="0">
                <a:latin typeface="Arial" panose="020B0604020202020204" pitchFamily="34" charset="0"/>
              </a:rPr>
              <a:t>Questionnaire used to collect data has no reported reliability.</a:t>
            </a:r>
          </a:p>
        </p:txBody>
      </p:sp>
      <p:sp>
        <p:nvSpPr>
          <p:cNvPr id="14358" name="Rectangle 14">
            <a:extLst>
              <a:ext uri="{FF2B5EF4-FFF2-40B4-BE49-F238E27FC236}">
                <a16:creationId xmlns:a16="http://schemas.microsoft.com/office/drawing/2014/main" id="{12BD539C-3334-FF84-9264-38F9E578A2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289123" y="2964258"/>
            <a:ext cx="9601200" cy="6784486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2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50000"/>
              </a:lnSpc>
              <a:spcBef>
                <a:spcPct val="0"/>
              </a:spcBef>
              <a:buFontTx/>
              <a:buNone/>
              <a:defRPr/>
            </a:pPr>
            <a:endParaRPr lang="en-US" altLang="en-US" sz="3200" dirty="0">
              <a:latin typeface="Arial" panose="020B0604020202020204" pitchFamily="34" charset="0"/>
            </a:endParaRPr>
          </a:p>
          <a:p>
            <a:pPr marL="457200" indent="-457200" eaLnBrk="1" hangingPunct="1">
              <a:lnSpc>
                <a:spcPct val="120000"/>
              </a:lnSpc>
              <a:spcBef>
                <a:spcPct val="0"/>
              </a:spcBef>
              <a:defRPr/>
            </a:pPr>
            <a:r>
              <a:rPr lang="en-US" altLang="en-US" sz="3200" dirty="0">
                <a:latin typeface="Arial" panose="020B0604020202020204" pitchFamily="34" charset="0"/>
              </a:rPr>
              <a:t>cCBT knowledge is ‘very little’ to ‘none’, belief ‘a little’ to ‘quite a lot’ in BSW and MSW students</a:t>
            </a:r>
          </a:p>
          <a:p>
            <a:pPr marL="457200" indent="-457200" eaLnBrk="1" hangingPunct="1">
              <a:lnSpc>
                <a:spcPct val="120000"/>
              </a:lnSpc>
              <a:spcBef>
                <a:spcPct val="0"/>
              </a:spcBef>
              <a:defRPr/>
            </a:pPr>
            <a:r>
              <a:rPr lang="en-US" altLang="en-US" sz="3200" dirty="0">
                <a:latin typeface="Arial" panose="020B0604020202020204" pitchFamily="34" charset="0"/>
              </a:rPr>
              <a:t> cCBT should not be available without professional support, possibly on internet, and possibly/yes to other traditional settings</a:t>
            </a:r>
          </a:p>
          <a:p>
            <a:pPr marL="457200" indent="-457200" eaLnBrk="1" hangingPunct="1">
              <a:lnSpc>
                <a:spcPct val="120000"/>
              </a:lnSpc>
              <a:spcBef>
                <a:spcPct val="0"/>
              </a:spcBef>
              <a:defRPr/>
            </a:pPr>
            <a:r>
              <a:rPr lang="en-US" altLang="en-US" sz="3200" dirty="0">
                <a:latin typeface="Arial" panose="020B0604020202020204" pitchFamily="34" charset="0"/>
              </a:rPr>
              <a:t>Advantages-early access to treatment, less dependent on therapist, can build in outcome measures</a:t>
            </a:r>
          </a:p>
          <a:p>
            <a:pPr marL="457200" indent="-457200" eaLnBrk="1" hangingPunct="1">
              <a:lnSpc>
                <a:spcPct val="120000"/>
              </a:lnSpc>
              <a:spcBef>
                <a:spcPct val="0"/>
              </a:spcBef>
              <a:defRPr/>
            </a:pPr>
            <a:r>
              <a:rPr lang="en-US" altLang="en-US" sz="3200" dirty="0">
                <a:latin typeface="Arial" panose="020B0604020202020204" pitchFamily="34" charset="0"/>
              </a:rPr>
              <a:t>Disadvantages-may not be engaging, user computer experience, finding time to complete, may ruin other treatments</a:t>
            </a:r>
          </a:p>
        </p:txBody>
      </p:sp>
      <p:sp>
        <p:nvSpPr>
          <p:cNvPr id="14360" name="TextBox 11">
            <a:extLst>
              <a:ext uri="{FF2B5EF4-FFF2-40B4-BE49-F238E27FC236}">
                <a16:creationId xmlns:a16="http://schemas.microsoft.com/office/drawing/2014/main" id="{5B36B43A-D257-DB51-96F3-B7D2C0209E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929" y="16307687"/>
            <a:ext cx="9601200" cy="984250"/>
          </a:xfrm>
          <a:prstGeom prst="rect">
            <a:avLst/>
          </a:prstGeom>
          <a:solidFill>
            <a:srgbClr val="B70926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square" lIns="365727" tIns="182864" rIns="365727" bIns="182864">
            <a:spAutoFit/>
          </a:bodyPr>
          <a:lstStyle>
            <a:lvl1pPr defTabSz="3657600">
              <a:spcBef>
                <a:spcPct val="20000"/>
              </a:spcBef>
              <a:buFont typeface="Arial" panose="020B0604020202020204" pitchFamily="34" charset="0"/>
              <a:buChar char="•"/>
              <a:defRPr sz="12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3657600">
              <a:spcBef>
                <a:spcPct val="20000"/>
              </a:spcBef>
              <a:buFont typeface="Arial" panose="020B0604020202020204" pitchFamily="34" charset="0"/>
              <a:buChar char="–"/>
              <a:defRPr sz="1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3657600">
              <a:spcBef>
                <a:spcPct val="20000"/>
              </a:spcBef>
              <a:buFont typeface="Arial" panose="020B0604020202020204" pitchFamily="34" charset="0"/>
              <a:buChar char="•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3657600">
              <a:spcBef>
                <a:spcPct val="20000"/>
              </a:spcBef>
              <a:buFont typeface="Arial" panose="020B0604020202020204" pitchFamily="34" charset="0"/>
              <a:buChar char="–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3657600">
              <a:spcBef>
                <a:spcPct val="20000"/>
              </a:spcBef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3657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3657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3657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3657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MEASURES</a:t>
            </a:r>
          </a:p>
        </p:txBody>
      </p:sp>
      <p:sp>
        <p:nvSpPr>
          <p:cNvPr id="2" name="TextBox 11">
            <a:extLst>
              <a:ext uri="{FF2B5EF4-FFF2-40B4-BE49-F238E27FC236}">
                <a16:creationId xmlns:a16="http://schemas.microsoft.com/office/drawing/2014/main" id="{8D598570-8987-44B0-4D9E-21AF0C9075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1341" y="1935248"/>
            <a:ext cx="9601200" cy="984250"/>
          </a:xfrm>
          <a:prstGeom prst="rect">
            <a:avLst/>
          </a:prstGeom>
          <a:solidFill>
            <a:srgbClr val="B70926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lIns="365727" tIns="182864" rIns="365727" bIns="182864">
            <a:spAutoFit/>
          </a:bodyPr>
          <a:lstStyle>
            <a:lvl1pPr defTabSz="3657600">
              <a:spcBef>
                <a:spcPct val="20000"/>
              </a:spcBef>
              <a:buFont typeface="Arial" panose="020B0604020202020204" pitchFamily="34" charset="0"/>
              <a:buChar char="•"/>
              <a:defRPr sz="12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3657600">
              <a:spcBef>
                <a:spcPct val="20000"/>
              </a:spcBef>
              <a:buFont typeface="Arial" panose="020B0604020202020204" pitchFamily="34" charset="0"/>
              <a:buChar char="–"/>
              <a:defRPr sz="1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3657600">
              <a:spcBef>
                <a:spcPct val="20000"/>
              </a:spcBef>
              <a:buFont typeface="Arial" panose="020B0604020202020204" pitchFamily="34" charset="0"/>
              <a:buChar char="•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3657600">
              <a:spcBef>
                <a:spcPct val="20000"/>
              </a:spcBef>
              <a:buFont typeface="Arial" panose="020B0604020202020204" pitchFamily="34" charset="0"/>
              <a:buChar char="–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3657600">
              <a:spcBef>
                <a:spcPct val="20000"/>
              </a:spcBef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3657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3657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3657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3657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BACKGROUND</a:t>
            </a:r>
          </a:p>
        </p:txBody>
      </p:sp>
      <p:sp>
        <p:nvSpPr>
          <p:cNvPr id="4" name="Rectangle 29">
            <a:extLst>
              <a:ext uri="{FF2B5EF4-FFF2-40B4-BE49-F238E27FC236}">
                <a16:creationId xmlns:a16="http://schemas.microsoft.com/office/drawing/2014/main" id="{A14D5C4D-6983-FF6D-B9FC-6A8DF49C5F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1341" y="3337864"/>
            <a:ext cx="9601200" cy="4368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6197" tIns="38098" rIns="76197" bIns="3809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2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en-US" sz="3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Cognitive-behavioral therapy (CBT) is the preferred treatment for children with anxiety. </a:t>
            </a: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lang="en-US" sz="3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 is traditionally delivered in a provider's limiting accessibility. Delivery of computerized CBT (cCBT) by a licensed provider has been shown to be effective in treating anxiety in this population. However, little is known about social work student’s attitudes towards this method of delivery.</a:t>
            </a:r>
            <a:endParaRPr lang="en-US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 descr="Text&#10;&#10;Description automatically generated">
            <a:extLst>
              <a:ext uri="{FF2B5EF4-FFF2-40B4-BE49-F238E27FC236}">
                <a16:creationId xmlns:a16="http://schemas.microsoft.com/office/drawing/2014/main" id="{F9FE46A1-D67E-21B4-3BEE-C15A883459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97" y="53432"/>
            <a:ext cx="2563604" cy="1823011"/>
          </a:xfrm>
          <a:prstGeom prst="rect">
            <a:avLst/>
          </a:prstGeom>
        </p:spPr>
      </p:pic>
      <p:sp>
        <p:nvSpPr>
          <p:cNvPr id="8" name="TextBox 20">
            <a:extLst>
              <a:ext uri="{FF2B5EF4-FFF2-40B4-BE49-F238E27FC236}">
                <a16:creationId xmlns:a16="http://schemas.microsoft.com/office/drawing/2014/main" id="{A0D1E430-CF4E-CE7E-3526-C434FA44E3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264584" y="20479380"/>
            <a:ext cx="9601200" cy="984250"/>
          </a:xfrm>
          <a:prstGeom prst="rect">
            <a:avLst/>
          </a:prstGeom>
          <a:solidFill>
            <a:srgbClr val="B70926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lIns="365727" tIns="182864" rIns="365727" bIns="182864">
            <a:spAutoFit/>
          </a:bodyPr>
          <a:lstStyle>
            <a:lvl1pPr defTabSz="3657600">
              <a:spcBef>
                <a:spcPct val="20000"/>
              </a:spcBef>
              <a:buFont typeface="Arial" panose="020B0604020202020204" pitchFamily="34" charset="0"/>
              <a:buChar char="•"/>
              <a:defRPr sz="12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3657600">
              <a:spcBef>
                <a:spcPct val="20000"/>
              </a:spcBef>
              <a:buFont typeface="Arial" panose="020B0604020202020204" pitchFamily="34" charset="0"/>
              <a:buChar char="–"/>
              <a:defRPr sz="1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3657600">
              <a:spcBef>
                <a:spcPct val="20000"/>
              </a:spcBef>
              <a:buFont typeface="Arial" panose="020B0604020202020204" pitchFamily="34" charset="0"/>
              <a:buChar char="•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3657600">
              <a:spcBef>
                <a:spcPct val="20000"/>
              </a:spcBef>
              <a:buFont typeface="Arial" panose="020B0604020202020204" pitchFamily="34" charset="0"/>
              <a:buChar char="–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3657600">
              <a:spcBef>
                <a:spcPct val="20000"/>
              </a:spcBef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3657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3657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3657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3657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REFERENCES</a:t>
            </a:r>
          </a:p>
        </p:txBody>
      </p:sp>
      <p:sp>
        <p:nvSpPr>
          <p:cNvPr id="3" name="Rectangle 18">
            <a:extLst>
              <a:ext uri="{FF2B5EF4-FFF2-40B4-BE49-F238E27FC236}">
                <a16:creationId xmlns:a16="http://schemas.microsoft.com/office/drawing/2014/main" id="{8D8684F7-BFBE-99E0-D438-EA0952D391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1352" y="12840507"/>
            <a:ext cx="9601200" cy="3285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6197" tIns="38098" rIns="76197" bIns="38098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2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457200" indent="-457200">
              <a:lnSpc>
                <a:spcPct val="110000"/>
              </a:lnSpc>
              <a:spcBef>
                <a:spcPct val="0"/>
              </a:spcBef>
            </a:pP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Study took place at Sacred heart University over a 1-month period.</a:t>
            </a:r>
          </a:p>
          <a:p>
            <a:pPr marL="457200" indent="-457200">
              <a:lnSpc>
                <a:spcPct val="110000"/>
              </a:lnSpc>
              <a:spcBef>
                <a:spcPct val="0"/>
              </a:spcBef>
            </a:pP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Convenience sample of undergraduate students in their junior or senior years where they have had field experiences and graduate social work students.</a:t>
            </a:r>
          </a:p>
        </p:txBody>
      </p:sp>
      <p:sp>
        <p:nvSpPr>
          <p:cNvPr id="10" name="Rectangle 18">
            <a:extLst>
              <a:ext uri="{FF2B5EF4-FFF2-40B4-BE49-F238E27FC236}">
                <a16:creationId xmlns:a16="http://schemas.microsoft.com/office/drawing/2014/main" id="{7D8F59B8-057B-8E2D-A866-00D456C6EC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6241" y="17552330"/>
            <a:ext cx="9601200" cy="6527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6197" tIns="38098" rIns="76197" bIns="38098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2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457200" indent="-457200">
              <a:lnSpc>
                <a:spcPct val="110000"/>
              </a:lnSpc>
              <a:spcBef>
                <a:spcPct val="0"/>
              </a:spcBef>
            </a:pP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Stallard’s questionnaire </a:t>
            </a:r>
            <a:r>
              <a:rPr lang="en-US" altLang="en-US" sz="3200" i="1" dirty="0">
                <a:latin typeface="Arial" panose="020B0604020202020204" pitchFamily="34" charset="0"/>
                <a:cs typeface="Arial" panose="020B0604020202020204" pitchFamily="34" charset="0"/>
              </a:rPr>
              <a:t>Clinicians’ Views about the use of cCBT with Children and Adolescents </a:t>
            </a: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with established content validity</a:t>
            </a:r>
          </a:p>
          <a:p>
            <a:pPr marL="457200" indent="-457200">
              <a:lnSpc>
                <a:spcPct val="110000"/>
              </a:lnSpc>
              <a:spcBef>
                <a:spcPct val="0"/>
              </a:spcBef>
            </a:pP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18 items covering knowledge and experience with cCBT, respondent’s consideration of using or referring cCBT, in what settings cCBT could be acceptable and general advantages and problems with cCBT </a:t>
            </a:r>
          </a:p>
          <a:p>
            <a:pPr marL="457200" indent="-457200">
              <a:lnSpc>
                <a:spcPct val="110000"/>
              </a:lnSpc>
              <a:spcBef>
                <a:spcPct val="0"/>
              </a:spcBef>
            </a:pP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Baseline information - age, gender, computer competence, setting to work in after graduation, own experience, and knowledge of CBT</a:t>
            </a:r>
          </a:p>
          <a:p>
            <a:pPr marL="457200" indent="-457200">
              <a:spcBef>
                <a:spcPct val="0"/>
              </a:spcBef>
            </a:pPr>
            <a:endParaRPr lang="en-US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20">
            <a:extLst>
              <a:ext uri="{FF2B5EF4-FFF2-40B4-BE49-F238E27FC236}">
                <a16:creationId xmlns:a16="http://schemas.microsoft.com/office/drawing/2014/main" id="{B3C5DE11-FAE6-CFBC-9089-CF45CB9551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84973" y="1949630"/>
            <a:ext cx="13716000" cy="984250"/>
          </a:xfrm>
          <a:prstGeom prst="rect">
            <a:avLst/>
          </a:prstGeom>
          <a:solidFill>
            <a:srgbClr val="B70926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lIns="365727" tIns="182864" rIns="365727" bIns="182864">
            <a:spAutoFit/>
          </a:bodyPr>
          <a:lstStyle>
            <a:lvl1pPr defTabSz="3657600">
              <a:spcBef>
                <a:spcPct val="20000"/>
              </a:spcBef>
              <a:buFont typeface="Arial" panose="020B0604020202020204" pitchFamily="34" charset="0"/>
              <a:buChar char="•"/>
              <a:defRPr sz="12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3657600">
              <a:spcBef>
                <a:spcPct val="20000"/>
              </a:spcBef>
              <a:buFont typeface="Arial" panose="020B0604020202020204" pitchFamily="34" charset="0"/>
              <a:buChar char="–"/>
              <a:defRPr sz="1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3657600">
              <a:spcBef>
                <a:spcPct val="20000"/>
              </a:spcBef>
              <a:buFont typeface="Arial" panose="020B0604020202020204" pitchFamily="34" charset="0"/>
              <a:buChar char="•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3657600">
              <a:spcBef>
                <a:spcPct val="20000"/>
              </a:spcBef>
              <a:buFont typeface="Arial" panose="020B0604020202020204" pitchFamily="34" charset="0"/>
              <a:buChar char="–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3657600">
              <a:spcBef>
                <a:spcPct val="20000"/>
              </a:spcBef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3657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3657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3657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3657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RESULTS</a:t>
            </a:r>
          </a:p>
        </p:txBody>
      </p:sp>
      <p:pic>
        <p:nvPicPr>
          <p:cNvPr id="24" name="Picture 23" descr="Chart&#10;&#10;Description automatically generated">
            <a:extLst>
              <a:ext uri="{FF2B5EF4-FFF2-40B4-BE49-F238E27FC236}">
                <a16:creationId xmlns:a16="http://schemas.microsoft.com/office/drawing/2014/main" id="{EB45D51B-C653-3CA5-9F94-A3A77D9690A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16221" y="17592966"/>
            <a:ext cx="8657879" cy="4462679"/>
          </a:xfrm>
          <a:prstGeom prst="rect">
            <a:avLst/>
          </a:prstGeom>
        </p:spPr>
      </p:pic>
      <p:pic>
        <p:nvPicPr>
          <p:cNvPr id="28" name="Picture 27" descr="Chart, bar chart&#10;&#10;Description automatically generated">
            <a:extLst>
              <a:ext uri="{FF2B5EF4-FFF2-40B4-BE49-F238E27FC236}">
                <a16:creationId xmlns:a16="http://schemas.microsoft.com/office/drawing/2014/main" id="{F4A21463-1E30-DB4A-0196-38F119D1A3C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46950" y="22391748"/>
            <a:ext cx="8657878" cy="4854750"/>
          </a:xfrm>
          <a:prstGeom prst="rect">
            <a:avLst/>
          </a:prstGeom>
        </p:spPr>
      </p:pic>
      <p:pic>
        <p:nvPicPr>
          <p:cNvPr id="30" name="Picture 29" descr="Chart, bar chart&#10;&#10;Description automatically generated">
            <a:extLst>
              <a:ext uri="{FF2B5EF4-FFF2-40B4-BE49-F238E27FC236}">
                <a16:creationId xmlns:a16="http://schemas.microsoft.com/office/drawing/2014/main" id="{1EE66EEA-5E4A-0FAA-C393-4358C456BBF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85873" y="13188950"/>
            <a:ext cx="6515100" cy="3987800"/>
          </a:xfrm>
          <a:prstGeom prst="rect">
            <a:avLst/>
          </a:prstGeom>
        </p:spPr>
      </p:pic>
      <p:pic>
        <p:nvPicPr>
          <p:cNvPr id="32" name="Picture 31" descr="Chart, bar chart&#10;&#10;Description automatically generated">
            <a:extLst>
              <a:ext uri="{FF2B5EF4-FFF2-40B4-BE49-F238E27FC236}">
                <a16:creationId xmlns:a16="http://schemas.microsoft.com/office/drawing/2014/main" id="{C4861C28-3A66-1D2B-6429-C369EE3C9A9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9707" y="11339121"/>
            <a:ext cx="7737475" cy="4685322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F85DE0DA-7131-FD8C-5530-20D81FFFF21B}"/>
              </a:ext>
            </a:extLst>
          </p:cNvPr>
          <p:cNvSpPr txBox="1"/>
          <p:nvPr/>
        </p:nvSpPr>
        <p:spPr>
          <a:xfrm>
            <a:off x="11584973" y="3178176"/>
            <a:ext cx="4340827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/>
              <a:t>Response rate:</a:t>
            </a:r>
          </a:p>
          <a:p>
            <a:r>
              <a:rPr lang="en-US" sz="2800" i="1" dirty="0"/>
              <a:t>18.9% overall</a:t>
            </a:r>
          </a:p>
          <a:p>
            <a:r>
              <a:rPr lang="en-US" sz="2800" i="1" dirty="0"/>
              <a:t>76.3% undergraduate</a:t>
            </a:r>
          </a:p>
          <a:p>
            <a:r>
              <a:rPr lang="en-US" sz="2800" i="1" dirty="0"/>
              <a:t>11.3% graduate </a:t>
            </a:r>
          </a:p>
        </p:txBody>
      </p:sp>
      <p:pic>
        <p:nvPicPr>
          <p:cNvPr id="35" name="Picture 34" descr="Table&#10;&#10;Description automatically generated">
            <a:extLst>
              <a:ext uri="{FF2B5EF4-FFF2-40B4-BE49-F238E27FC236}">
                <a16:creationId xmlns:a16="http://schemas.microsoft.com/office/drawing/2014/main" id="{7DA999FE-8584-0A5D-81D8-0101020A623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11600" y="3125980"/>
            <a:ext cx="7325889" cy="7937273"/>
          </a:xfrm>
          <a:prstGeom prst="rect">
            <a:avLst/>
          </a:prstGeom>
        </p:spPr>
      </p:pic>
      <p:sp>
        <p:nvSpPr>
          <p:cNvPr id="36" name="TextBox 20">
            <a:extLst>
              <a:ext uri="{FF2B5EF4-FFF2-40B4-BE49-F238E27FC236}">
                <a16:creationId xmlns:a16="http://schemas.microsoft.com/office/drawing/2014/main" id="{F280DFF3-5667-0F45-C07E-869AF73A50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313448" y="13459170"/>
            <a:ext cx="9601200" cy="938686"/>
          </a:xfrm>
          <a:prstGeom prst="rect">
            <a:avLst/>
          </a:prstGeom>
          <a:solidFill>
            <a:srgbClr val="B70926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lIns="365727" tIns="182864" rIns="365727" bIns="182864">
            <a:spAutoFit/>
          </a:bodyPr>
          <a:lstStyle>
            <a:lvl1pPr defTabSz="3657600">
              <a:spcBef>
                <a:spcPct val="20000"/>
              </a:spcBef>
              <a:buFont typeface="Arial" panose="020B0604020202020204" pitchFamily="34" charset="0"/>
              <a:buChar char="•"/>
              <a:defRPr sz="12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3657600">
              <a:spcBef>
                <a:spcPct val="20000"/>
              </a:spcBef>
              <a:buFont typeface="Arial" panose="020B0604020202020204" pitchFamily="34" charset="0"/>
              <a:buChar char="–"/>
              <a:defRPr sz="1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3657600">
              <a:spcBef>
                <a:spcPct val="20000"/>
              </a:spcBef>
              <a:buFont typeface="Arial" panose="020B0604020202020204" pitchFamily="34" charset="0"/>
              <a:buChar char="•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3657600">
              <a:spcBef>
                <a:spcPct val="20000"/>
              </a:spcBef>
              <a:buFont typeface="Arial" panose="020B0604020202020204" pitchFamily="34" charset="0"/>
              <a:buChar char="–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3657600">
              <a:spcBef>
                <a:spcPct val="20000"/>
              </a:spcBef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3657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3657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3657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3657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3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IMPLICATIONS &amp; FUTURE RESEARCH</a:t>
            </a:r>
          </a:p>
        </p:txBody>
      </p:sp>
      <p:sp>
        <p:nvSpPr>
          <p:cNvPr id="41" name="Rectangle 14">
            <a:extLst>
              <a:ext uri="{FF2B5EF4-FFF2-40B4-BE49-F238E27FC236}">
                <a16:creationId xmlns:a16="http://schemas.microsoft.com/office/drawing/2014/main" id="{EAFFF428-EFC8-9DDB-BA48-1C68933912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240229" y="14912434"/>
            <a:ext cx="9601200" cy="5011693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2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50000"/>
              </a:lnSpc>
              <a:spcBef>
                <a:spcPct val="0"/>
              </a:spcBef>
              <a:buFontTx/>
              <a:buNone/>
              <a:defRPr/>
            </a:pPr>
            <a:endParaRPr lang="en-US" altLang="en-US" sz="3200" dirty="0">
              <a:latin typeface="Arial" panose="020B0604020202020204" pitchFamily="34" charset="0"/>
            </a:endParaRPr>
          </a:p>
          <a:p>
            <a:pPr marL="457200" indent="-457200" eaLnBrk="1" hangingPunct="1">
              <a:lnSpc>
                <a:spcPct val="120000"/>
              </a:lnSpc>
              <a:spcBef>
                <a:spcPct val="0"/>
              </a:spcBef>
              <a:defRPr/>
            </a:pPr>
            <a:r>
              <a:rPr lang="en-US" altLang="en-US" sz="3200" dirty="0">
                <a:latin typeface="Arial" panose="020B0604020202020204" pitchFamily="34" charset="0"/>
              </a:rPr>
              <a:t>Results have implications for how cCBT would be widely adopted because students lack knowledge and belief could be stronger.</a:t>
            </a:r>
          </a:p>
          <a:p>
            <a:pPr marL="457200" indent="-457200" eaLnBrk="1" hangingPunct="1">
              <a:lnSpc>
                <a:spcPct val="120000"/>
              </a:lnSpc>
              <a:spcBef>
                <a:spcPct val="0"/>
              </a:spcBef>
              <a:defRPr/>
            </a:pPr>
            <a:r>
              <a:rPr lang="en-US" altLang="en-US" sz="3200" dirty="0">
                <a:latin typeface="Arial" panose="020B0604020202020204" pitchFamily="34" charset="0"/>
              </a:rPr>
              <a:t>SW programs should evaluate curriculum for content on cCBT.</a:t>
            </a:r>
          </a:p>
          <a:p>
            <a:pPr marL="457200" indent="-457200" eaLnBrk="1" hangingPunct="1">
              <a:lnSpc>
                <a:spcPct val="120000"/>
              </a:lnSpc>
              <a:spcBef>
                <a:spcPct val="0"/>
              </a:spcBef>
              <a:defRPr/>
            </a:pPr>
            <a:r>
              <a:rPr lang="en-US" altLang="en-US" sz="3200" dirty="0">
                <a:latin typeface="Arial" panose="020B0604020202020204" pitchFamily="34" charset="0"/>
              </a:rPr>
              <a:t>Offer field experiences with cCBT.</a:t>
            </a:r>
          </a:p>
          <a:p>
            <a:pPr marL="457200" indent="-457200" eaLnBrk="1" hangingPunct="1">
              <a:lnSpc>
                <a:spcPct val="120000"/>
              </a:lnSpc>
              <a:spcBef>
                <a:spcPct val="0"/>
              </a:spcBef>
              <a:defRPr/>
            </a:pPr>
            <a:r>
              <a:rPr lang="en-US" altLang="en-US" sz="3200" dirty="0">
                <a:latin typeface="Arial" panose="020B0604020202020204" pitchFamily="34" charset="0"/>
              </a:rPr>
              <a:t>Evaluate attitudes in students in other professions (e.g., education, psychology)</a:t>
            </a:r>
          </a:p>
        </p:txBody>
      </p:sp>
      <p:sp>
        <p:nvSpPr>
          <p:cNvPr id="45" name="TextBox 12">
            <a:extLst>
              <a:ext uri="{FF2B5EF4-FFF2-40B4-BE49-F238E27FC236}">
                <a16:creationId xmlns:a16="http://schemas.microsoft.com/office/drawing/2014/main" id="{332100A7-2B2D-B93F-3D84-BD1D43E39E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264584" y="21904433"/>
            <a:ext cx="9601200" cy="213340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marL="457200" indent="-457200">
              <a:spcBef>
                <a:spcPct val="20000"/>
              </a:spcBef>
              <a:buFont typeface="Arial" panose="020B0604020202020204" pitchFamily="34" charset="0"/>
              <a:buChar char="•"/>
              <a:defRPr sz="12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342900" indent="-342900" eaLnBrk="1" hangingPunct="1">
              <a:lnSpc>
                <a:spcPct val="120000"/>
              </a:lnSpc>
              <a:spcBef>
                <a:spcPct val="0"/>
              </a:spcBef>
              <a:buFont typeface="+mj-lt"/>
              <a:buAutoNum type="arabicPeriod"/>
              <a:defRPr/>
            </a:pPr>
            <a:r>
              <a:rPr lang="en-US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Stallard, P., Richardson, T., &amp; Velleman, S. (2010). Clinicians’ Attitudes Towards the Use of Computerized Cognitive Behaviour Therapy (cCBT) with Children and Adolescents. Behavioural and Cognitive Psychotherapy, 38(5), 545–560.</a:t>
            </a:r>
            <a:r>
              <a:rPr lang="en-US" sz="16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342900" indent="-342900" eaLnBrk="1" hangingPunct="1">
              <a:lnSpc>
                <a:spcPct val="120000"/>
              </a:lnSpc>
              <a:spcBef>
                <a:spcPct val="0"/>
              </a:spcBef>
              <a:buFont typeface="+mj-lt"/>
              <a:buAutoNum type="arabicPeriod"/>
              <a:defRPr/>
            </a:pPr>
            <a:r>
              <a:rPr lang="en-US" sz="16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Vigerland, S., Ljótsson, B., Bergdahl Gustafsson, F., Hagert, S., Thulin, U., Andersson, G., &amp; Serlachius, E. (2014). Attitudes towards the use of computerized cognitive behavior therapy (cCBT) with children and adolescents: A survey among Swedish mental health professionals. </a:t>
            </a:r>
            <a:r>
              <a:rPr lang="en-US" sz="1600" b="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Internet Interventions - The Application of Information Technology in Mental and Behavioural</a:t>
            </a:r>
            <a:r>
              <a:rPr lang="en-US" sz="16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, </a:t>
            </a:r>
            <a:r>
              <a:rPr lang="en-US" sz="1600" b="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16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(3), 111–117.</a:t>
            </a:r>
            <a:endParaRPr lang="en-US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Box 20">
            <a:extLst>
              <a:ext uri="{FF2B5EF4-FFF2-40B4-BE49-F238E27FC236}">
                <a16:creationId xmlns:a16="http://schemas.microsoft.com/office/drawing/2014/main" id="{D09F4C2A-344E-84AC-1A36-9525BEB551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279979" y="24463418"/>
            <a:ext cx="9601200" cy="984250"/>
          </a:xfrm>
          <a:prstGeom prst="rect">
            <a:avLst/>
          </a:prstGeom>
          <a:solidFill>
            <a:srgbClr val="B70926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lIns="365727" tIns="182864" rIns="365727" bIns="182864">
            <a:spAutoFit/>
          </a:bodyPr>
          <a:lstStyle>
            <a:lvl1pPr defTabSz="3657600">
              <a:spcBef>
                <a:spcPct val="20000"/>
              </a:spcBef>
              <a:buFont typeface="Arial" panose="020B0604020202020204" pitchFamily="34" charset="0"/>
              <a:buChar char="•"/>
              <a:defRPr sz="12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3657600">
              <a:spcBef>
                <a:spcPct val="20000"/>
              </a:spcBef>
              <a:buFont typeface="Arial" panose="020B0604020202020204" pitchFamily="34" charset="0"/>
              <a:buChar char="–"/>
              <a:defRPr sz="1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3657600">
              <a:spcBef>
                <a:spcPct val="20000"/>
              </a:spcBef>
              <a:buFont typeface="Arial" panose="020B0604020202020204" pitchFamily="34" charset="0"/>
              <a:buChar char="•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3657600">
              <a:spcBef>
                <a:spcPct val="20000"/>
              </a:spcBef>
              <a:buFont typeface="Arial" panose="020B0604020202020204" pitchFamily="34" charset="0"/>
              <a:buChar char="–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3657600">
              <a:spcBef>
                <a:spcPct val="20000"/>
              </a:spcBef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3657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3657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3657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3657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CONTACT INFORMATION</a:t>
            </a:r>
          </a:p>
        </p:txBody>
      </p:sp>
      <p:sp>
        <p:nvSpPr>
          <p:cNvPr id="48" name="TextBox 12">
            <a:extLst>
              <a:ext uri="{FF2B5EF4-FFF2-40B4-BE49-F238E27FC236}">
                <a16:creationId xmlns:a16="http://schemas.microsoft.com/office/drawing/2014/main" id="{C403183C-8F9B-587C-193C-E0770487B6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255595" y="25773926"/>
            <a:ext cx="9601200" cy="49475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marL="457200" indent="-457200">
              <a:spcBef>
                <a:spcPct val="20000"/>
              </a:spcBef>
              <a:buFont typeface="Arial" panose="020B0604020202020204" pitchFamily="34" charset="0"/>
              <a:buChar char="•"/>
              <a:defRPr sz="12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defRPr/>
            </a:pPr>
            <a:r>
              <a:rPr lang="en-US" altLang="en-US" sz="2400" dirty="0">
                <a:latin typeface="Arial" panose="020B0604020202020204" pitchFamily="34" charset="0"/>
                <a:hlinkClick r:id="rId8"/>
              </a:rPr>
              <a:t>milnerp58013@mail.sacredheart.edu</a:t>
            </a:r>
            <a:r>
              <a:rPr lang="en-US" altLang="en-US" sz="2400" dirty="0">
                <a:latin typeface="Arial" panose="020B0604020202020204" pitchFamily="34" charset="0"/>
              </a:rPr>
              <a:t>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5BA94BA0E7AF642A195F7E309978A42" ma:contentTypeVersion="13" ma:contentTypeDescription="Create a new document." ma:contentTypeScope="" ma:versionID="5ce97e7408c87425a6e6223820e1104d">
  <xsd:schema xmlns:xsd="http://www.w3.org/2001/XMLSchema" xmlns:xs="http://www.w3.org/2001/XMLSchema" xmlns:p="http://schemas.microsoft.com/office/2006/metadata/properties" xmlns:ns3="bd9c0b1f-d6ed-40db-9297-224239aa85d3" xmlns:ns4="71759cd4-34c6-4bd2-8277-ae1605d01e19" targetNamespace="http://schemas.microsoft.com/office/2006/metadata/properties" ma:root="true" ma:fieldsID="b6073753fae2a51123fb28451221d5f7" ns3:_="" ns4:_="">
    <xsd:import namespace="bd9c0b1f-d6ed-40db-9297-224239aa85d3"/>
    <xsd:import namespace="71759cd4-34c6-4bd2-8277-ae1605d01e1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d9c0b1f-d6ed-40db-9297-224239aa85d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759cd4-34c6-4bd2-8277-ae1605d01e19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5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D47B350-75DC-4A13-A449-903B9828596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d9c0b1f-d6ed-40db-9297-224239aa85d3"/>
    <ds:schemaRef ds:uri="71759cd4-34c6-4bd2-8277-ae1605d01e1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C0F25C1-8DC6-4476-9BDE-9A804B11881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12642</TotalTime>
  <Words>532</Words>
  <Application>Microsoft Macintosh PowerPoint</Application>
  <PresentationFormat>Custom</PresentationFormat>
  <Paragraphs>48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Office Theme</vt:lpstr>
      <vt:lpstr>PowerPoint Presentation</vt:lpstr>
    </vt:vector>
  </TitlesOfParts>
  <Company>MU School of Social Work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Angela Curl</dc:creator>
  <cp:lastModifiedBy>Milner, Peter W.</cp:lastModifiedBy>
  <cp:revision>186</cp:revision>
  <dcterms:created xsi:type="dcterms:W3CDTF">2007-11-02T05:58:45Z</dcterms:created>
  <dcterms:modified xsi:type="dcterms:W3CDTF">2023-04-19T20:25:11Z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0x010100D5BA94BA0E7AF642A195F7E309978A42</vt:lpwstr>
  </property>
</Properties>
</file>