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43891200" cy="329184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ger, Prof. Justin C." initials="WPJC"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042B"/>
    <a:srgbClr val="CE042F"/>
    <a:srgbClr val="E600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5820" autoAdjust="0"/>
  </p:normalViewPr>
  <p:slideViewPr>
    <p:cSldViewPr>
      <p:cViewPr>
        <p:scale>
          <a:sx n="18" d="100"/>
          <a:sy n="18" d="100"/>
        </p:scale>
        <p:origin x="2536" y="744"/>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notesMaster" Target="notesMasters/notesMaster1.xml"/><Relationship Id="rId7" Type="http://schemas.openxmlformats.org/officeDocument/2006/relationships/commentAuthors" Target="commentAuthors.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C535E4-62F2-4C93-84F0-5DFD1E6E09CD}" type="datetimeFigureOut">
              <a:rPr lang="en-US" smtClean="0"/>
              <a:t>10/25/22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6B0463-70D1-44DB-A403-424E3CAF66E4}" type="slidenum">
              <a:rPr lang="en-US" smtClean="0"/>
              <a:t>‹#›</a:t>
            </a:fld>
            <a:endParaRPr lang="en-US"/>
          </a:p>
        </p:txBody>
      </p:sp>
    </p:spTree>
    <p:extLst>
      <p:ext uri="{BB962C8B-B14F-4D97-AF65-F5344CB8AC3E}">
        <p14:creationId xmlns:p14="http://schemas.microsoft.com/office/powerpoint/2010/main" val="3041701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6B0463-70D1-44DB-A403-424E3CAF66E4}" type="slidenum">
              <a:rPr lang="en-US" smtClean="0"/>
              <a:t>1</a:t>
            </a:fld>
            <a:endParaRPr lang="en-US"/>
          </a:p>
        </p:txBody>
      </p:sp>
    </p:spTree>
    <p:extLst>
      <p:ext uri="{BB962C8B-B14F-4D97-AF65-F5344CB8AC3E}">
        <p14:creationId xmlns:p14="http://schemas.microsoft.com/office/powerpoint/2010/main" val="950669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3E4D597-200C-4F55-8A3C-6B70D05E089C}" type="datetimeFigureOut">
              <a:rPr lang="en-US" smtClean="0"/>
              <a:t>10/25/22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10/25/22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10/25/22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10/25/22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E4D597-200C-4F55-8A3C-6B70D05E089C}" type="datetimeFigureOut">
              <a:rPr lang="en-US" smtClean="0"/>
              <a:t>10/25/22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3E4D597-200C-4F55-8A3C-6B70D05E089C}" type="datetimeFigureOut">
              <a:rPr lang="en-US" smtClean="0"/>
              <a:t>10/25/22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3E4D597-200C-4F55-8A3C-6B70D05E089C}" type="datetimeFigureOut">
              <a:rPr lang="en-US" smtClean="0"/>
              <a:t>10/25/22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3E4D597-200C-4F55-8A3C-6B70D05E089C}" type="datetimeFigureOut">
              <a:rPr lang="en-US" smtClean="0"/>
              <a:t>10/25/22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D597-200C-4F55-8A3C-6B70D05E089C}" type="datetimeFigureOut">
              <a:rPr lang="en-US" smtClean="0"/>
              <a:t>10/25/22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3E4D597-200C-4F55-8A3C-6B70D05E089C}" type="datetimeFigureOut">
              <a:rPr lang="en-US" smtClean="0"/>
              <a:t>10/25/22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3E4D597-200C-4F55-8A3C-6B70D05E089C}" type="datetimeFigureOut">
              <a:rPr lang="en-US" smtClean="0"/>
              <a:t>10/25/22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gi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stretch>
            <a:fillRect l="46000" t="28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F3E4D597-200C-4F55-8A3C-6B70D05E089C}" type="datetimeFigureOut">
              <a:rPr lang="en-US" smtClean="0"/>
              <a:t>10/25/22</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D782D016-76CF-4818-A7C9-AA08589C4D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jpeg"/><Relationship Id="rId9" Type="http://schemas.openxmlformats.org/officeDocument/2006/relationships/image" Target="../media/image7.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l="50000" t="28000" r="1000" b="3000"/>
          </a:stretch>
        </a:blipFill>
        <a:effectLst/>
      </p:bgPr>
    </p:bg>
    <p:spTree>
      <p:nvGrpSpPr>
        <p:cNvPr id="1" name=""/>
        <p:cNvGrpSpPr/>
        <p:nvPr/>
      </p:nvGrpSpPr>
      <p:grpSpPr>
        <a:xfrm>
          <a:off x="0" y="0"/>
          <a:ext cx="0" cy="0"/>
          <a:chOff x="0" y="0"/>
          <a:chExt cx="0" cy="0"/>
        </a:xfrm>
      </p:grpSpPr>
      <p:graphicFrame>
        <p:nvGraphicFramePr>
          <p:cNvPr id="4" name="Group 2426"/>
          <p:cNvGraphicFramePr>
            <a:graphicFrameLocks noGrp="1"/>
          </p:cNvGraphicFramePr>
          <p:nvPr>
            <p:extLst>
              <p:ext uri="{D42A27DB-BD31-4B8C-83A1-F6EECF244321}">
                <p14:modId xmlns:p14="http://schemas.microsoft.com/office/powerpoint/2010/main" val="2859741328"/>
              </p:ext>
            </p:extLst>
          </p:nvPr>
        </p:nvGraphicFramePr>
        <p:xfrm>
          <a:off x="0" y="5791200"/>
          <a:ext cx="43891200" cy="27054178"/>
        </p:xfrm>
        <a:graphic>
          <a:graphicData uri="http://schemas.openxmlformats.org/drawingml/2006/table">
            <a:tbl>
              <a:tblPr/>
              <a:tblGrid>
                <a:gridCol w="10972800">
                  <a:extLst>
                    <a:ext uri="{9D8B030D-6E8A-4147-A177-3AD203B41FA5}">
                      <a16:colId xmlns:a16="http://schemas.microsoft.com/office/drawing/2014/main" xmlns="" val="20000"/>
                    </a:ext>
                  </a:extLst>
                </a:gridCol>
                <a:gridCol w="10972800">
                  <a:extLst>
                    <a:ext uri="{9D8B030D-6E8A-4147-A177-3AD203B41FA5}">
                      <a16:colId xmlns:a16="http://schemas.microsoft.com/office/drawing/2014/main" xmlns="" val="20001"/>
                    </a:ext>
                  </a:extLst>
                </a:gridCol>
                <a:gridCol w="10972800">
                  <a:extLst>
                    <a:ext uri="{9D8B030D-6E8A-4147-A177-3AD203B41FA5}">
                      <a16:colId xmlns:a16="http://schemas.microsoft.com/office/drawing/2014/main" xmlns="" val="20002"/>
                    </a:ext>
                  </a:extLst>
                </a:gridCol>
                <a:gridCol w="10972800">
                  <a:extLst>
                    <a:ext uri="{9D8B030D-6E8A-4147-A177-3AD203B41FA5}">
                      <a16:colId xmlns:a16="http://schemas.microsoft.com/office/drawing/2014/main" xmlns="" val="20003"/>
                    </a:ext>
                  </a:extLst>
                </a:gridCol>
              </a:tblGrid>
              <a:tr h="27054178">
                <a:tc>
                  <a:txBody>
                    <a:bodyPr/>
                    <a:lstStyle/>
                    <a:p>
                      <a:pPr marL="0" marR="0" lvl="0" indent="0" algn="l" defTabSz="2290763" rtl="0" eaLnBrk="0" fontAlgn="base" latinLnBrk="0" hangingPunct="0">
                        <a:lnSpc>
                          <a:spcPct val="150000"/>
                        </a:lnSpc>
                        <a:spcBef>
                          <a:spcPct val="20000"/>
                        </a:spcBef>
                        <a:spcAft>
                          <a:spcPct val="0"/>
                        </a:spcAft>
                        <a:buClrTx/>
                        <a:buSzTx/>
                        <a:buFontTx/>
                        <a:buNone/>
                        <a:tabLst/>
                      </a:pPr>
                      <a:endParaRPr kumimoji="0" lang="en-US" sz="2900" b="0" i="0" u="none" strike="noStrike" cap="none" normalizeH="0" baseline="0" dirty="0">
                        <a:ln>
                          <a:noFill/>
                        </a:ln>
                        <a:solidFill>
                          <a:schemeClr val="tx1"/>
                        </a:solidFill>
                        <a:effectLst/>
                        <a:latin typeface="Times New Roman" pitchFamily="18" charset="0"/>
                      </a:endParaRPr>
                    </a:p>
                  </a:txBody>
                  <a:tcPr marL="365760" marR="36576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2290763" rtl="0" eaLnBrk="0" fontAlgn="base" latinLnBrk="0" hangingPunct="0">
                        <a:lnSpc>
                          <a:spcPct val="150000"/>
                        </a:lnSpc>
                        <a:spcBef>
                          <a:spcPct val="20000"/>
                        </a:spcBef>
                        <a:spcAft>
                          <a:spcPct val="0"/>
                        </a:spcAft>
                        <a:buClrTx/>
                        <a:buSzTx/>
                        <a:buFont typeface="Arial"/>
                        <a:buNone/>
                        <a:tabLst/>
                      </a:pPr>
                      <a:endParaRPr kumimoji="0" lang="en-US" sz="4400" b="0" i="0" u="none" strike="noStrike" cap="none" normalizeH="0" baseline="0" dirty="0">
                        <a:ln>
                          <a:noFill/>
                        </a:ln>
                        <a:solidFill>
                          <a:schemeClr val="tx1"/>
                        </a:solidFill>
                        <a:effectLst/>
                        <a:latin typeface="Times New Roman" pitchFamily="18" charset="0"/>
                      </a:endParaRPr>
                    </a:p>
                  </a:txBody>
                  <a:tcPr marL="365760" marR="36576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2290763" rtl="0" eaLnBrk="0" fontAlgn="base" latinLnBrk="0" hangingPunct="0">
                        <a:lnSpc>
                          <a:spcPct val="150000"/>
                        </a:lnSpc>
                        <a:spcBef>
                          <a:spcPct val="20000"/>
                        </a:spcBef>
                        <a:spcAft>
                          <a:spcPct val="0"/>
                        </a:spcAft>
                        <a:buClrTx/>
                        <a:buSzTx/>
                        <a:buFontTx/>
                        <a:buNone/>
                        <a:tabLst/>
                      </a:pPr>
                      <a:endParaRPr kumimoji="0" lang="en-US" sz="2900" b="0" i="0" u="none" strike="noStrike" cap="none" normalizeH="0" baseline="0" dirty="0">
                        <a:ln>
                          <a:noFill/>
                        </a:ln>
                        <a:solidFill>
                          <a:schemeClr val="tx1"/>
                        </a:solidFill>
                        <a:effectLst/>
                        <a:latin typeface="Times New Roman" pitchFamily="18" charset="0"/>
                      </a:endParaRPr>
                    </a:p>
                  </a:txBody>
                  <a:tcPr marL="365760" marR="36576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2290763" rtl="0" eaLnBrk="0" fontAlgn="base" latinLnBrk="0" hangingPunct="0">
                        <a:lnSpc>
                          <a:spcPct val="150000"/>
                        </a:lnSpc>
                        <a:spcBef>
                          <a:spcPct val="20000"/>
                        </a:spcBef>
                        <a:spcAft>
                          <a:spcPct val="0"/>
                        </a:spcAft>
                        <a:buClrTx/>
                        <a:buSzTx/>
                        <a:buFontTx/>
                        <a:buNone/>
                        <a:tabLst/>
                      </a:pPr>
                      <a:endParaRPr kumimoji="0" lang="en-US" sz="2900" b="0" i="0" u="none" strike="noStrike" cap="none" normalizeH="0" baseline="0" dirty="0">
                        <a:ln>
                          <a:noFill/>
                        </a:ln>
                        <a:solidFill>
                          <a:schemeClr val="tx1"/>
                        </a:solidFill>
                        <a:effectLst/>
                        <a:latin typeface="Times New Roman" pitchFamily="18" charset="0"/>
                      </a:endParaRPr>
                    </a:p>
                  </a:txBody>
                  <a:tcPr marL="365760" marR="36576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bl>
          </a:graphicData>
        </a:graphic>
      </p:graphicFrame>
      <p:sp>
        <p:nvSpPr>
          <p:cNvPr id="6" name="Text Box 2126"/>
          <p:cNvSpPr txBox="1">
            <a:spLocks noChangeArrowheads="1"/>
          </p:cNvSpPr>
          <p:nvPr/>
        </p:nvSpPr>
        <p:spPr bwMode="auto">
          <a:xfrm>
            <a:off x="7833" y="5791200"/>
            <a:ext cx="10972800"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a:solidFill>
                  <a:schemeClr val="bg1"/>
                </a:solidFill>
                <a:latin typeface="Arial" charset="0"/>
              </a:rPr>
              <a:t>ABSTRACT</a:t>
            </a:r>
          </a:p>
        </p:txBody>
      </p:sp>
      <p:sp>
        <p:nvSpPr>
          <p:cNvPr id="7" name="Text Box 2126"/>
          <p:cNvSpPr txBox="1">
            <a:spLocks noChangeArrowheads="1"/>
          </p:cNvSpPr>
          <p:nvPr/>
        </p:nvSpPr>
        <p:spPr bwMode="auto">
          <a:xfrm>
            <a:off x="0" y="13360050"/>
            <a:ext cx="10972800" cy="1232968"/>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INTRODUCTION</a:t>
            </a:r>
          </a:p>
        </p:txBody>
      </p:sp>
      <p:sp>
        <p:nvSpPr>
          <p:cNvPr id="8" name="Text Box 2126"/>
          <p:cNvSpPr txBox="1">
            <a:spLocks noChangeArrowheads="1"/>
          </p:cNvSpPr>
          <p:nvPr/>
        </p:nvSpPr>
        <p:spPr bwMode="auto">
          <a:xfrm>
            <a:off x="10972800" y="5791199"/>
            <a:ext cx="10972800" cy="1371600"/>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METHODS </a:t>
            </a:r>
          </a:p>
        </p:txBody>
      </p:sp>
      <p:sp>
        <p:nvSpPr>
          <p:cNvPr id="9" name="Text Box 2126"/>
          <p:cNvSpPr txBox="1">
            <a:spLocks noChangeArrowheads="1"/>
          </p:cNvSpPr>
          <p:nvPr/>
        </p:nvSpPr>
        <p:spPr bwMode="auto">
          <a:xfrm>
            <a:off x="21945600" y="5791200"/>
            <a:ext cx="10972800"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RESULTS  </a:t>
            </a:r>
          </a:p>
        </p:txBody>
      </p:sp>
      <p:sp>
        <p:nvSpPr>
          <p:cNvPr id="10" name="Text Box 2126"/>
          <p:cNvSpPr txBox="1">
            <a:spLocks noChangeArrowheads="1"/>
          </p:cNvSpPr>
          <p:nvPr/>
        </p:nvSpPr>
        <p:spPr bwMode="auto">
          <a:xfrm>
            <a:off x="21945600" y="23708860"/>
            <a:ext cx="10972800" cy="143085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DISCUSSION</a:t>
            </a:r>
          </a:p>
        </p:txBody>
      </p:sp>
      <p:sp>
        <p:nvSpPr>
          <p:cNvPr id="11" name="Text Box 2126"/>
          <p:cNvSpPr txBox="1">
            <a:spLocks noChangeArrowheads="1"/>
          </p:cNvSpPr>
          <p:nvPr/>
        </p:nvSpPr>
        <p:spPr bwMode="auto">
          <a:xfrm>
            <a:off x="32918400" y="17068800"/>
            <a:ext cx="10972800" cy="1295399"/>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CONCLUSION</a:t>
            </a:r>
          </a:p>
        </p:txBody>
      </p:sp>
      <p:sp>
        <p:nvSpPr>
          <p:cNvPr id="12" name="Text Box 2126"/>
          <p:cNvSpPr txBox="1">
            <a:spLocks noChangeArrowheads="1"/>
          </p:cNvSpPr>
          <p:nvPr/>
        </p:nvSpPr>
        <p:spPr bwMode="auto">
          <a:xfrm>
            <a:off x="32918400" y="22261061"/>
            <a:ext cx="10972800" cy="144151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REFERENCES</a:t>
            </a:r>
          </a:p>
        </p:txBody>
      </p:sp>
      <p:graphicFrame>
        <p:nvGraphicFramePr>
          <p:cNvPr id="13" name="Group 2421"/>
          <p:cNvGraphicFramePr>
            <a:graphicFrameLocks noGrp="1"/>
          </p:cNvGraphicFramePr>
          <p:nvPr>
            <p:extLst>
              <p:ext uri="{D42A27DB-BD31-4B8C-83A1-F6EECF244321}">
                <p14:modId xmlns:p14="http://schemas.microsoft.com/office/powerpoint/2010/main" val="1172252077"/>
              </p:ext>
            </p:extLst>
          </p:nvPr>
        </p:nvGraphicFramePr>
        <p:xfrm>
          <a:off x="5430265" y="-29158"/>
          <a:ext cx="29697935" cy="5439358"/>
        </p:xfrm>
        <a:graphic>
          <a:graphicData uri="http://schemas.openxmlformats.org/drawingml/2006/table">
            <a:tbl>
              <a:tblPr/>
              <a:tblGrid>
                <a:gridCol w="29697935">
                  <a:extLst>
                    <a:ext uri="{9D8B030D-6E8A-4147-A177-3AD203B41FA5}">
                      <a16:colId xmlns:a16="http://schemas.microsoft.com/office/drawing/2014/main" xmlns="" val="20000"/>
                    </a:ext>
                  </a:extLst>
                </a:gridCol>
              </a:tblGrid>
              <a:tr h="5439358">
                <a:tc>
                  <a:txBody>
                    <a:bodyPr/>
                    <a:lstStyle/>
                    <a:p>
                      <a:pPr marL="0" marR="0" lvl="0" indent="0" algn="ctr" defTabSz="2290763" rtl="0" eaLnBrk="0" fontAlgn="base" latinLnBrk="0" hangingPunct="0">
                        <a:lnSpc>
                          <a:spcPct val="100000"/>
                        </a:lnSpc>
                        <a:spcBef>
                          <a:spcPct val="20000"/>
                        </a:spcBef>
                        <a:spcAft>
                          <a:spcPct val="0"/>
                        </a:spcAft>
                        <a:buClrTx/>
                        <a:buSzTx/>
                        <a:buFontTx/>
                        <a:buNone/>
                        <a:tabLst/>
                      </a:pPr>
                      <a:endParaRPr kumimoji="0" lang="en-US" sz="2900" b="1" i="0" u="none" strike="noStrike" cap="none" normalizeH="0" baseline="0" dirty="0">
                        <a:ln>
                          <a:noFill/>
                        </a:ln>
                        <a:solidFill>
                          <a:srgbClr val="000568"/>
                        </a:solidFill>
                        <a:effectLst/>
                        <a:latin typeface="Arial" charset="0"/>
                        <a:cs typeface="Times New Roman" pitchFamily="18" charset="0"/>
                      </a:endParaRPr>
                    </a:p>
                    <a:p>
                      <a:pPr marL="0" marR="0" lvl="0" indent="0" algn="ctr" defTabSz="2290763" rtl="0" eaLnBrk="0" fontAlgn="base" latinLnBrk="0" hangingPunct="0">
                        <a:lnSpc>
                          <a:spcPct val="100000"/>
                        </a:lnSpc>
                        <a:spcBef>
                          <a:spcPct val="20000"/>
                        </a:spcBef>
                        <a:spcAft>
                          <a:spcPct val="0"/>
                        </a:spcAft>
                        <a:buClrTx/>
                        <a:buSzTx/>
                        <a:buFontTx/>
                        <a:buNone/>
                        <a:tabLst/>
                        <a:defRPr/>
                      </a:pPr>
                      <a:r>
                        <a:rPr lang="en-US" sz="8000" b="1" kern="1200" dirty="0">
                          <a:solidFill>
                            <a:schemeClr val="tx1"/>
                          </a:solidFill>
                          <a:effectLst/>
                          <a:latin typeface="Times New Roman" panose="02020603050405020304" pitchFamily="18" charset="0"/>
                          <a:ea typeface="+mn-ea"/>
                          <a:cs typeface="Times New Roman" panose="02020603050405020304" pitchFamily="18" charset="0"/>
                        </a:rPr>
                        <a:t>Validity of a Computer Vision System to Determine Bar Displacement and Velocity </a:t>
                      </a:r>
                      <a:endParaRPr kumimoji="0" lang="en-US" sz="8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4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Christopher B. Taber, Emma Patterson, Jui Shah, Padraig Francis, and Justin C. Wager</a:t>
                      </a: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4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Department of Physical Therapy and Human Movement Science, Sacred Heart University, Fairfield, CT, USA</a:t>
                      </a:r>
                    </a:p>
                  </a:txBody>
                  <a:tcPr marL="381590" marR="381590" marT="47702" marB="47702"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xmlns="" val="10000"/>
                  </a:ext>
                </a:extLst>
              </a:tr>
            </a:tbl>
          </a:graphicData>
        </a:graphic>
      </p:graphicFrame>
      <p:sp>
        <p:nvSpPr>
          <p:cNvPr id="18" name="TextBox 17"/>
          <p:cNvSpPr txBox="1"/>
          <p:nvPr/>
        </p:nvSpPr>
        <p:spPr>
          <a:xfrm>
            <a:off x="173834" y="7450031"/>
            <a:ext cx="10523924" cy="5632311"/>
          </a:xfrm>
          <a:prstGeom prst="rect">
            <a:avLst/>
          </a:prstGeom>
          <a:noFill/>
        </p:spPr>
        <p:txBody>
          <a:bodyPr wrap="square" rtlCol="0">
            <a:spAutoFit/>
          </a:bodyPr>
          <a:lstStyle/>
          <a:p>
            <a:r>
              <a:rPr lang="en-US" sz="4000" dirty="0">
                <a:latin typeface="Times New Roman"/>
                <a:cs typeface="Times New Roman"/>
              </a:rPr>
              <a:t>This study examined the validity of a video-based phone application (VBA) to determine bar speed and velocity. Analysis of the data revealed that for fast and slow repetitions of the bench press, back squat, and </a:t>
            </a:r>
            <a:r>
              <a:rPr lang="en-US" sz="4000" dirty="0" smtClean="0">
                <a:latin typeface="Times New Roman"/>
                <a:cs typeface="Times New Roman"/>
              </a:rPr>
              <a:t>deadlift, </a:t>
            </a:r>
            <a:r>
              <a:rPr lang="en-US" sz="4000" dirty="0">
                <a:latin typeface="Times New Roman"/>
                <a:cs typeface="Times New Roman"/>
              </a:rPr>
              <a:t>the VBA is valid alongside motion capture software for the measurement of bar displacement and velocity. This provides a low cost option for coaches to monitor common barbell exercises during training. </a:t>
            </a:r>
          </a:p>
        </p:txBody>
      </p:sp>
      <p:cxnSp>
        <p:nvCxnSpPr>
          <p:cNvPr id="21" name="Straight Connector 20"/>
          <p:cNvCxnSpPr>
            <a:cxnSpLocks/>
          </p:cNvCxnSpPr>
          <p:nvPr/>
        </p:nvCxnSpPr>
        <p:spPr>
          <a:xfrm>
            <a:off x="-83339" y="5791200"/>
            <a:ext cx="43891200" cy="0"/>
          </a:xfrm>
          <a:prstGeom prst="line">
            <a:avLst/>
          </a:prstGeom>
          <a:ln w="76200">
            <a:solidFill>
              <a:srgbClr val="B8042B"/>
            </a:solidFill>
          </a:ln>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a:blip r:embed="rId4"/>
          <a:stretch>
            <a:fillRect/>
          </a:stretch>
        </p:blipFill>
        <p:spPr>
          <a:xfrm>
            <a:off x="0" y="-47893"/>
            <a:ext cx="5683522" cy="5683522"/>
          </a:xfrm>
          <a:prstGeom prst="rect">
            <a:avLst/>
          </a:prstGeom>
        </p:spPr>
      </p:pic>
      <p:sp>
        <p:nvSpPr>
          <p:cNvPr id="14" name="TextBox 13"/>
          <p:cNvSpPr txBox="1"/>
          <p:nvPr/>
        </p:nvSpPr>
        <p:spPr>
          <a:xfrm>
            <a:off x="228600" y="14782800"/>
            <a:ext cx="10351456" cy="12403395"/>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The tracking of barbell velocity during resistance training (velocity-based training, VBT) has become common practice in training of athletes. The theory behind this method is that various fitness qualities (e.g., max strength, strength-speed) can be developed by lifting various loads at certain velocities which will drive specific adaptations.</a:t>
            </a:r>
            <a:r>
              <a:rPr lang="en-US" sz="4000" baseline="30000" dirty="0">
                <a:latin typeface="Times New Roman" panose="02020603050405020304" pitchFamily="18" charset="0"/>
                <a:cs typeface="Times New Roman" panose="02020603050405020304" pitchFamily="18" charset="0"/>
              </a:rPr>
              <a:t>1</a:t>
            </a:r>
            <a:r>
              <a:rPr lang="en-US" sz="4000" dirty="0">
                <a:latin typeface="Times New Roman" panose="02020603050405020304" pitchFamily="18" charset="0"/>
                <a:cs typeface="Times New Roman" panose="02020603050405020304" pitchFamily="18" charset="0"/>
              </a:rPr>
              <a:t> Most commonly, VBT is used to provide immediate feedback for athlete motivation and to adjust the load on the barbell to account for fatigue.</a:t>
            </a:r>
            <a:r>
              <a:rPr lang="en-US" sz="4000" baseline="30000" dirty="0">
                <a:latin typeface="Times New Roman" panose="02020603050405020304" pitchFamily="18" charset="0"/>
                <a:cs typeface="Times New Roman" panose="02020603050405020304" pitchFamily="18" charset="0"/>
              </a:rPr>
              <a:t>2 </a:t>
            </a:r>
            <a:r>
              <a:rPr lang="en-US" sz="4000" dirty="0">
                <a:latin typeface="Times New Roman" panose="02020603050405020304" pitchFamily="18" charset="0"/>
                <a:cs typeface="Times New Roman" panose="02020603050405020304" pitchFamily="18" charset="0"/>
              </a:rPr>
              <a:t>Immediate barbell velocity feedback may enhance performance when combined with </a:t>
            </a:r>
            <a:r>
              <a:rPr lang="en-US" sz="4000" dirty="0" smtClean="0">
                <a:latin typeface="Times New Roman" panose="02020603050405020304" pitchFamily="18" charset="0"/>
                <a:cs typeface="Times New Roman" panose="02020603050405020304" pitchFamily="18" charset="0"/>
              </a:rPr>
              <a:t>training, resulting in </a:t>
            </a:r>
            <a:r>
              <a:rPr lang="en-US" sz="4000" dirty="0">
                <a:latin typeface="Times New Roman" panose="02020603050405020304" pitchFamily="18" charset="0"/>
                <a:cs typeface="Times New Roman" panose="02020603050405020304" pitchFamily="18" charset="0"/>
              </a:rPr>
              <a:t>better </a:t>
            </a:r>
            <a:r>
              <a:rPr lang="en-US" sz="4000" dirty="0" smtClean="0">
                <a:latin typeface="Times New Roman" panose="02020603050405020304" pitchFamily="18" charset="0"/>
                <a:cs typeface="Times New Roman" panose="02020603050405020304" pitchFamily="18" charset="0"/>
              </a:rPr>
              <a:t>training outcomes in </a:t>
            </a:r>
            <a:r>
              <a:rPr lang="en-US" sz="4000" dirty="0">
                <a:latin typeface="Times New Roman" panose="02020603050405020304" pitchFamily="18" charset="0"/>
                <a:cs typeface="Times New Roman" panose="02020603050405020304" pitchFamily="18" charset="0"/>
              </a:rPr>
              <a:t>as little as six weeks.</a:t>
            </a:r>
            <a:r>
              <a:rPr lang="en-US" sz="4000" baseline="30000" dirty="0">
                <a:latin typeface="Times New Roman" panose="02020603050405020304" pitchFamily="18" charset="0"/>
                <a:cs typeface="Times New Roman" panose="02020603050405020304" pitchFamily="18" charset="0"/>
              </a:rPr>
              <a:t>3</a:t>
            </a:r>
            <a:r>
              <a:rPr lang="en-US" sz="4000" dirty="0">
                <a:latin typeface="Times New Roman" panose="02020603050405020304" pitchFamily="18" charset="0"/>
                <a:cs typeface="Times New Roman" panose="02020603050405020304" pitchFamily="18" charset="0"/>
              </a:rPr>
              <a:t> Additionally, using velocity thresholds to drive performance has influenced strength, power, and hypertrophy with different amounts of velocity loss.</a:t>
            </a:r>
            <a:r>
              <a:rPr lang="en-US" sz="4000" baseline="30000" dirty="0">
                <a:latin typeface="Times New Roman" panose="02020603050405020304" pitchFamily="18" charset="0"/>
                <a:cs typeface="Times New Roman" panose="02020603050405020304" pitchFamily="18" charset="0"/>
              </a:rPr>
              <a:t>4,5  </a:t>
            </a:r>
            <a:r>
              <a:rPr lang="en-US" sz="4000" dirty="0">
                <a:latin typeface="Times New Roman" panose="02020603050405020304" pitchFamily="18" charset="0"/>
                <a:cs typeface="Times New Roman" panose="02020603050405020304" pitchFamily="18" charset="0"/>
              </a:rPr>
              <a:t>For these reasons, VBT may be used alongside training to support and improve the training process.    </a:t>
            </a:r>
          </a:p>
        </p:txBody>
      </p:sp>
      <p:sp>
        <p:nvSpPr>
          <p:cNvPr id="16" name="TextBox 15"/>
          <p:cNvSpPr txBox="1"/>
          <p:nvPr/>
        </p:nvSpPr>
        <p:spPr>
          <a:xfrm>
            <a:off x="11225713" y="7450031"/>
            <a:ext cx="10611049" cy="16712267"/>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Nine resistance-trained subjects (three females; six males; age: 24.2±4.2 years; height 175.8±8.1 cm; body mass 87.2±18.2 kg) participated in this study. All subjects needed to be familiar with the bench, squat, and deadlift exercises. Subjects also needed a minimum strength level allowing them to lift 40 kg for multiple sets of eight repetitions. Each subject reported to the laboratory for one session in which they performed three exercises (squat, bench press, deadlift). Barbell kinematics were recorded simultaneously with the VBA and a 3D optical motion capture system (MC). Subjects completed two sets of eight repetitions for </a:t>
            </a:r>
            <a:r>
              <a:rPr lang="en-US" sz="4000" dirty="0" smtClean="0">
                <a:latin typeface="Times New Roman" panose="02020603050405020304" pitchFamily="18" charset="0"/>
                <a:cs typeface="Times New Roman" panose="02020603050405020304" pitchFamily="18" charset="0"/>
              </a:rPr>
              <a:t>each of </a:t>
            </a:r>
            <a:r>
              <a:rPr lang="en-US" sz="4000" dirty="0">
                <a:latin typeface="Times New Roman" panose="02020603050405020304" pitchFamily="18" charset="0"/>
                <a:cs typeface="Times New Roman" panose="02020603050405020304" pitchFamily="18" charset="0"/>
              </a:rPr>
              <a:t>the three exercises. The first set of each exercise was completed with a slow movement tempo (two second eccentric and two second concentric tempo). The second set of each exercise was completed with a fast movement tempo (control the decent and stand up with maximal intent). In total, 48 repetitions were collected for each subject with 24 fast and 24 slow repetitions. Basic demographic information was collected alongside informed consent before the start of the experimental procedures. Validity of the VBA was determined by comparing the mean concentric velocity (MCV) and concentric range of motion (ROM).</a:t>
            </a:r>
          </a:p>
        </p:txBody>
      </p:sp>
      <p:sp>
        <p:nvSpPr>
          <p:cNvPr id="24" name="TextBox 23"/>
          <p:cNvSpPr txBox="1"/>
          <p:nvPr/>
        </p:nvSpPr>
        <p:spPr>
          <a:xfrm>
            <a:off x="22187903" y="7298515"/>
            <a:ext cx="10620885" cy="6247864"/>
          </a:xfrm>
          <a:prstGeom prst="rect">
            <a:avLst/>
          </a:prstGeom>
          <a:noFill/>
        </p:spPr>
        <p:txBody>
          <a:bodyPr wrap="square" rtlCol="0">
            <a:spAutoFit/>
          </a:bodyPr>
          <a:lstStyle/>
          <a:p>
            <a:r>
              <a:rPr lang="en-US" sz="4000">
                <a:latin typeface="Times New Roman" panose="02020603050405020304" pitchFamily="18" charset="0"/>
                <a:cs typeface="Times New Roman" panose="02020603050405020304" pitchFamily="18" charset="0"/>
              </a:rPr>
              <a:t>A </a:t>
            </a:r>
            <a:r>
              <a:rPr lang="en-US" sz="4000" smtClean="0">
                <a:latin typeface="Times New Roman" panose="02020603050405020304" pitchFamily="18" charset="0"/>
                <a:cs typeface="Times New Roman" panose="02020603050405020304" pitchFamily="18" charset="0"/>
              </a:rPr>
              <a:t>total of </a:t>
            </a:r>
            <a:r>
              <a:rPr lang="en-US" sz="4000" dirty="0">
                <a:latin typeface="Times New Roman" panose="02020603050405020304" pitchFamily="18" charset="0"/>
                <a:cs typeface="Times New Roman" panose="02020603050405020304" pitchFamily="18" charset="0"/>
              </a:rPr>
              <a:t>432 repetitions were analyzed. Descriptive statistics and Pearson correlation coefficients</a:t>
            </a:r>
            <a:r>
              <a:rPr lang="en-US" sz="4000" i="1" dirty="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for MCV can be found in Table 1 and ROM can be found in Table 2. For MCV, simple linear regression revealed significant correlations between VBA and MC on both slow repetitions and fast repetitions. For ROM, simple linear regression revealed significant relationships between VBA and MC for ROM on both slow repetitions and fast repetitions.</a:t>
            </a:r>
          </a:p>
        </p:txBody>
      </p:sp>
      <p:sp>
        <p:nvSpPr>
          <p:cNvPr id="28" name="TextBox 27"/>
          <p:cNvSpPr txBox="1"/>
          <p:nvPr/>
        </p:nvSpPr>
        <p:spPr>
          <a:xfrm>
            <a:off x="32963639" y="24048336"/>
            <a:ext cx="10737061" cy="8586966"/>
          </a:xfrm>
          <a:prstGeom prst="rect">
            <a:avLst/>
          </a:prstGeom>
          <a:noFill/>
        </p:spPr>
        <p:txBody>
          <a:bodyPr wrap="square" rtlCol="0">
            <a:spAutoFit/>
          </a:bodyPr>
          <a:lstStyle/>
          <a:p>
            <a:pPr marL="533400" indent="-533400">
              <a:buFont typeface="+mj-lt"/>
              <a:buAutoNum type="arabicPeriod"/>
            </a:pPr>
            <a:r>
              <a:rPr lang="en-US" sz="2400" dirty="0"/>
              <a:t>Mann, B. (2016). </a:t>
            </a:r>
            <a:r>
              <a:rPr lang="en-US" sz="2400" i="1" dirty="0"/>
              <a:t>Developing explosive athletes: Use of velocity-based training in athletes</a:t>
            </a:r>
            <a:r>
              <a:rPr lang="en-US" sz="2400" dirty="0"/>
              <a:t>. Ultimate Athlete Concepts.</a:t>
            </a:r>
          </a:p>
          <a:p>
            <a:pPr marL="533400" indent="-533400">
              <a:buFont typeface="+mj-lt"/>
              <a:buAutoNum type="arabicPeriod"/>
            </a:pPr>
            <a:r>
              <a:rPr lang="en-US" sz="2400" dirty="0"/>
              <a:t>Weakley, J., Mann, B., </a:t>
            </a:r>
            <a:r>
              <a:rPr lang="en-US" sz="2400" dirty="0" err="1"/>
              <a:t>Banyard</a:t>
            </a:r>
            <a:r>
              <a:rPr lang="en-US" sz="2400" dirty="0"/>
              <a:t>, H., McLaren, S., Scott, T., &amp; Garcia-Ramos, A. (2021). Velocity-based training: From theory to application. </a:t>
            </a:r>
            <a:r>
              <a:rPr lang="en-US" sz="2400" i="1" dirty="0"/>
              <a:t>Strength &amp; Conditioning Journal</a:t>
            </a:r>
            <a:r>
              <a:rPr lang="en-US" sz="2400" dirty="0"/>
              <a:t>, </a:t>
            </a:r>
            <a:r>
              <a:rPr lang="en-US" sz="2400" i="1" dirty="0"/>
              <a:t>43</a:t>
            </a:r>
            <a:r>
              <a:rPr lang="en-US" sz="2400" dirty="0"/>
              <a:t>(2), 31-49.</a:t>
            </a:r>
          </a:p>
          <a:p>
            <a:pPr marL="533400" indent="-533400">
              <a:buFont typeface="+mj-lt"/>
              <a:buAutoNum type="arabicPeriod"/>
            </a:pPr>
            <a:r>
              <a:rPr lang="en-US" sz="2400" dirty="0"/>
              <a:t>Randell, A. D., Cronin, J. B., Keogh, J. W., Gill, N. D., &amp; Pedersen, M. C. (2011). Effect of instantaneous performance feedback during 6 weeks of velocity-based resistance training on sport-specific performance tests. </a:t>
            </a:r>
            <a:r>
              <a:rPr lang="en-US" sz="2400" i="1" dirty="0"/>
              <a:t>The Journal of Strength &amp; Conditioning Research</a:t>
            </a:r>
            <a:r>
              <a:rPr lang="en-US" sz="2400" dirty="0"/>
              <a:t>, </a:t>
            </a:r>
            <a:r>
              <a:rPr lang="en-US" sz="2400" i="1" dirty="0"/>
              <a:t>25</a:t>
            </a:r>
            <a:r>
              <a:rPr lang="en-US" sz="2400" dirty="0"/>
              <a:t>(1), 87-93.</a:t>
            </a:r>
          </a:p>
          <a:p>
            <a:pPr marL="533400" indent="-533400">
              <a:buFont typeface="+mj-lt"/>
              <a:buAutoNum type="arabicPeriod"/>
            </a:pPr>
            <a:r>
              <a:rPr lang="en-US" sz="2400" dirty="0"/>
              <a:t>Weakley, J., McLaren, S., Ramirez-Lopez, C., García-Ramos, A., Dalton-Barron, N., </a:t>
            </a:r>
            <a:r>
              <a:rPr lang="en-US" sz="2400" dirty="0" err="1"/>
              <a:t>Banyard</a:t>
            </a:r>
            <a:r>
              <a:rPr lang="en-US" sz="2400" dirty="0"/>
              <a:t>, H., ... &amp; Jones, B. (2020). Application of velocity loss thresholds during free-weight resistance training: Responses and reproducibility of perceptual, metabolic, and neuromuscular outcomes. </a:t>
            </a:r>
            <a:r>
              <a:rPr lang="en-US" sz="2400" i="1" dirty="0"/>
              <a:t>Journal of Sports Sciences</a:t>
            </a:r>
            <a:r>
              <a:rPr lang="en-US" sz="2400" dirty="0"/>
              <a:t>, </a:t>
            </a:r>
            <a:r>
              <a:rPr lang="en-US" sz="2400" i="1" dirty="0"/>
              <a:t>38</a:t>
            </a:r>
            <a:r>
              <a:rPr lang="en-US" sz="2400" dirty="0"/>
              <a:t>(5), 477-485.</a:t>
            </a:r>
          </a:p>
          <a:p>
            <a:pPr marL="533400" indent="-533400">
              <a:buFont typeface="+mj-lt"/>
              <a:buAutoNum type="arabicPeriod"/>
            </a:pPr>
            <a:r>
              <a:rPr lang="en-US" sz="2400" dirty="0"/>
              <a:t>Pareja‐Blanco, F., Rodríguez‐</a:t>
            </a:r>
            <a:r>
              <a:rPr lang="en-US" sz="2400" dirty="0" err="1"/>
              <a:t>Rosell</a:t>
            </a:r>
            <a:r>
              <a:rPr lang="en-US" sz="2400" dirty="0"/>
              <a:t>, D., Sánchez‐Medina, L., </a:t>
            </a:r>
            <a:r>
              <a:rPr lang="en-US" sz="2400" dirty="0" err="1"/>
              <a:t>Sanchis‐Moysi</a:t>
            </a:r>
            <a:r>
              <a:rPr lang="en-US" sz="2400" dirty="0"/>
              <a:t>, J., Dorado, C., Mora‐</a:t>
            </a:r>
            <a:r>
              <a:rPr lang="en-US" sz="2400" dirty="0" err="1"/>
              <a:t>Custodio</a:t>
            </a:r>
            <a:r>
              <a:rPr lang="en-US" sz="2400" dirty="0"/>
              <a:t>, R., ... &amp; González‐Badillo, J. J. (2017). Effects of velocity loss during resistance training on athletic performance, strength gains and muscle adaptations. </a:t>
            </a:r>
            <a:r>
              <a:rPr lang="en-US" sz="2400" i="1" dirty="0"/>
              <a:t>Scandinavian Journal of Medicine &amp; Science in Sports</a:t>
            </a:r>
            <a:r>
              <a:rPr lang="en-US" sz="2400" dirty="0"/>
              <a:t>, </a:t>
            </a:r>
            <a:r>
              <a:rPr lang="en-US" sz="2400" i="1" dirty="0"/>
              <a:t>27</a:t>
            </a:r>
            <a:r>
              <a:rPr lang="en-US" sz="2400" dirty="0"/>
              <a:t>(7), 724-735.</a:t>
            </a:r>
          </a:p>
          <a:p>
            <a:pPr marL="533400" indent="-533400">
              <a:buFont typeface="+mj-lt"/>
              <a:buAutoNum type="arabicPeriod"/>
            </a:pPr>
            <a:r>
              <a:rPr lang="en-US" sz="2400" dirty="0"/>
              <a:t>Orange, S. T., Metcalfe, J. W., </a:t>
            </a:r>
            <a:r>
              <a:rPr lang="en-US" sz="2400" dirty="0" err="1"/>
              <a:t>Liefeith</a:t>
            </a:r>
            <a:r>
              <a:rPr lang="en-US" sz="2400" dirty="0"/>
              <a:t>, A., Marshall, P., Madden, L. A., </a:t>
            </a:r>
            <a:r>
              <a:rPr lang="en-US" sz="2400" dirty="0" err="1"/>
              <a:t>Fewster</a:t>
            </a:r>
            <a:r>
              <a:rPr lang="en-US" sz="2400" dirty="0"/>
              <a:t>, C. R., &amp; Vince, R. V. (2018). Validity and Reliability of a Wearable Inertial Sensor to Measure Velocity and Power in the Back Squat and Bench Press. </a:t>
            </a:r>
            <a:r>
              <a:rPr lang="en-US" sz="2400" i="1" dirty="0"/>
              <a:t>Journal of Strength and Conditioning Research</a:t>
            </a:r>
            <a:r>
              <a:rPr lang="en-US" sz="2400" dirty="0"/>
              <a:t>.</a:t>
            </a:r>
          </a:p>
        </p:txBody>
      </p:sp>
      <p:sp>
        <p:nvSpPr>
          <p:cNvPr id="19" name="TextBox 18"/>
          <p:cNvSpPr txBox="1"/>
          <p:nvPr/>
        </p:nvSpPr>
        <p:spPr>
          <a:xfrm>
            <a:off x="22250399" y="25278760"/>
            <a:ext cx="10523925" cy="6247864"/>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The purpose of this study was to examine the criterion validity between MC and a new VBA. The data indicate that the VBA is moderately to nearly perfectly correlated to MC for ROM and MCV across fast and slow movements in the squat, bench press, and deadlift. Of the correlational data, only one value (the bench press ROM) had a moderate correlation (0.46). All other data fell into the large to nearly perfect range (0.56-0.95). </a:t>
            </a:r>
            <a:endParaRPr lang="en-US" sz="1800" dirty="0">
              <a:latin typeface="Times New Roman" panose="02020603050405020304" pitchFamily="18" charset="0"/>
              <a:cs typeface="Times New Roman" panose="02020603050405020304" pitchFamily="18" charset="0"/>
            </a:endParaRPr>
          </a:p>
        </p:txBody>
      </p:sp>
      <p:sp>
        <p:nvSpPr>
          <p:cNvPr id="29" name="TextBox 28"/>
          <p:cNvSpPr txBox="1"/>
          <p:nvPr/>
        </p:nvSpPr>
        <p:spPr>
          <a:xfrm>
            <a:off x="33159929" y="18745200"/>
            <a:ext cx="10647932" cy="3170099"/>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The VBA was valid for assessing velocity and displacement compared with motion capture for the bench press, back squat, and deadlift. Thus, </a:t>
            </a:r>
            <a:r>
              <a:rPr lang="en-US" sz="4000">
                <a:latin typeface="Times New Roman" panose="02020603050405020304" pitchFamily="18" charset="0"/>
                <a:cs typeface="Times New Roman" panose="02020603050405020304" pitchFamily="18" charset="0"/>
              </a:rPr>
              <a:t>the VBA </a:t>
            </a:r>
            <a:r>
              <a:rPr lang="en-US" sz="4000" dirty="0">
                <a:latin typeface="Times New Roman" panose="02020603050405020304" pitchFamily="18" charset="0"/>
                <a:cs typeface="Times New Roman" panose="02020603050405020304" pitchFamily="18" charset="0"/>
              </a:rPr>
              <a:t>provides another tool for coaches to monitor and improve the training of their athletes. </a:t>
            </a:r>
            <a:endParaRPr lang="en-US" sz="4000" dirty="0">
              <a:latin typeface="Times New Roman"/>
              <a:cs typeface="Times New Roman"/>
            </a:endParaRPr>
          </a:p>
        </p:txBody>
      </p:sp>
      <p:pic>
        <p:nvPicPr>
          <p:cNvPr id="3" name="Picture 2">
            <a:extLst>
              <a:ext uri="{FF2B5EF4-FFF2-40B4-BE49-F238E27FC236}">
                <a16:creationId xmlns:a16="http://schemas.microsoft.com/office/drawing/2014/main" xmlns="" id="{0C71A2E9-DF83-499F-8B8A-EE2750E781D5}"/>
              </a:ext>
            </a:extLst>
          </p:cNvPr>
          <p:cNvPicPr>
            <a:picLocks noChangeAspect="1"/>
          </p:cNvPicPr>
          <p:nvPr/>
        </p:nvPicPr>
        <p:blipFill>
          <a:blip r:embed="rId5"/>
          <a:stretch>
            <a:fillRect/>
          </a:stretch>
        </p:blipFill>
        <p:spPr>
          <a:xfrm>
            <a:off x="34803077" y="228600"/>
            <a:ext cx="8935723" cy="5023599"/>
          </a:xfrm>
          <a:prstGeom prst="rect">
            <a:avLst/>
          </a:prstGeom>
        </p:spPr>
      </p:pic>
      <p:sp>
        <p:nvSpPr>
          <p:cNvPr id="23" name="Rectangle 22">
            <a:extLst>
              <a:ext uri="{FF2B5EF4-FFF2-40B4-BE49-F238E27FC236}">
                <a16:creationId xmlns:a16="http://schemas.microsoft.com/office/drawing/2014/main" xmlns="" id="{A06C1EBA-7100-4B28-B69A-744FF5BF80CE}"/>
              </a:ext>
            </a:extLst>
          </p:cNvPr>
          <p:cNvSpPr/>
          <p:nvPr/>
        </p:nvSpPr>
        <p:spPr>
          <a:xfrm>
            <a:off x="33188892" y="7526476"/>
            <a:ext cx="10478000" cy="8094524"/>
          </a:xfrm>
          <a:prstGeom prst="rect">
            <a:avLst/>
          </a:prstGeom>
        </p:spPr>
        <p:txBody>
          <a:bodyPr wrap="square">
            <a:spAutoFit/>
          </a:bodyPr>
          <a:lstStyle/>
          <a:p>
            <a:r>
              <a:rPr lang="en-US" sz="4000" dirty="0">
                <a:latin typeface="Times New Roman" panose="02020603050405020304" pitchFamily="18" charset="0"/>
                <a:cs typeface="Times New Roman" panose="02020603050405020304" pitchFamily="18" charset="0"/>
              </a:rPr>
              <a:t>Previously, wireless sensors have been less valid and reliable compared to linear position transducers for tracking common strength movements.</a:t>
            </a:r>
            <a:r>
              <a:rPr lang="en-US" sz="4000" baseline="30000" dirty="0">
                <a:latin typeface="Times New Roman" panose="02020603050405020304" pitchFamily="18" charset="0"/>
                <a:cs typeface="Times New Roman" panose="02020603050405020304" pitchFamily="18" charset="0"/>
              </a:rPr>
              <a:t>6</a:t>
            </a:r>
            <a:r>
              <a:rPr lang="en-US" sz="4000" dirty="0">
                <a:latin typeface="Times New Roman" panose="02020603050405020304" pitchFamily="18" charset="0"/>
                <a:cs typeface="Times New Roman" panose="02020603050405020304" pitchFamily="18" charset="0"/>
              </a:rPr>
              <a:t> This limited their adoption compared to tethered units, which are more expensive. This new VBA provides a low-cost, simple, phone-based application for VBT. Future studies should investigate the reliability of this VBA and it’s use for monitoring and tracking peak power and range of motion in explosive movements such as the snatch and clean and jerk which are widely used in field of strength and conditioning. </a:t>
            </a:r>
            <a:endParaRPr lang="en-US" sz="4000" dirty="0"/>
          </a:p>
        </p:txBody>
      </p:sp>
      <p:sp>
        <p:nvSpPr>
          <p:cNvPr id="27" name="Text Box 2126">
            <a:extLst>
              <a:ext uri="{FF2B5EF4-FFF2-40B4-BE49-F238E27FC236}">
                <a16:creationId xmlns:a16="http://schemas.microsoft.com/office/drawing/2014/main" xmlns="" id="{90E487F7-CE0A-4064-A06F-0AFDAA567162}"/>
              </a:ext>
            </a:extLst>
          </p:cNvPr>
          <p:cNvSpPr txBox="1">
            <a:spLocks noChangeArrowheads="1"/>
          </p:cNvSpPr>
          <p:nvPr/>
        </p:nvSpPr>
        <p:spPr bwMode="auto">
          <a:xfrm>
            <a:off x="32918400" y="5745482"/>
            <a:ext cx="10972800" cy="1417318"/>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DISCUSSION cont.</a:t>
            </a:r>
          </a:p>
        </p:txBody>
      </p:sp>
      <p:sp>
        <p:nvSpPr>
          <p:cNvPr id="25" name="Rectangle 24">
            <a:extLst>
              <a:ext uri="{FF2B5EF4-FFF2-40B4-BE49-F238E27FC236}">
                <a16:creationId xmlns:a16="http://schemas.microsoft.com/office/drawing/2014/main" xmlns="" id="{1BF47136-52C5-482D-8F49-42A3BB62D673}"/>
              </a:ext>
            </a:extLst>
          </p:cNvPr>
          <p:cNvSpPr/>
          <p:nvPr/>
        </p:nvSpPr>
        <p:spPr>
          <a:xfrm>
            <a:off x="195943" y="29206007"/>
            <a:ext cx="10103632" cy="2554545"/>
          </a:xfrm>
          <a:prstGeom prst="rect">
            <a:avLst/>
          </a:prstGeom>
        </p:spPr>
        <p:txBody>
          <a:bodyPr wrap="square">
            <a:spAutoFit/>
          </a:bodyPr>
          <a:lstStyle/>
          <a:p>
            <a:pPr lvl="0" defTabSz="2290763" eaLnBrk="0" fontAlgn="base" hangingPunct="0">
              <a:spcBef>
                <a:spcPct val="20000"/>
              </a:spcBef>
              <a:spcAft>
                <a:spcPct val="0"/>
              </a:spcAft>
            </a:pPr>
            <a:r>
              <a:rPr lang="en-US" sz="4000" dirty="0">
                <a:latin typeface="Times New Roman" pitchFamily="18" charset="0"/>
              </a:rPr>
              <a:t>To examine the relationship between VBA and the gold standard motion capture software during common strength exercises </a:t>
            </a:r>
            <a:r>
              <a:rPr lang="en-US" sz="4000" dirty="0" smtClean="0">
                <a:latin typeface="Times New Roman" pitchFamily="18" charset="0"/>
              </a:rPr>
              <a:t>for</a:t>
            </a:r>
            <a:r>
              <a:rPr lang="en-US" sz="4000" dirty="0" smtClean="0">
                <a:latin typeface="Times New Roman" pitchFamily="18" charset="0"/>
              </a:rPr>
              <a:t> measurements </a:t>
            </a:r>
            <a:r>
              <a:rPr lang="en-US" sz="4000" dirty="0">
                <a:latin typeface="Times New Roman" pitchFamily="18" charset="0"/>
              </a:rPr>
              <a:t>of bar displacement and velocity. </a:t>
            </a:r>
          </a:p>
        </p:txBody>
      </p:sp>
      <p:sp>
        <p:nvSpPr>
          <p:cNvPr id="30" name="Text Box 2126">
            <a:extLst>
              <a:ext uri="{FF2B5EF4-FFF2-40B4-BE49-F238E27FC236}">
                <a16:creationId xmlns:a16="http://schemas.microsoft.com/office/drawing/2014/main" xmlns="" id="{FACC6A3D-D834-48B7-BA21-0863B8755CEB}"/>
              </a:ext>
            </a:extLst>
          </p:cNvPr>
          <p:cNvSpPr txBox="1">
            <a:spLocks noChangeArrowheads="1"/>
          </p:cNvSpPr>
          <p:nvPr/>
        </p:nvSpPr>
        <p:spPr bwMode="auto">
          <a:xfrm>
            <a:off x="0" y="27508200"/>
            <a:ext cx="10972800" cy="1371600"/>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PURPOSE </a:t>
            </a:r>
          </a:p>
        </p:txBody>
      </p:sp>
      <p:pic>
        <p:nvPicPr>
          <p:cNvPr id="2" name="Picture 1">
            <a:extLst>
              <a:ext uri="{FF2B5EF4-FFF2-40B4-BE49-F238E27FC236}">
                <a16:creationId xmlns:a16="http://schemas.microsoft.com/office/drawing/2014/main" xmlns="" id="{A5C622F8-1AAA-47F8-8474-9D82E4AE2B83}"/>
              </a:ext>
            </a:extLst>
          </p:cNvPr>
          <p:cNvPicPr>
            <a:picLocks noChangeAspect="1"/>
          </p:cNvPicPr>
          <p:nvPr/>
        </p:nvPicPr>
        <p:blipFill>
          <a:blip r:embed="rId6"/>
          <a:stretch>
            <a:fillRect/>
          </a:stretch>
        </p:blipFill>
        <p:spPr>
          <a:xfrm>
            <a:off x="22006008" y="14140124"/>
            <a:ext cx="10768316" cy="4034269"/>
          </a:xfrm>
          <a:prstGeom prst="rect">
            <a:avLst/>
          </a:prstGeom>
        </p:spPr>
      </p:pic>
      <p:pic>
        <p:nvPicPr>
          <p:cNvPr id="15" name="Picture 14">
            <a:extLst>
              <a:ext uri="{FF2B5EF4-FFF2-40B4-BE49-F238E27FC236}">
                <a16:creationId xmlns:a16="http://schemas.microsoft.com/office/drawing/2014/main" xmlns="" id="{019B3E89-CDFE-43E1-9B7A-C5582DE5D348}"/>
              </a:ext>
            </a:extLst>
          </p:cNvPr>
          <p:cNvPicPr>
            <a:picLocks noChangeAspect="1"/>
          </p:cNvPicPr>
          <p:nvPr/>
        </p:nvPicPr>
        <p:blipFill>
          <a:blip r:embed="rId7"/>
          <a:stretch>
            <a:fillRect/>
          </a:stretch>
        </p:blipFill>
        <p:spPr>
          <a:xfrm>
            <a:off x="22046142" y="18745200"/>
            <a:ext cx="10662878" cy="3822046"/>
          </a:xfrm>
          <a:prstGeom prst="rect">
            <a:avLst/>
          </a:prstGeom>
        </p:spPr>
      </p:pic>
      <p:pic>
        <p:nvPicPr>
          <p:cNvPr id="26" name="Picture 25">
            <a:extLst>
              <a:ext uri="{FF2B5EF4-FFF2-40B4-BE49-F238E27FC236}">
                <a16:creationId xmlns:a16="http://schemas.microsoft.com/office/drawing/2014/main" xmlns="" id="{0CEFE911-875B-4ECF-A636-FDA94DDA52A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081123" y="24132453"/>
            <a:ext cx="3707493" cy="8023947"/>
          </a:xfrm>
          <a:prstGeom prst="rect">
            <a:avLst/>
          </a:prstGeom>
        </p:spPr>
      </p:pic>
      <p:pic>
        <p:nvPicPr>
          <p:cNvPr id="32" name="Picture 31">
            <a:extLst>
              <a:ext uri="{FF2B5EF4-FFF2-40B4-BE49-F238E27FC236}">
                <a16:creationId xmlns:a16="http://schemas.microsoft.com/office/drawing/2014/main" xmlns="" id="{C577FC8A-D31F-4049-B09C-B16263D383D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237235" y="24183442"/>
            <a:ext cx="3645282" cy="7889305"/>
          </a:xfrm>
          <a:prstGeom prst="rect">
            <a:avLst/>
          </a:prstGeom>
        </p:spPr>
      </p:pic>
      <p:sp>
        <p:nvSpPr>
          <p:cNvPr id="5" name="TextBox 4">
            <a:extLst>
              <a:ext uri="{FF2B5EF4-FFF2-40B4-BE49-F238E27FC236}">
                <a16:creationId xmlns:a16="http://schemas.microsoft.com/office/drawing/2014/main" xmlns="" id="{04297DC2-FEC1-4887-A9C2-0909FB491CC1}"/>
              </a:ext>
            </a:extLst>
          </p:cNvPr>
          <p:cNvSpPr txBox="1"/>
          <p:nvPr/>
        </p:nvSpPr>
        <p:spPr>
          <a:xfrm>
            <a:off x="11513359" y="32242780"/>
            <a:ext cx="9891682" cy="523220"/>
          </a:xfrm>
          <a:prstGeom prst="rect">
            <a:avLst/>
          </a:prstGeom>
          <a:noFill/>
        </p:spPr>
        <p:txBody>
          <a:bodyPr wrap="none" rtlCol="0">
            <a:spAutoFit/>
          </a:bodyPr>
          <a:lstStyle/>
          <a:p>
            <a:r>
              <a:rPr lang="en-US" sz="2800" b="1" dirty="0"/>
              <a:t>Figure 1</a:t>
            </a:r>
            <a:r>
              <a:rPr lang="en-US" sz="2800" dirty="0"/>
              <a:t> Two screenshots from the video-based phone application.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6A3C714F12BEB45A849665C53FB34E5" ma:contentTypeVersion="14" ma:contentTypeDescription="Create a new document." ma:contentTypeScope="" ma:versionID="9d5a5e4757787975a89b41527933e8b9">
  <xsd:schema xmlns:xsd="http://www.w3.org/2001/XMLSchema" xmlns:xs="http://www.w3.org/2001/XMLSchema" xmlns:p="http://schemas.microsoft.com/office/2006/metadata/properties" xmlns:ns3="1416ddb1-3488-4445-93d2-d134dde9e1e9" xmlns:ns4="933b6dbb-7f25-4613-a000-033f12b7bb55" targetNamespace="http://schemas.microsoft.com/office/2006/metadata/properties" ma:root="true" ma:fieldsID="02f269f6bfb5143273ff8dafeab11ab2" ns3:_="" ns4:_="">
    <xsd:import namespace="1416ddb1-3488-4445-93d2-d134dde9e1e9"/>
    <xsd:import namespace="933b6dbb-7f25-4613-a000-033f12b7bb5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Location"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16ddb1-3488-4445-93d2-d134dde9e1e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33b6dbb-7f25-4613-a000-033f12b7bb5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E3107D-9A98-4664-8A4F-D9AD7D9078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16ddb1-3488-4445-93d2-d134dde9e1e9"/>
    <ds:schemaRef ds:uri="933b6dbb-7f25-4613-a000-033f12b7bb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485134-9B7D-44D4-A809-E25526454CC7}">
  <ds:schemaRefs>
    <ds:schemaRef ds:uri="http://schemas.microsoft.com/office/2006/metadata/properties"/>
    <ds:schemaRef ds:uri="http://schemas.microsoft.com/office/2006/documentManagement/types"/>
    <ds:schemaRef ds:uri="http://purl.org/dc/terms/"/>
    <ds:schemaRef ds:uri="933b6dbb-7f25-4613-a000-033f12b7bb55"/>
    <ds:schemaRef ds:uri="http://purl.org/dc/elements/1.1/"/>
    <ds:schemaRef ds:uri="http://www.w3.org/XML/1998/namespace"/>
    <ds:schemaRef ds:uri="http://schemas.microsoft.com/office/infopath/2007/PartnerControls"/>
    <ds:schemaRef ds:uri="http://schemas.openxmlformats.org/package/2006/metadata/core-properties"/>
    <ds:schemaRef ds:uri="1416ddb1-3488-4445-93d2-d134dde9e1e9"/>
    <ds:schemaRef ds:uri="http://purl.org/dc/dcmitype/"/>
  </ds:schemaRefs>
</ds:datastoreItem>
</file>

<file path=customXml/itemProps3.xml><?xml version="1.0" encoding="utf-8"?>
<ds:datastoreItem xmlns:ds="http://schemas.openxmlformats.org/officeDocument/2006/customXml" ds:itemID="{5B2AAC4B-1D2D-4D34-AF4E-4952CAD4633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3002</TotalTime>
  <Words>842</Words>
  <Application>Microsoft Macintosh PowerPoint</Application>
  <PresentationFormat>Custom</PresentationFormat>
  <Paragraphs>29</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Times New Roman</vt:lpstr>
      <vt:lpstr>Arial</vt:lpstr>
      <vt:lpstr>Office Theme</vt:lpstr>
      <vt:lpstr>PowerPoint Presentation</vt:lpstr>
    </vt:vector>
  </TitlesOfParts>
  <Company>Sacred Heart University</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SHU</dc:creator>
  <cp:lastModifiedBy>Emma Patterson</cp:lastModifiedBy>
  <cp:revision>55</cp:revision>
  <dcterms:created xsi:type="dcterms:W3CDTF">2009-04-20T02:13:45Z</dcterms:created>
  <dcterms:modified xsi:type="dcterms:W3CDTF">2022-10-25T18:29:57Z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0x01010016A3C714F12BEB45A849665C53FB34E5</vt:lpwstr>
  </property>
</Properties>
</file>