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 id="258" r:id="rId5"/>
    <p:sldId id="260" r:id="rId6"/>
    <p:sldId id="267" r:id="rId7"/>
    <p:sldId id="261" r:id="rId8"/>
    <p:sldId id="262" r:id="rId9"/>
    <p:sldId id="263" r:id="rId10"/>
    <p:sldId id="275" r:id="rId11"/>
    <p:sldId id="268" r:id="rId12"/>
    <p:sldId id="269" r:id="rId13"/>
    <p:sldId id="270" r:id="rId14"/>
    <p:sldId id="282" r:id="rId15"/>
    <p:sldId id="283" r:id="rId16"/>
    <p:sldId id="284" r:id="rId17"/>
    <p:sldId id="259" r:id="rId18"/>
    <p:sldId id="272" r:id="rId19"/>
    <p:sldId id="273" r:id="rId20"/>
    <p:sldId id="271" r:id="rId21"/>
    <p:sldId id="264" r:id="rId22"/>
    <p:sldId id="266" r:id="rId23"/>
    <p:sldId id="274" r:id="rId24"/>
    <p:sldId id="276" r:id="rId25"/>
    <p:sldId id="277" r:id="rId26"/>
    <p:sldId id="278" r:id="rId27"/>
    <p:sldId id="279" r:id="rId28"/>
    <p:sldId id="280" r:id="rId29"/>
    <p:sldId id="281"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00FFCC"/>
    <a:srgbClr val="33CC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5467AD-7B8A-440C-933F-554F416CE191}" type="datetimeFigureOut">
              <a:rPr lang="en-US" smtClean="0"/>
              <a:pPr/>
              <a:t>10/28/2011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BAB38C-B266-4313-8484-E412875E09A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5467AD-7B8A-440C-933F-554F416CE191}" type="datetimeFigureOut">
              <a:rPr lang="en-US" smtClean="0"/>
              <a:pPr/>
              <a:t>10/28/2011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BAB38C-B266-4313-8484-E412875E09A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5467AD-7B8A-440C-933F-554F416CE191}" type="datetimeFigureOut">
              <a:rPr lang="en-US" smtClean="0"/>
              <a:pPr/>
              <a:t>10/28/2011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BAB38C-B266-4313-8484-E412875E09A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5467AD-7B8A-440C-933F-554F416CE191}" type="datetimeFigureOut">
              <a:rPr lang="en-US" smtClean="0"/>
              <a:pPr/>
              <a:t>10/28/2011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BAB38C-B266-4313-8484-E412875E09A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5467AD-7B8A-440C-933F-554F416CE191}" type="datetimeFigureOut">
              <a:rPr lang="en-US" smtClean="0"/>
              <a:pPr/>
              <a:t>10/28/2011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BAB38C-B266-4313-8484-E412875E09A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5467AD-7B8A-440C-933F-554F416CE191}" type="datetimeFigureOut">
              <a:rPr lang="en-US" smtClean="0"/>
              <a:pPr/>
              <a:t>10/28/2011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BAB38C-B266-4313-8484-E412875E09A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5467AD-7B8A-440C-933F-554F416CE191}" type="datetimeFigureOut">
              <a:rPr lang="en-US" smtClean="0"/>
              <a:pPr/>
              <a:t>10/28/2011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BAB38C-B266-4313-8484-E412875E09A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5467AD-7B8A-440C-933F-554F416CE191}" type="datetimeFigureOut">
              <a:rPr lang="en-US" smtClean="0"/>
              <a:pPr/>
              <a:t>10/28/2011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BAB38C-B266-4313-8484-E412875E09A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5467AD-7B8A-440C-933F-554F416CE191}" type="datetimeFigureOut">
              <a:rPr lang="en-US" smtClean="0"/>
              <a:pPr/>
              <a:t>10/28/2011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BAB38C-B266-4313-8484-E412875E09A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5467AD-7B8A-440C-933F-554F416CE191}" type="datetimeFigureOut">
              <a:rPr lang="en-US" smtClean="0"/>
              <a:pPr/>
              <a:t>10/28/2011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BAB38C-B266-4313-8484-E412875E09A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5467AD-7B8A-440C-933F-554F416CE191}" type="datetimeFigureOut">
              <a:rPr lang="en-US" smtClean="0"/>
              <a:pPr/>
              <a:t>10/28/2011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BAB38C-B266-4313-8484-E412875E09A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5467AD-7B8A-440C-933F-554F416CE191}" type="datetimeFigureOut">
              <a:rPr lang="en-US" smtClean="0"/>
              <a:pPr/>
              <a:t>10/28/2011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BAB38C-B266-4313-8484-E412875E09A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berryr@sacredheart.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uspto.gov/web/offices/ac/ido/ptdl/CBT" TargetMode="External"/><Relationship Id="rId2" Type="http://schemas.openxmlformats.org/officeDocument/2006/relationships/hyperlink" Target="http://patft.uspto.gov/" TargetMode="Externa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hyperlink" Target="http://www.uspto.gov/inventors/iac/index.jsp" TargetMode="External"/><Relationship Id="rId7" Type="http://schemas.openxmlformats.org/officeDocument/2006/relationships/hyperlink" Target="http://www.uspto.gov/web/offices/ac/ido/ptdl/CBT/" TargetMode="External"/><Relationship Id="rId2" Type="http://schemas.openxmlformats.org/officeDocument/2006/relationships/hyperlink" Target="http://www.uspto.gov/products/library/ptdl/services/step7.jsp" TargetMode="External"/><Relationship Id="rId1" Type="http://schemas.openxmlformats.org/officeDocument/2006/relationships/slideLayout" Target="../slideLayouts/slideLayout4.xml"/><Relationship Id="rId6" Type="http://schemas.openxmlformats.org/officeDocument/2006/relationships/hyperlink" Target="http://www.uspto.gov/web/offices/pac/mpep/index.htm" TargetMode="External"/><Relationship Id="rId5" Type="http://schemas.openxmlformats.org/officeDocument/2006/relationships/hyperlink" Target="http://www.uspto.gov/faq/plugins/tiff.jsp" TargetMode="External"/><Relationship Id="rId4" Type="http://schemas.openxmlformats.org/officeDocument/2006/relationships/hyperlink" Target="https://oedci.uspto.gov/OEDCI/GeoRegion.jsp"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uspto.gov/products/library/ptdl/services/step7.jsp"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oedci.uspto.gov/OEDCI/GeoRegion.jsp"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uspto.gov/web/offices/com/annual/2007/30100_mission_org.html" TargetMode="External"/><Relationship Id="rId2" Type="http://schemas.openxmlformats.org/officeDocument/2006/relationships/hyperlink" Target="http://www.copyright.gov/" TargetMode="External"/><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uspto.gov/inventors/iac/index.jsp" TargetMode="Externa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hyperlink" Target="http://www.uspto.gov/faq/trademarks.jsp#_Toc275426681"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mailto:reference@sacredheart.edu" TargetMode="External"/><Relationship Id="rId2" Type="http://schemas.openxmlformats.org/officeDocument/2006/relationships/hyperlink" Target="mailto:berryr@sacredheart.ed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uspto.gov/products/library/ptdl/index.jsp"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uspto.gov/web/offices/pac/mpep/mpep_e8r6_2100.pdf"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ct.gov/csao/cwp/view.asp?a=1802&amp;q=472348"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i="1" dirty="0"/>
              <a:t>Business </a:t>
            </a:r>
            <a:r>
              <a:rPr lang="en-US" b="1" i="1" dirty="0" smtClean="0"/>
              <a:t>Roundtable: Patents &amp; Trademarks </a:t>
            </a:r>
            <a:endParaRPr lang="en-US" dirty="0"/>
          </a:p>
        </p:txBody>
      </p:sp>
      <p:sp>
        <p:nvSpPr>
          <p:cNvPr id="3" name="Subtitle 2"/>
          <p:cNvSpPr>
            <a:spLocks noGrp="1"/>
          </p:cNvSpPr>
          <p:nvPr>
            <p:ph type="subTitle" idx="1"/>
          </p:nvPr>
        </p:nvSpPr>
        <p:spPr/>
        <p:txBody>
          <a:bodyPr>
            <a:normAutofit fontScale="92500" lnSpcReduction="10000"/>
          </a:bodyPr>
          <a:lstStyle/>
          <a:p>
            <a:r>
              <a:rPr lang="en-US" sz="1800" b="1" i="1" dirty="0"/>
              <a:t>Friday, October 28, 10 – 11:30am, Trumbull Main Library Community </a:t>
            </a:r>
            <a:r>
              <a:rPr lang="en-US" sz="1800" b="1" i="1" dirty="0" smtClean="0"/>
              <a:t>Room</a:t>
            </a:r>
          </a:p>
          <a:p>
            <a:r>
              <a:rPr lang="en-US" sz="1800" dirty="0" smtClean="0"/>
              <a:t>Robert Berry, Research Librarian, PTRC Representative, Ryan-Matura Library, Sacred Heart University</a:t>
            </a:r>
          </a:p>
          <a:p>
            <a:r>
              <a:rPr lang="en-US" sz="1800" dirty="0" smtClean="0"/>
              <a:t>5151 Park Avenue, Fairfield CT, 06825</a:t>
            </a:r>
          </a:p>
          <a:p>
            <a:r>
              <a:rPr lang="en-US" sz="2000" dirty="0" smtClean="0">
                <a:hlinkClick r:id="rId2"/>
              </a:rPr>
              <a:t>berryr@sacredheart.edu</a:t>
            </a:r>
            <a:r>
              <a:rPr lang="en-US" sz="2000" dirty="0" smtClean="0"/>
              <a:t> (203) 365-4842</a:t>
            </a:r>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b="1" dirty="0" smtClean="0"/>
              <a:t>PTRCs also Provide Access to </a:t>
            </a:r>
            <a:r>
              <a:rPr lang="en-US" b="1" dirty="0" err="1" smtClean="0"/>
              <a:t>PubWest</a:t>
            </a:r>
            <a:endParaRPr lang="en-US" b="1" dirty="0"/>
          </a:p>
        </p:txBody>
      </p:sp>
      <p:pic>
        <p:nvPicPr>
          <p:cNvPr id="7" name="Content Placeholder 6" descr="PubWest.jpg"/>
          <p:cNvPicPr>
            <a:picLocks noGrp="1" noChangeAspect="1"/>
          </p:cNvPicPr>
          <p:nvPr>
            <p:ph idx="1"/>
          </p:nvPr>
        </p:nvPicPr>
        <p:blipFill>
          <a:blip r:embed="rId2" cstate="print"/>
          <a:stretch>
            <a:fillRect/>
          </a:stretch>
        </p:blipFill>
        <p:spPr>
          <a:xfrm>
            <a:off x="457200" y="1884752"/>
            <a:ext cx="8229600" cy="3956858"/>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Why Undertake a Preliminary Search of </a:t>
            </a:r>
            <a:r>
              <a:rPr lang="en-US" b="1" dirty="0" smtClean="0">
                <a:hlinkClick r:id="rId2"/>
              </a:rPr>
              <a:t>USPTO Databases</a:t>
            </a:r>
            <a:r>
              <a:rPr lang="en-US" b="1" dirty="0" smtClean="0"/>
              <a:t>?</a:t>
            </a:r>
            <a:endParaRPr lang="en-US" b="1" dirty="0"/>
          </a:p>
        </p:txBody>
      </p:sp>
      <p:sp>
        <p:nvSpPr>
          <p:cNvPr id="3" name="Content Placeholder 2"/>
          <p:cNvSpPr>
            <a:spLocks noGrp="1"/>
          </p:cNvSpPr>
          <p:nvPr>
            <p:ph sz="half" idx="1"/>
          </p:nvPr>
        </p:nvSpPr>
        <p:spPr/>
        <p:txBody>
          <a:bodyPr>
            <a:normAutofit fontScale="92500" lnSpcReduction="20000"/>
          </a:bodyPr>
          <a:lstStyle/>
          <a:p>
            <a:r>
              <a:rPr lang="en-US" b="1" dirty="0" smtClean="0"/>
              <a:t>Inventors can avoid pursuing existing inventions and be better prepared to consult with a patent agent or patent attorney.</a:t>
            </a:r>
          </a:p>
          <a:p>
            <a:r>
              <a:rPr lang="en-US" b="1" dirty="0" smtClean="0"/>
              <a:t>Entrepreneurs can avoid infringement, monitor technical developments, and identity licensing opportunities.</a:t>
            </a:r>
          </a:p>
          <a:p>
            <a:pPr marL="0" indent="0">
              <a:buNone/>
            </a:pPr>
            <a:r>
              <a:rPr lang="en-US" sz="1500" b="1" dirty="0" smtClean="0"/>
              <a:t>[PTDLP, “Ho to Conduct a Preliminary U.S. Patent Search ,” </a:t>
            </a:r>
            <a:r>
              <a:rPr lang="en-US" sz="1500" b="1" dirty="0" smtClean="0">
                <a:hlinkClick r:id="rId3"/>
              </a:rPr>
              <a:t>http://www.uspto.gov/web/offices/ac/ido/ptdl/CBT</a:t>
            </a:r>
            <a:r>
              <a:rPr lang="en-US" sz="1500" b="1" dirty="0" smtClean="0"/>
              <a:t> ]</a:t>
            </a:r>
            <a:endParaRPr lang="en-US" sz="1500" b="1" dirty="0"/>
          </a:p>
        </p:txBody>
      </p:sp>
      <p:pic>
        <p:nvPicPr>
          <p:cNvPr id="5" name="Content Placeholder 4" descr="Braiding Machine.jpg"/>
          <p:cNvPicPr>
            <a:picLocks noGrp="1" noChangeAspect="1"/>
          </p:cNvPicPr>
          <p:nvPr>
            <p:ph sz="half" idx="2"/>
          </p:nvPr>
        </p:nvPicPr>
        <p:blipFill>
          <a:blip r:embed="rId4" cstate="print"/>
          <a:stretch>
            <a:fillRect/>
          </a:stretch>
        </p:blipFill>
        <p:spPr>
          <a:xfrm>
            <a:off x="5251278" y="1600200"/>
            <a:ext cx="2832444" cy="4525963"/>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Patent Searching can be done using the U.S. Patent Classification System</a:t>
            </a:r>
            <a:endParaRPr lang="en-US" b="1" dirty="0"/>
          </a:p>
        </p:txBody>
      </p:sp>
      <p:pic>
        <p:nvPicPr>
          <p:cNvPr id="5" name="Content Placeholder 4" descr="Index to Classification System.jpg"/>
          <p:cNvPicPr>
            <a:picLocks noGrp="1" noChangeAspect="1"/>
          </p:cNvPicPr>
          <p:nvPr>
            <p:ph sz="half" idx="1"/>
          </p:nvPr>
        </p:nvPicPr>
        <p:blipFill>
          <a:blip r:embed="rId2" cstate="print"/>
          <a:stretch>
            <a:fillRect/>
          </a:stretch>
        </p:blipFill>
        <p:spPr>
          <a:xfrm>
            <a:off x="457200" y="3210603"/>
            <a:ext cx="4038600" cy="1305157"/>
          </a:xfrm>
        </p:spPr>
      </p:pic>
      <p:pic>
        <p:nvPicPr>
          <p:cNvPr id="6" name="Content Placeholder 5" descr="Seesaw.jpg"/>
          <p:cNvPicPr>
            <a:picLocks noGrp="1" noChangeAspect="1"/>
          </p:cNvPicPr>
          <p:nvPr>
            <p:ph sz="half" idx="2"/>
          </p:nvPr>
        </p:nvPicPr>
        <p:blipFill>
          <a:blip r:embed="rId3" cstate="print"/>
          <a:stretch>
            <a:fillRect/>
          </a:stretch>
        </p:blipFill>
        <p:spPr>
          <a:xfrm>
            <a:off x="4648200" y="2823260"/>
            <a:ext cx="4038600" cy="2079843"/>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You can locate Applications and Patents </a:t>
            </a:r>
            <a:r>
              <a:rPr lang="en-US" sz="3200" b="1" dirty="0" smtClean="0"/>
              <a:t>by Clicking on the Blue or Red Icons</a:t>
            </a:r>
            <a:endParaRPr lang="en-US" sz="3200" b="1" dirty="0"/>
          </a:p>
        </p:txBody>
      </p:sp>
      <p:pic>
        <p:nvPicPr>
          <p:cNvPr id="5" name="Content Placeholder 4" descr="Seesaw2.jpg"/>
          <p:cNvPicPr>
            <a:picLocks noGrp="1" noChangeAspect="1"/>
          </p:cNvPicPr>
          <p:nvPr>
            <p:ph sz="half" idx="1"/>
          </p:nvPr>
        </p:nvPicPr>
        <p:blipFill>
          <a:blip r:embed="rId2" cstate="print"/>
          <a:stretch>
            <a:fillRect/>
          </a:stretch>
        </p:blipFill>
        <p:spPr>
          <a:xfrm>
            <a:off x="457200" y="3324831"/>
            <a:ext cx="4038600" cy="1076701"/>
          </a:xfrm>
        </p:spPr>
      </p:pic>
      <p:pic>
        <p:nvPicPr>
          <p:cNvPr id="6" name="Content Placeholder 5" descr="SeeSaw3jpeg.jpg"/>
          <p:cNvPicPr>
            <a:picLocks noGrp="1" noChangeAspect="1"/>
          </p:cNvPicPr>
          <p:nvPr>
            <p:ph sz="half" idx="2"/>
          </p:nvPr>
        </p:nvPicPr>
        <p:blipFill>
          <a:blip r:embed="rId3" cstate="print"/>
          <a:stretch>
            <a:fillRect/>
          </a:stretch>
        </p:blipFill>
        <p:spPr>
          <a:xfrm>
            <a:off x="5284610" y="1600200"/>
            <a:ext cx="2765779" cy="4525963"/>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Note that Seesaws </a:t>
            </a:r>
            <a:r>
              <a:rPr lang="en-US" b="1" dirty="0" smtClean="0"/>
              <a:t>are in Class 472, Amusement Devises</a:t>
            </a:r>
            <a:endParaRPr lang="en-US" b="1" dirty="0"/>
          </a:p>
        </p:txBody>
      </p:sp>
      <p:pic>
        <p:nvPicPr>
          <p:cNvPr id="6" name="Content Placeholder 5" descr="Amusement Devices.jpg"/>
          <p:cNvPicPr>
            <a:picLocks noGrp="1" noChangeAspect="1"/>
          </p:cNvPicPr>
          <p:nvPr>
            <p:ph idx="1"/>
          </p:nvPr>
        </p:nvPicPr>
        <p:blipFill>
          <a:blip r:embed="rId2" cstate="print"/>
          <a:stretch>
            <a:fillRect/>
          </a:stretch>
        </p:blipFill>
        <p:spPr>
          <a:xfrm>
            <a:off x="457200" y="2105344"/>
            <a:ext cx="8229600" cy="3515675"/>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We can use the Patent Quick Search to Search by Class and Subclass Numbers</a:t>
            </a:r>
            <a:endParaRPr lang="en-US" sz="3600" b="1" dirty="0"/>
          </a:p>
        </p:txBody>
      </p:sp>
      <p:pic>
        <p:nvPicPr>
          <p:cNvPr id="4" name="Content Placeholder 3" descr="Search 472-106.jpg"/>
          <p:cNvPicPr>
            <a:picLocks noGrp="1" noChangeAspect="1"/>
          </p:cNvPicPr>
          <p:nvPr>
            <p:ph idx="1"/>
          </p:nvPr>
        </p:nvPicPr>
        <p:blipFill>
          <a:blip r:embed="rId2" cstate="print"/>
          <a:stretch>
            <a:fillRect/>
          </a:stretch>
        </p:blipFill>
        <p:spPr>
          <a:xfrm>
            <a:off x="457200" y="2213996"/>
            <a:ext cx="8229600" cy="3298371"/>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One of 97 Seesaw Patents our Search Retrieved is Patent No. 3,666,265 Water Seesaw Device</a:t>
            </a:r>
            <a:endParaRPr lang="en-US" sz="2800" b="1" dirty="0"/>
          </a:p>
        </p:txBody>
      </p:sp>
      <p:pic>
        <p:nvPicPr>
          <p:cNvPr id="5" name="Content Placeholder 4" descr="472.jpg"/>
          <p:cNvPicPr>
            <a:picLocks noGrp="1" noChangeAspect="1"/>
          </p:cNvPicPr>
          <p:nvPr>
            <p:ph sz="half" idx="1"/>
          </p:nvPr>
        </p:nvPicPr>
        <p:blipFill>
          <a:blip r:embed="rId2" cstate="print"/>
          <a:stretch>
            <a:fillRect/>
          </a:stretch>
        </p:blipFill>
        <p:spPr>
          <a:xfrm>
            <a:off x="647412" y="1600200"/>
            <a:ext cx="3658175" cy="4525963"/>
          </a:xfrm>
        </p:spPr>
      </p:pic>
      <p:pic>
        <p:nvPicPr>
          <p:cNvPr id="6" name="Content Placeholder 5" descr="water seesaw.jpg"/>
          <p:cNvPicPr>
            <a:picLocks noGrp="1" noChangeAspect="1"/>
          </p:cNvPicPr>
          <p:nvPr>
            <p:ph sz="half" idx="2"/>
          </p:nvPr>
        </p:nvPicPr>
        <p:blipFill>
          <a:blip r:embed="rId3" cstate="print"/>
          <a:stretch>
            <a:fillRect/>
          </a:stretch>
        </p:blipFill>
        <p:spPr>
          <a:xfrm>
            <a:off x="4854567" y="1600200"/>
            <a:ext cx="3625865" cy="4525963"/>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There are Several Useful Resources on the USPTO Website to get you Started</a:t>
            </a:r>
            <a:endParaRPr lang="en-US" b="1" dirty="0"/>
          </a:p>
        </p:txBody>
      </p:sp>
      <p:sp>
        <p:nvSpPr>
          <p:cNvPr id="3" name="Content Placeholder 2"/>
          <p:cNvSpPr>
            <a:spLocks noGrp="1"/>
          </p:cNvSpPr>
          <p:nvPr>
            <p:ph sz="half" idx="1"/>
          </p:nvPr>
        </p:nvSpPr>
        <p:spPr/>
        <p:txBody>
          <a:bodyPr>
            <a:normAutofit fontScale="77500" lnSpcReduction="20000"/>
          </a:bodyPr>
          <a:lstStyle/>
          <a:p>
            <a:r>
              <a:rPr lang="en-US" b="1" dirty="0" smtClean="0">
                <a:hlinkClick r:id="rId2"/>
              </a:rPr>
              <a:t>Seven Step Strategy </a:t>
            </a:r>
            <a:endParaRPr lang="en-US" b="1" dirty="0" smtClean="0"/>
          </a:p>
          <a:p>
            <a:r>
              <a:rPr lang="en-US" b="1" dirty="0" smtClean="0">
                <a:hlinkClick r:id="rId3"/>
              </a:rPr>
              <a:t>Inventors Assistance Center (IAC)</a:t>
            </a:r>
            <a:r>
              <a:rPr lang="en-US" b="1" dirty="0" smtClean="0"/>
              <a:t> </a:t>
            </a:r>
          </a:p>
          <a:p>
            <a:r>
              <a:rPr lang="en-US" b="1" dirty="0" smtClean="0">
                <a:hlinkClick r:id="rId4"/>
              </a:rPr>
              <a:t>Patent Attorneys and Agents Registered to Practice before the USPTO</a:t>
            </a:r>
            <a:endParaRPr lang="en-US" dirty="0" smtClean="0"/>
          </a:p>
          <a:p>
            <a:r>
              <a:rPr lang="en-US" b="1" dirty="0" err="1" smtClean="0">
                <a:hlinkClick r:id="rId5"/>
              </a:rPr>
              <a:t>Plugins</a:t>
            </a:r>
            <a:r>
              <a:rPr lang="en-US" b="1" dirty="0" smtClean="0">
                <a:hlinkClick r:id="rId5"/>
              </a:rPr>
              <a:t> - TIFF images</a:t>
            </a:r>
            <a:endParaRPr lang="en-US" b="1" dirty="0" smtClean="0"/>
          </a:p>
          <a:p>
            <a:r>
              <a:rPr lang="en-US" b="1" dirty="0" smtClean="0">
                <a:hlinkClick r:id="rId6"/>
              </a:rPr>
              <a:t>Manual of Patent Examining Procedure (MPEP)</a:t>
            </a:r>
            <a:endParaRPr lang="en-US" b="1" dirty="0" smtClean="0"/>
          </a:p>
          <a:p>
            <a:r>
              <a:rPr lang="en-US" b="1" dirty="0" smtClean="0">
                <a:hlinkClick r:id="rId7"/>
              </a:rPr>
              <a:t>How to Conduct a Preliminary U.S. Patent Search</a:t>
            </a:r>
            <a:endParaRPr lang="en-US" b="1" dirty="0" smtClean="0"/>
          </a:p>
          <a:p>
            <a:pPr marL="0" indent="0">
              <a:buNone/>
            </a:pPr>
            <a:r>
              <a:rPr lang="en-US" sz="1800" b="1" dirty="0" smtClean="0"/>
              <a:t>[USPTO, “How to Conduct a Preliminary U.S. Patent Search,” </a:t>
            </a:r>
            <a:r>
              <a:rPr lang="en-US" sz="1800" b="1" dirty="0" smtClean="0">
                <a:hlinkClick r:id="rId7"/>
              </a:rPr>
              <a:t>http://www.uspto.gov/web/offices/ac/ido/ptdl/CBT/</a:t>
            </a:r>
            <a:r>
              <a:rPr lang="en-US" sz="1800" b="1" dirty="0" smtClean="0"/>
              <a:t>]</a:t>
            </a:r>
            <a:endParaRPr lang="en-US" sz="1800" dirty="0"/>
          </a:p>
        </p:txBody>
      </p:sp>
      <p:pic>
        <p:nvPicPr>
          <p:cNvPr id="6" name="Content Placeholder 5" descr="PTDLP Tutorial.jpg">
            <a:hlinkClick r:id="rId7"/>
          </p:cNvPr>
          <p:cNvPicPr>
            <a:picLocks noGrp="1" noChangeAspect="1"/>
          </p:cNvPicPr>
          <p:nvPr>
            <p:ph sz="half" idx="2"/>
          </p:nvPr>
        </p:nvPicPr>
        <p:blipFill>
          <a:blip r:embed="rId8" cstate="print"/>
          <a:stretch>
            <a:fillRect/>
          </a:stretch>
        </p:blipFill>
        <p:spPr>
          <a:xfrm>
            <a:off x="4648200" y="2640021"/>
            <a:ext cx="4038600" cy="2446320"/>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Seven Step Strategy</a:t>
            </a:r>
            <a:endParaRPr lang="en-US" b="1" dirty="0"/>
          </a:p>
        </p:txBody>
      </p:sp>
      <p:pic>
        <p:nvPicPr>
          <p:cNvPr id="6" name="Content Placeholder 5" descr="Seven step.jpg">
            <a:hlinkClick r:id="rId2"/>
          </p:cNvPr>
          <p:cNvPicPr>
            <a:picLocks noGrp="1" noChangeAspect="1"/>
          </p:cNvPicPr>
          <p:nvPr>
            <p:ph idx="1"/>
          </p:nvPr>
        </p:nvPicPr>
        <p:blipFill>
          <a:blip r:embed="rId3" cstate="print"/>
          <a:stretch>
            <a:fillRect/>
          </a:stretch>
        </p:blipFill>
        <p:spPr>
          <a:xfrm>
            <a:off x="942803" y="1600200"/>
            <a:ext cx="7258393" cy="4525963"/>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Patent Attorneys and Agents Registered to Practice before the USPTO</a:t>
            </a:r>
            <a:endParaRPr lang="en-US" dirty="0"/>
          </a:p>
        </p:txBody>
      </p:sp>
      <p:pic>
        <p:nvPicPr>
          <p:cNvPr id="4" name="Content Placeholder 3" descr="Patent attorneys.jpg">
            <a:hlinkClick r:id="rId2"/>
          </p:cNvPr>
          <p:cNvPicPr>
            <a:picLocks noGrp="1" noChangeAspect="1"/>
          </p:cNvPicPr>
          <p:nvPr>
            <p:ph idx="1"/>
          </p:nvPr>
        </p:nvPicPr>
        <p:blipFill>
          <a:blip r:embed="rId3" cstate="print"/>
          <a:stretch>
            <a:fillRect/>
          </a:stretch>
        </p:blipFill>
        <p:spPr>
          <a:xfrm>
            <a:off x="1560774" y="1600200"/>
            <a:ext cx="6022451" cy="4525963"/>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United States Patent &amp; Trademark Office</a:t>
            </a:r>
            <a:endParaRPr lang="en-US" b="1" dirty="0"/>
          </a:p>
        </p:txBody>
      </p:sp>
      <p:sp>
        <p:nvSpPr>
          <p:cNvPr id="4" name="Content Placeholder 3"/>
          <p:cNvSpPr>
            <a:spLocks noGrp="1"/>
          </p:cNvSpPr>
          <p:nvPr>
            <p:ph sz="half" idx="1"/>
          </p:nvPr>
        </p:nvSpPr>
        <p:spPr/>
        <p:txBody>
          <a:bodyPr>
            <a:normAutofit fontScale="77500" lnSpcReduction="20000"/>
          </a:bodyPr>
          <a:lstStyle/>
          <a:p>
            <a:r>
              <a:rPr lang="en-US" b="1" dirty="0" smtClean="0"/>
              <a:t>Approximately 9,000 employees The USPTO campus in Alexandria, Va.</a:t>
            </a:r>
          </a:p>
          <a:p>
            <a:r>
              <a:rPr lang="en-US" b="1" dirty="0" smtClean="0"/>
              <a:t>Congress authorizes the USPTO to examine applications for Patents and Trademarks.</a:t>
            </a:r>
          </a:p>
          <a:p>
            <a:r>
              <a:rPr lang="en-US" b="1" dirty="0" smtClean="0"/>
              <a:t>The </a:t>
            </a:r>
            <a:r>
              <a:rPr lang="en-US" b="1" dirty="0" smtClean="0">
                <a:hlinkClick r:id="rId2"/>
              </a:rPr>
              <a:t>Copyright Office</a:t>
            </a:r>
            <a:r>
              <a:rPr lang="en-US" b="1" dirty="0" smtClean="0"/>
              <a:t> (http://www.copyright.gov/) manages copyrights, the third major form of Intellectual Property.</a:t>
            </a:r>
          </a:p>
          <a:p>
            <a:pPr marL="0" indent="0">
              <a:buNone/>
            </a:pPr>
            <a:r>
              <a:rPr lang="en-US" sz="1800" b="1" dirty="0" smtClean="0"/>
              <a:t>[United States Patent &amp; Trademark Office, “Mission and Organization of the USPTO,” </a:t>
            </a:r>
            <a:r>
              <a:rPr lang="en-US" sz="1800" b="1" dirty="0" smtClean="0">
                <a:hlinkClick r:id="rId3"/>
              </a:rPr>
              <a:t>http://www.uspto.gov/web/offices/com/annual/2007/30100_mission_org.html</a:t>
            </a:r>
            <a:r>
              <a:rPr lang="en-US" sz="1800" b="1" dirty="0" smtClean="0"/>
              <a:t> </a:t>
            </a:r>
            <a:endParaRPr lang="en-US" sz="1800" b="1" dirty="0"/>
          </a:p>
        </p:txBody>
      </p:sp>
      <p:pic>
        <p:nvPicPr>
          <p:cNvPr id="6" name="Content Placeholder 5" descr="USPTO Campus in Alexadria Va..jpg">
            <a:hlinkClick r:id="rId3"/>
          </p:cNvPr>
          <p:cNvPicPr>
            <a:picLocks noGrp="1" noChangeAspect="1"/>
          </p:cNvPicPr>
          <p:nvPr>
            <p:ph sz="half" idx="2"/>
          </p:nvPr>
        </p:nvPicPr>
        <p:blipFill>
          <a:blip r:embed="rId4" cstate="print"/>
          <a:stretch>
            <a:fillRect/>
          </a:stretch>
        </p:blipFill>
        <p:spPr>
          <a:xfrm>
            <a:off x="4648200" y="2518904"/>
            <a:ext cx="4038600" cy="2688554"/>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Inventors Assistance Center (IAC)</a:t>
            </a:r>
            <a:endParaRPr lang="en-US" b="1" dirty="0"/>
          </a:p>
        </p:txBody>
      </p:sp>
      <p:sp>
        <p:nvSpPr>
          <p:cNvPr id="3" name="Content Placeholder 2"/>
          <p:cNvSpPr>
            <a:spLocks noGrp="1"/>
          </p:cNvSpPr>
          <p:nvPr>
            <p:ph sz="half" idx="1"/>
          </p:nvPr>
        </p:nvSpPr>
        <p:spPr/>
        <p:txBody>
          <a:bodyPr>
            <a:normAutofit fontScale="85000" lnSpcReduction="20000"/>
          </a:bodyPr>
          <a:lstStyle/>
          <a:p>
            <a:r>
              <a:rPr lang="en-US" b="1" dirty="0" smtClean="0"/>
              <a:t>Answer general questions regarding patent examining policy.</a:t>
            </a:r>
          </a:p>
          <a:p>
            <a:r>
              <a:rPr lang="en-US" b="1" dirty="0" smtClean="0"/>
              <a:t>Direct your call to appropriate USPTO personnel.</a:t>
            </a:r>
          </a:p>
          <a:p>
            <a:r>
              <a:rPr lang="en-US" b="1" dirty="0" smtClean="0"/>
              <a:t>Assist you with filling out forms.</a:t>
            </a:r>
          </a:p>
          <a:p>
            <a:r>
              <a:rPr lang="en-US" b="1" dirty="0" smtClean="0"/>
              <a:t>Provide general information concerning rules, procedures, and fees.</a:t>
            </a:r>
          </a:p>
          <a:p>
            <a:r>
              <a:rPr lang="en-US" b="1" dirty="0" smtClean="0"/>
              <a:t>Send information via mail or facsimile.</a:t>
            </a:r>
          </a:p>
        </p:txBody>
      </p:sp>
      <p:pic>
        <p:nvPicPr>
          <p:cNvPr id="5" name="Content Placeholder 4" descr="IAC.jpg">
            <a:hlinkClick r:id="rId2"/>
          </p:cNvPr>
          <p:cNvPicPr>
            <a:picLocks noGrp="1" noChangeAspect="1"/>
          </p:cNvPicPr>
          <p:nvPr>
            <p:ph sz="half" idx="2"/>
          </p:nvPr>
        </p:nvPicPr>
        <p:blipFill>
          <a:blip r:embed="rId3" cstate="print"/>
          <a:stretch>
            <a:fillRect/>
          </a:stretch>
        </p:blipFill>
        <p:spPr>
          <a:xfrm>
            <a:off x="4648200" y="2271604"/>
            <a:ext cx="4038600" cy="3183155"/>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Trademarks</a:t>
            </a:r>
            <a:endParaRPr lang="en-US" b="1" dirty="0"/>
          </a:p>
        </p:txBody>
      </p:sp>
      <p:sp>
        <p:nvSpPr>
          <p:cNvPr id="3" name="Content Placeholder 2"/>
          <p:cNvSpPr>
            <a:spLocks noGrp="1"/>
          </p:cNvSpPr>
          <p:nvPr>
            <p:ph sz="half" idx="1"/>
          </p:nvPr>
        </p:nvSpPr>
        <p:spPr/>
        <p:txBody>
          <a:bodyPr/>
          <a:lstStyle/>
          <a:p>
            <a:r>
              <a:rPr lang="en-US" b="1" dirty="0" smtClean="0"/>
              <a:t>A trademark is a word, phrase, symbol or design that identifies and distinguishes the source of goods.</a:t>
            </a:r>
          </a:p>
          <a:p>
            <a:r>
              <a:rPr lang="en-US" b="1" dirty="0" smtClean="0"/>
              <a:t>A service mark identifies and distinguishes the source of a service or services.</a:t>
            </a:r>
            <a:endParaRPr lang="en-US" b="1" dirty="0"/>
          </a:p>
        </p:txBody>
      </p:sp>
      <p:pic>
        <p:nvPicPr>
          <p:cNvPr id="7" name="Content Placeholder 6" descr="Mucinex Mini-melts.jpg"/>
          <p:cNvPicPr>
            <a:picLocks noGrp="1" noChangeAspect="1"/>
          </p:cNvPicPr>
          <p:nvPr>
            <p:ph sz="half" idx="2"/>
          </p:nvPr>
        </p:nvPicPr>
        <p:blipFill>
          <a:blip r:embed="rId2" cstate="print"/>
          <a:stretch>
            <a:fillRect/>
          </a:stretch>
        </p:blipFill>
        <p:spPr>
          <a:xfrm>
            <a:off x="4993697" y="1600200"/>
            <a:ext cx="3347606" cy="4525963"/>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The USPTO may refuse to register a Trademark or Service Mark for many reasons, including:</a:t>
            </a:r>
            <a:endParaRPr lang="en-US" sz="3200" b="1" dirty="0"/>
          </a:p>
        </p:txBody>
      </p:sp>
      <p:sp>
        <p:nvSpPr>
          <p:cNvPr id="3" name="Content Placeholder 2"/>
          <p:cNvSpPr>
            <a:spLocks noGrp="1"/>
          </p:cNvSpPr>
          <p:nvPr>
            <p:ph sz="half" idx="1"/>
          </p:nvPr>
        </p:nvSpPr>
        <p:spPr/>
        <p:txBody>
          <a:bodyPr>
            <a:normAutofit fontScale="92500" lnSpcReduction="10000"/>
          </a:bodyPr>
          <a:lstStyle/>
          <a:p>
            <a:r>
              <a:rPr lang="en-US" sz="2600" b="1" dirty="0" smtClean="0"/>
              <a:t>Likelihood of Confusion see, e.g., </a:t>
            </a:r>
            <a:r>
              <a:rPr lang="en-US" sz="2600" b="1" i="1" dirty="0" smtClean="0"/>
              <a:t>Mini Melts, Inc. v. Reckitt Benckiser, Inc.</a:t>
            </a:r>
            <a:r>
              <a:rPr lang="en-US" sz="2600" b="1" dirty="0" smtClean="0"/>
              <a:t>, 418 Fed. </a:t>
            </a:r>
            <a:r>
              <a:rPr lang="en-US" sz="2600" b="1" dirty="0" err="1" smtClean="0"/>
              <a:t>Appx</a:t>
            </a:r>
            <a:r>
              <a:rPr lang="en-US" sz="2600" b="1" dirty="0" smtClean="0"/>
              <a:t>. 271 (5</a:t>
            </a:r>
            <a:r>
              <a:rPr lang="en-US" sz="2600" b="1" baseline="30000" dirty="0" smtClean="0"/>
              <a:t>th</a:t>
            </a:r>
            <a:r>
              <a:rPr lang="en-US" sz="2600" b="1" dirty="0" smtClean="0"/>
              <a:t> Cir. 2011).</a:t>
            </a:r>
          </a:p>
          <a:p>
            <a:r>
              <a:rPr lang="en-US" sz="2600" b="1" dirty="0" smtClean="0"/>
              <a:t>Merely Descriptive.</a:t>
            </a:r>
          </a:p>
          <a:p>
            <a:r>
              <a:rPr lang="en-US" sz="2600" b="1" dirty="0" smtClean="0"/>
              <a:t>Deceptively </a:t>
            </a:r>
            <a:r>
              <a:rPr lang="en-US" sz="2600" b="1" dirty="0" err="1" smtClean="0"/>
              <a:t>Misdescriptive</a:t>
            </a:r>
            <a:r>
              <a:rPr lang="en-US" sz="2600" b="1" dirty="0" smtClean="0"/>
              <a:t>.</a:t>
            </a:r>
          </a:p>
          <a:p>
            <a:r>
              <a:rPr lang="en-US" sz="2600" b="1" dirty="0" smtClean="0"/>
              <a:t>Primarily Geographically Descriptive and Primarily Geographically Deceptively </a:t>
            </a:r>
            <a:r>
              <a:rPr lang="en-US" sz="2600" b="1" dirty="0" err="1" smtClean="0"/>
              <a:t>Misdescriptive</a:t>
            </a:r>
            <a:r>
              <a:rPr lang="en-US" sz="2600" b="1" dirty="0" smtClean="0"/>
              <a:t>.</a:t>
            </a:r>
          </a:p>
          <a:p>
            <a:r>
              <a:rPr lang="en-US" sz="2400" b="1" dirty="0" smtClean="0"/>
              <a:t>Primarily Merely a Surname.</a:t>
            </a:r>
            <a:endParaRPr lang="en-US" sz="2600" b="1" dirty="0" smtClean="0"/>
          </a:p>
          <a:p>
            <a:endParaRPr lang="en-US" sz="2600" b="1" dirty="0" smtClean="0"/>
          </a:p>
          <a:p>
            <a:endParaRPr lang="en-US" b="1" dirty="0" smtClean="0"/>
          </a:p>
          <a:p>
            <a:endParaRPr lang="en-US" dirty="0"/>
          </a:p>
        </p:txBody>
      </p:sp>
      <p:pic>
        <p:nvPicPr>
          <p:cNvPr id="7" name="Content Placeholder 6" descr="mmlogofront.jpg"/>
          <p:cNvPicPr>
            <a:picLocks noGrp="1" noChangeAspect="1"/>
          </p:cNvPicPr>
          <p:nvPr>
            <p:ph sz="half" idx="2"/>
          </p:nvPr>
        </p:nvPicPr>
        <p:blipFill>
          <a:blip r:embed="rId2" cstate="print"/>
          <a:stretch>
            <a:fillRect/>
          </a:stretch>
        </p:blipFill>
        <p:spPr>
          <a:xfrm>
            <a:off x="4648200" y="2912764"/>
            <a:ext cx="4038600" cy="1900834"/>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smtClean="0"/>
              <a:t>While Trademarks </a:t>
            </a:r>
            <a:r>
              <a:rPr lang="en-US" sz="2400" b="1" dirty="0" smtClean="0"/>
              <a:t>Enjoy Protection under Common Law</a:t>
            </a:r>
            <a:r>
              <a:rPr lang="en-US" sz="2400" b="1" smtClean="0"/>
              <a:t>, there </a:t>
            </a:r>
            <a:r>
              <a:rPr lang="en-US" sz="2400" b="1" dirty="0" smtClean="0"/>
              <a:t>are Advantages to Registering</a:t>
            </a:r>
            <a:endParaRPr lang="en-US" sz="2400" b="1" dirty="0"/>
          </a:p>
        </p:txBody>
      </p:sp>
      <p:sp>
        <p:nvSpPr>
          <p:cNvPr id="5" name="Content Placeholder 4"/>
          <p:cNvSpPr>
            <a:spLocks noGrp="1"/>
          </p:cNvSpPr>
          <p:nvPr>
            <p:ph idx="1"/>
          </p:nvPr>
        </p:nvSpPr>
        <p:spPr/>
        <p:txBody>
          <a:bodyPr>
            <a:normAutofit fontScale="62500" lnSpcReduction="20000"/>
          </a:bodyPr>
          <a:lstStyle/>
          <a:p>
            <a:r>
              <a:rPr lang="en-US" b="1" dirty="0" smtClean="0"/>
              <a:t>Public notice of your claim of ownership of the mark;</a:t>
            </a:r>
          </a:p>
          <a:p>
            <a:r>
              <a:rPr lang="en-US" b="1" dirty="0" smtClean="0"/>
              <a:t>A legal presumption of your ownership of the mark and your exclusive right to use the mark nationwide on or in connection with the goods/services listed in the registration; </a:t>
            </a:r>
          </a:p>
          <a:p>
            <a:r>
              <a:rPr lang="en-US" b="1" dirty="0" smtClean="0"/>
              <a:t>The ability to bring an action concerning the mark in federal court; </a:t>
            </a:r>
          </a:p>
          <a:p>
            <a:r>
              <a:rPr lang="en-US" b="1" dirty="0" smtClean="0"/>
              <a:t>The use of the U.S. registration as a basis to obtain registration in foreign countries; </a:t>
            </a:r>
          </a:p>
          <a:p>
            <a:r>
              <a:rPr lang="en-US" b="1" dirty="0" smtClean="0"/>
              <a:t>The ability to record the U.S. registration with the U.S. Customs and Border Protection (CBP) Service to prevent importation of infringing foreign goods;</a:t>
            </a:r>
          </a:p>
          <a:p>
            <a:r>
              <a:rPr lang="en-US" b="1" dirty="0" smtClean="0"/>
              <a:t>The right to use the federal registration symbol ® and</a:t>
            </a:r>
          </a:p>
          <a:p>
            <a:r>
              <a:rPr lang="en-US" b="1" dirty="0" smtClean="0"/>
              <a:t>Listing in the United States Patent and Trademark Office’s online databases.</a:t>
            </a:r>
          </a:p>
          <a:p>
            <a:pPr marL="0" indent="0">
              <a:buNone/>
            </a:pPr>
            <a:r>
              <a:rPr lang="en-US" dirty="0" smtClean="0"/>
              <a:t>USPTO, “Trademark FAQS, </a:t>
            </a:r>
            <a:r>
              <a:rPr lang="en-US" dirty="0" smtClean="0">
                <a:hlinkClick r:id="rId2"/>
              </a:rPr>
              <a:t>http://www.uspto.gov/faq/trademarks.jsp#_Toc275426681</a:t>
            </a:r>
            <a:r>
              <a:rPr lang="en-US" dirty="0" smtClean="0"/>
              <a:t>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Trademarks are Registered with the USPTO Pursuant to the Lanham Act</a:t>
            </a:r>
            <a:endParaRPr lang="en-US" b="1" dirty="0"/>
          </a:p>
        </p:txBody>
      </p:sp>
      <p:sp>
        <p:nvSpPr>
          <p:cNvPr id="3" name="Content Placeholder 2"/>
          <p:cNvSpPr>
            <a:spLocks noGrp="1"/>
          </p:cNvSpPr>
          <p:nvPr>
            <p:ph idx="1"/>
          </p:nvPr>
        </p:nvSpPr>
        <p:spPr/>
        <p:txBody>
          <a:bodyPr>
            <a:normAutofit fontScale="92500" lnSpcReduction="20000"/>
          </a:bodyPr>
          <a:lstStyle/>
          <a:p>
            <a:r>
              <a:rPr lang="en-US" b="1" dirty="0" smtClean="0"/>
              <a:t>The Lanham Act or Trademark Act of 1946, 60 Stat. 427, as amended, 15 U.S.C. § 1051 </a:t>
            </a:r>
            <a:r>
              <a:rPr lang="en-US" b="1" i="1" dirty="0" smtClean="0"/>
              <a:t>et seq.,</a:t>
            </a:r>
            <a:r>
              <a:rPr lang="en-US" b="1" dirty="0" smtClean="0"/>
              <a:t> provides the user of a trade or service mark with the opportunity to register it with the PTO</a:t>
            </a:r>
          </a:p>
          <a:p>
            <a:r>
              <a:rPr lang="en-US" b="1" dirty="0" smtClean="0"/>
              <a:t>If the registrant then satisfies further conditions including continuous use for five consecutive years, “the right ... to use such registered mark in commerce” to designate the origin of the goods specified in the registration “shall be incontestable” outside certain listed exceptions. 15 U.S.C. § 1065.</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Trademark Searching can be Done using a Classification System for Designs</a:t>
            </a:r>
            <a:endParaRPr lang="en-US" sz="3600" b="1" dirty="0"/>
          </a:p>
        </p:txBody>
      </p:sp>
      <p:sp>
        <p:nvSpPr>
          <p:cNvPr id="3" name="Content Placeholder 2"/>
          <p:cNvSpPr>
            <a:spLocks noGrp="1"/>
          </p:cNvSpPr>
          <p:nvPr>
            <p:ph sz="half" idx="1"/>
          </p:nvPr>
        </p:nvSpPr>
        <p:spPr/>
        <p:txBody>
          <a:bodyPr>
            <a:normAutofit fontScale="62500" lnSpcReduction="20000"/>
          </a:bodyPr>
          <a:lstStyle/>
          <a:p>
            <a:r>
              <a:rPr lang="en-US" b="1" dirty="0" smtClean="0"/>
              <a:t>“USPTO assigns all marks containing design figurative elements a 6-digit numerical code(s) for searching purposes.  This manual indexes the categories, divisions, and sections that make up these codes.” </a:t>
            </a:r>
          </a:p>
          <a:p>
            <a:r>
              <a:rPr lang="en-US" b="1" dirty="0" smtClean="0"/>
              <a:t>“For example, a single five-pointed star would be coded in:</a:t>
            </a:r>
          </a:p>
          <a:p>
            <a:r>
              <a:rPr lang="en-US" b="1" dirty="0" smtClean="0"/>
              <a:t>Category 01 (celestial bodies, natural phenomena and geographical maps);</a:t>
            </a:r>
          </a:p>
          <a:p>
            <a:r>
              <a:rPr lang="en-US" b="1" dirty="0" smtClean="0"/>
              <a:t>Division 01 (stars, comets); and section 03 (single star with five points), resulting in a complete design code of 01.01.03.” </a:t>
            </a:r>
          </a:p>
          <a:p>
            <a:pPr marL="0" indent="0">
              <a:buNone/>
            </a:pPr>
            <a:r>
              <a:rPr lang="en-US" b="1" dirty="0" smtClean="0"/>
              <a:t>[USPTO, Trademarks, Manuals, Guides, Official Gazette , http://www.uspto.gov/trademarks/resources/index.jsp]</a:t>
            </a:r>
            <a:endParaRPr lang="en-US" b="1" dirty="0"/>
          </a:p>
        </p:txBody>
      </p:sp>
      <p:pic>
        <p:nvPicPr>
          <p:cNvPr id="11" name="Content Placeholder 10" descr="Star exs.jpg"/>
          <p:cNvPicPr>
            <a:picLocks noGrp="1" noChangeAspect="1"/>
          </p:cNvPicPr>
          <p:nvPr>
            <p:ph sz="half" idx="2"/>
          </p:nvPr>
        </p:nvPicPr>
        <p:blipFill>
          <a:blip r:embed="rId2" cstate="print"/>
          <a:stretch>
            <a:fillRect/>
          </a:stretch>
        </p:blipFill>
        <p:spPr>
          <a:xfrm>
            <a:off x="5448300" y="3177381"/>
            <a:ext cx="2438400" cy="1371600"/>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b="1" dirty="0" smtClean="0"/>
              <a:t>Once you Determine the Design Classification Code, you can Search using that Number.  For example Bees fall under 03.23.06: 03 Animals, .23 Insects, spiders, micro-organisms, and .06 Bees, wasps, hornets.</a:t>
            </a:r>
            <a:endParaRPr lang="en-US" sz="1800" b="1" dirty="0"/>
          </a:p>
        </p:txBody>
      </p:sp>
      <p:pic>
        <p:nvPicPr>
          <p:cNvPr id="5" name="Content Placeholder 4" descr="Bees.jpg"/>
          <p:cNvPicPr>
            <a:picLocks noGrp="1" noChangeAspect="1"/>
          </p:cNvPicPr>
          <p:nvPr>
            <p:ph sz="half" idx="1"/>
          </p:nvPr>
        </p:nvPicPr>
        <p:blipFill>
          <a:blip r:embed="rId2" cstate="print"/>
          <a:stretch>
            <a:fillRect/>
          </a:stretch>
        </p:blipFill>
        <p:spPr>
          <a:xfrm>
            <a:off x="457200" y="2649018"/>
            <a:ext cx="4038600" cy="2428327"/>
          </a:xfrm>
        </p:spPr>
      </p:pic>
      <p:pic>
        <p:nvPicPr>
          <p:cNvPr id="6" name="Content Placeholder 5" descr="032306.jpg"/>
          <p:cNvPicPr>
            <a:picLocks noGrp="1" noChangeAspect="1"/>
          </p:cNvPicPr>
          <p:nvPr>
            <p:ph sz="half" idx="2"/>
          </p:nvPr>
        </p:nvPicPr>
        <p:blipFill>
          <a:blip r:embed="rId3" cstate="print"/>
          <a:stretch>
            <a:fillRect/>
          </a:stretch>
        </p:blipFill>
        <p:spPr>
          <a:xfrm>
            <a:off x="4648200" y="2934487"/>
            <a:ext cx="4038600" cy="1857389"/>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smtClean="0"/>
              <a:t>We can Scroll through Results for marks with a Bee in them and Names like The Buzz Ladies and </a:t>
            </a:r>
            <a:r>
              <a:rPr lang="en-US" sz="3100" b="1" dirty="0" err="1" smtClean="0"/>
              <a:t>Shopbee</a:t>
            </a:r>
            <a:r>
              <a:rPr lang="en-US" dirty="0" smtClean="0"/>
              <a:t>  </a:t>
            </a:r>
            <a:endParaRPr lang="en-US" dirty="0"/>
          </a:p>
        </p:txBody>
      </p:sp>
      <p:pic>
        <p:nvPicPr>
          <p:cNvPr id="5" name="Content Placeholder 4" descr="032306 Result.jpg"/>
          <p:cNvPicPr>
            <a:picLocks noGrp="1" noChangeAspect="1"/>
          </p:cNvPicPr>
          <p:nvPr>
            <p:ph sz="half" idx="1"/>
          </p:nvPr>
        </p:nvPicPr>
        <p:blipFill>
          <a:blip r:embed="rId2" cstate="print"/>
          <a:stretch>
            <a:fillRect/>
          </a:stretch>
        </p:blipFill>
        <p:spPr>
          <a:xfrm>
            <a:off x="457200" y="2765736"/>
            <a:ext cx="4038600" cy="2194891"/>
          </a:xfrm>
        </p:spPr>
      </p:pic>
      <p:pic>
        <p:nvPicPr>
          <p:cNvPr id="6" name="Content Placeholder 5" descr="Buzzladies.jpg"/>
          <p:cNvPicPr>
            <a:picLocks noGrp="1" noChangeAspect="1"/>
          </p:cNvPicPr>
          <p:nvPr>
            <p:ph sz="half" idx="2"/>
          </p:nvPr>
        </p:nvPicPr>
        <p:blipFill>
          <a:blip r:embed="rId3" cstate="print"/>
          <a:stretch>
            <a:fillRect/>
          </a:stretch>
        </p:blipFill>
        <p:spPr>
          <a:xfrm>
            <a:off x="4648200" y="2699560"/>
            <a:ext cx="4038600" cy="2327243"/>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A Record for a Trademark or Service Mark may have more than one Code Associated with it:</a:t>
            </a:r>
            <a:endParaRPr lang="en-US" sz="3200" b="1" dirty="0"/>
          </a:p>
        </p:txBody>
      </p:sp>
      <p:sp>
        <p:nvSpPr>
          <p:cNvPr id="5" name="Content Placeholder 4"/>
          <p:cNvSpPr>
            <a:spLocks noGrp="1"/>
          </p:cNvSpPr>
          <p:nvPr>
            <p:ph sz="half" idx="1"/>
          </p:nvPr>
        </p:nvSpPr>
        <p:spPr/>
        <p:txBody>
          <a:bodyPr>
            <a:normAutofit fontScale="85000" lnSpcReduction="20000"/>
          </a:bodyPr>
          <a:lstStyle/>
          <a:p>
            <a:r>
              <a:rPr lang="en-US" b="1" dirty="0" smtClean="0"/>
              <a:t>02.09.04 - Humans, including men, women and children, depicted sitting or kneeling; Kneeling, humans; Sitting, humans</a:t>
            </a:r>
          </a:p>
          <a:p>
            <a:r>
              <a:rPr lang="en-US" b="1" dirty="0" smtClean="0">
                <a:solidFill>
                  <a:srgbClr val="FF0000"/>
                </a:solidFill>
              </a:rPr>
              <a:t>03.23.06</a:t>
            </a:r>
            <a:r>
              <a:rPr lang="en-US" b="1" dirty="0" smtClean="0"/>
              <a:t> - Bees; Hornets; Wasp; </a:t>
            </a:r>
            <a:r>
              <a:rPr lang="en-US" b="1" dirty="0" err="1" smtClean="0"/>
              <a:t>Yellowjackets</a:t>
            </a:r>
            <a:endParaRPr lang="en-US" b="1" dirty="0" smtClean="0"/>
          </a:p>
          <a:p>
            <a:r>
              <a:rPr lang="en-US" b="1" dirty="0" smtClean="0"/>
              <a:t>09.03.25 - Bath robes; Costumes (Halloween or masquerade); Jump suits; Kimonos; Leotards; Robes; Surgical gowns; Suspenders (clothing); Uniforms; Vestments</a:t>
            </a:r>
            <a:endParaRPr lang="en-US" b="1" dirty="0"/>
          </a:p>
        </p:txBody>
      </p:sp>
      <p:pic>
        <p:nvPicPr>
          <p:cNvPr id="7" name="Content Placeholder 6" descr="Buzzladies.jpg"/>
          <p:cNvPicPr>
            <a:picLocks noGrp="1" noChangeAspect="1"/>
          </p:cNvPicPr>
          <p:nvPr>
            <p:ph sz="half" idx="2"/>
          </p:nvPr>
        </p:nvPicPr>
        <p:blipFill>
          <a:blip r:embed="rId2" cstate="print"/>
          <a:stretch>
            <a:fillRect/>
          </a:stretch>
        </p:blipFill>
        <p:spPr>
          <a:xfrm>
            <a:off x="4648200" y="2699560"/>
            <a:ext cx="4038600" cy="2327243"/>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r>
              <a:rPr lang="en-US" b="1" dirty="0" smtClean="0"/>
              <a:t>Contact Information</a:t>
            </a:r>
            <a:r>
              <a:rPr lang="en-US" dirty="0" smtClean="0"/>
              <a:t/>
            </a:r>
            <a:br>
              <a:rPr lang="en-US" dirty="0" smtClean="0"/>
            </a:br>
            <a:r>
              <a:rPr lang="en-US" b="1" dirty="0" smtClean="0">
                <a:solidFill>
                  <a:schemeClr val="tx2"/>
                </a:solidFill>
              </a:rPr>
              <a:t>Rob Berry </a:t>
            </a:r>
            <a:r>
              <a:rPr lang="en-US" b="1" dirty="0" smtClean="0">
                <a:solidFill>
                  <a:srgbClr val="FFFF00"/>
                </a:solidFill>
                <a:hlinkClick r:id="rId2"/>
              </a:rPr>
              <a:t>berryr@sacredheart.edu</a:t>
            </a:r>
            <a:r>
              <a:rPr lang="en-US" b="1" dirty="0" smtClean="0">
                <a:solidFill>
                  <a:srgbClr val="FFFF00"/>
                </a:solidFill>
              </a:rPr>
              <a:t> </a:t>
            </a:r>
            <a:r>
              <a:rPr lang="en-US" b="1" dirty="0" smtClean="0">
                <a:solidFill>
                  <a:srgbClr val="0000FF"/>
                </a:solidFill>
              </a:rPr>
              <a:t>203-365-4842</a:t>
            </a:r>
            <a:br>
              <a:rPr lang="en-US" b="1" dirty="0" smtClean="0">
                <a:solidFill>
                  <a:srgbClr val="0000FF"/>
                </a:solidFill>
              </a:rPr>
            </a:br>
            <a:r>
              <a:rPr lang="en-US" b="1" dirty="0" smtClean="0">
                <a:solidFill>
                  <a:schemeClr val="tx2"/>
                </a:solidFill>
              </a:rPr>
              <a:t>Reference Desk </a:t>
            </a:r>
            <a:r>
              <a:rPr lang="en-US" b="1" dirty="0" smtClean="0">
                <a:solidFill>
                  <a:srgbClr val="FFFF00"/>
                </a:solidFill>
                <a:hlinkClick r:id="rId3"/>
              </a:rPr>
              <a:t>reference@sacredheart.edu</a:t>
            </a:r>
            <a:r>
              <a:rPr lang="en-US" b="1" dirty="0" smtClean="0">
                <a:solidFill>
                  <a:srgbClr val="FFFF00"/>
                </a:solidFill>
              </a:rPr>
              <a:t> </a:t>
            </a:r>
            <a:r>
              <a:rPr lang="en-US" b="1" dirty="0" smtClean="0">
                <a:solidFill>
                  <a:srgbClr val="0000FF"/>
                </a:solidFill>
              </a:rPr>
              <a:t>203-371-7726</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The USPTO’s </a:t>
            </a:r>
            <a:r>
              <a:rPr lang="en-US" b="1" dirty="0" smtClean="0">
                <a:hlinkClick r:id="rId2"/>
              </a:rPr>
              <a:t>PTRC</a:t>
            </a:r>
            <a:r>
              <a:rPr lang="en-US" b="1" dirty="0" smtClean="0"/>
              <a:t> Program</a:t>
            </a:r>
            <a:endParaRPr lang="en-US" b="1" dirty="0"/>
          </a:p>
        </p:txBody>
      </p:sp>
      <p:sp>
        <p:nvSpPr>
          <p:cNvPr id="5" name="Content Placeholder 4"/>
          <p:cNvSpPr>
            <a:spLocks noGrp="1"/>
          </p:cNvSpPr>
          <p:nvPr>
            <p:ph sz="half" idx="1"/>
          </p:nvPr>
        </p:nvSpPr>
        <p:spPr/>
        <p:txBody>
          <a:bodyPr>
            <a:normAutofit fontScale="92500" lnSpcReduction="10000"/>
          </a:bodyPr>
          <a:lstStyle/>
          <a:p>
            <a:r>
              <a:rPr lang="en-US" sz="2400" b="1" dirty="0" smtClean="0"/>
              <a:t>The program began in 1871 to create depositaries for government publications.</a:t>
            </a:r>
          </a:p>
          <a:p>
            <a:r>
              <a:rPr lang="en-US" sz="2400" b="1" dirty="0" smtClean="0"/>
              <a:t>Today PTRCs assist the public in using of patent and trademark information resources efficiently.</a:t>
            </a:r>
          </a:p>
          <a:p>
            <a:r>
              <a:rPr lang="en-US" sz="2400" b="1" dirty="0" smtClean="0"/>
              <a:t>PTRCs Provide free access to patent and trademark resources provided by the United States Patent and Trademark Office.</a:t>
            </a:r>
          </a:p>
          <a:p>
            <a:pPr marL="0" indent="0">
              <a:buNone/>
            </a:pPr>
            <a:r>
              <a:rPr lang="en-US" sz="1500" b="1" dirty="0" smtClean="0"/>
              <a:t>[United States Patent &amp; Trademark Office, PTRCs, at </a:t>
            </a:r>
            <a:r>
              <a:rPr lang="en-US" sz="1500" b="1" dirty="0" smtClean="0">
                <a:hlinkClick r:id="rId2"/>
              </a:rPr>
              <a:t>http://www.uspto.gov/products/library/ptdl/index.jsp</a:t>
            </a:r>
            <a:r>
              <a:rPr lang="en-US" sz="1500" b="1" dirty="0" smtClean="0"/>
              <a:t> ]</a:t>
            </a:r>
            <a:endParaRPr lang="en-US" sz="1500" dirty="0"/>
          </a:p>
        </p:txBody>
      </p:sp>
      <p:pic>
        <p:nvPicPr>
          <p:cNvPr id="13" name="Content Placeholder 12" descr="Act of 01-11-1871.jpg"/>
          <p:cNvPicPr>
            <a:picLocks noGrp="1" noChangeAspect="1"/>
          </p:cNvPicPr>
          <p:nvPr>
            <p:ph sz="half" idx="2"/>
          </p:nvPr>
        </p:nvPicPr>
        <p:blipFill>
          <a:blip r:embed="rId3" cstate="print"/>
          <a:stretch>
            <a:fillRect/>
          </a:stretch>
        </p:blipFill>
        <p:spPr>
          <a:xfrm>
            <a:off x="5280869" y="1600200"/>
            <a:ext cx="2773262" cy="4525963"/>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Granting of Patents is Authorized and Regulated under Federal Law</a:t>
            </a:r>
            <a:endParaRPr lang="en-US" b="1" dirty="0"/>
          </a:p>
        </p:txBody>
      </p:sp>
      <p:sp>
        <p:nvSpPr>
          <p:cNvPr id="3" name="Content Placeholder 2"/>
          <p:cNvSpPr>
            <a:spLocks noGrp="1"/>
          </p:cNvSpPr>
          <p:nvPr>
            <p:ph sz="half" idx="1"/>
          </p:nvPr>
        </p:nvSpPr>
        <p:spPr/>
        <p:txBody>
          <a:bodyPr>
            <a:normAutofit lnSpcReduction="10000"/>
          </a:bodyPr>
          <a:lstStyle/>
          <a:p>
            <a:r>
              <a:rPr lang="en-US" sz="2400" b="1" cap="small" dirty="0" smtClean="0"/>
              <a:t>U.S. Const. </a:t>
            </a:r>
            <a:r>
              <a:rPr lang="en-US" sz="2400" b="1" dirty="0" smtClean="0"/>
              <a:t>art I, § 8, </a:t>
            </a:r>
            <a:r>
              <a:rPr lang="en-US" sz="2400" b="1" dirty="0"/>
              <a:t>cl</a:t>
            </a:r>
            <a:r>
              <a:rPr lang="en-US" sz="2400" b="1" dirty="0" smtClean="0"/>
              <a:t>. 8 grant to Congress the power to “To promote the Progress of Science and useful Arts, by securing for limited Times to Authors and Inventors the exclusive Right to their respective Writings and Discoveries.”</a:t>
            </a:r>
          </a:p>
          <a:p>
            <a:r>
              <a:rPr lang="en-US" sz="2400" b="1" dirty="0" smtClean="0"/>
              <a:t>Federal laws pertaining to Patents are codified in Title 35 of the United States.</a:t>
            </a:r>
          </a:p>
          <a:p>
            <a:endParaRPr lang="en-US" dirty="0"/>
          </a:p>
        </p:txBody>
      </p:sp>
      <p:pic>
        <p:nvPicPr>
          <p:cNvPr id="7" name="Content Placeholder 6" descr="09-05-1787.jpg"/>
          <p:cNvPicPr>
            <a:picLocks noGrp="1" noChangeAspect="1"/>
          </p:cNvPicPr>
          <p:nvPr>
            <p:ph sz="half" idx="2"/>
          </p:nvPr>
        </p:nvPicPr>
        <p:blipFill>
          <a:blip r:embed="rId2" cstate="print"/>
          <a:stretch>
            <a:fillRect/>
          </a:stretch>
        </p:blipFill>
        <p:spPr>
          <a:xfrm>
            <a:off x="5359418" y="1600200"/>
            <a:ext cx="2616164" cy="4525963"/>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35 U.S.C</a:t>
            </a:r>
            <a:r>
              <a:rPr lang="en-US" sz="3600" b="1" dirty="0" smtClean="0"/>
              <a:t>. </a:t>
            </a:r>
            <a:r>
              <a:rPr lang="en-US" sz="3600" b="1" dirty="0"/>
              <a:t>§ 101 (Inventions patentable) defines the scope of </a:t>
            </a:r>
            <a:r>
              <a:rPr lang="en-US" sz="3600" b="1" dirty="0" smtClean="0"/>
              <a:t>“patentability”.</a:t>
            </a:r>
            <a:endParaRPr lang="en-US" sz="3600" dirty="0"/>
          </a:p>
        </p:txBody>
      </p:sp>
      <p:sp>
        <p:nvSpPr>
          <p:cNvPr id="3" name="Content Placeholder 2"/>
          <p:cNvSpPr>
            <a:spLocks noGrp="1"/>
          </p:cNvSpPr>
          <p:nvPr>
            <p:ph sz="half" idx="1"/>
          </p:nvPr>
        </p:nvSpPr>
        <p:spPr/>
        <p:txBody>
          <a:bodyPr>
            <a:normAutofit lnSpcReduction="10000"/>
          </a:bodyPr>
          <a:lstStyle/>
          <a:p>
            <a:r>
              <a:rPr lang="en-US" sz="2200" b="1" dirty="0" smtClean="0"/>
              <a:t>“Whoever invents or discovers any new and useful process, machine, manufacture, or composition of matter, or any new and useful improvement thereof, may obtain a patent </a:t>
            </a:r>
            <a:r>
              <a:rPr lang="en-US" sz="2200" b="1" dirty="0" err="1" smtClean="0"/>
              <a:t>therefor</a:t>
            </a:r>
            <a:r>
              <a:rPr lang="en-US" sz="2200" b="1" dirty="0" smtClean="0"/>
              <a:t>, subject to the conditions and requirements of this title.”</a:t>
            </a:r>
          </a:p>
          <a:p>
            <a:r>
              <a:rPr lang="en-US" sz="2200" b="1" dirty="0" smtClean="0"/>
              <a:t>Thus, to be patentable, claims must be (1) new, (2) useful and (3) non-obvious.  </a:t>
            </a:r>
          </a:p>
          <a:p>
            <a:pPr marL="0" indent="0">
              <a:buNone/>
            </a:pPr>
            <a:r>
              <a:rPr lang="en-US" sz="1400" dirty="0" smtClean="0">
                <a:latin typeface="Times New Roman" pitchFamily="18" charset="0"/>
                <a:cs typeface="Times New Roman" pitchFamily="18" charset="0"/>
              </a:rPr>
              <a:t>[USPTO MPEP at  § 2106 </a:t>
            </a:r>
            <a:r>
              <a:rPr lang="en-US" sz="1400" dirty="0" smtClean="0">
                <a:latin typeface="Times New Roman" pitchFamily="18" charset="0"/>
                <a:cs typeface="Times New Roman" pitchFamily="18" charset="0"/>
                <a:hlinkClick r:id="rId2"/>
              </a:rPr>
              <a:t>http://www.uspto.gov/web/offices/pac/mpep/mpep_e8r6_2100.pdf</a:t>
            </a:r>
            <a:r>
              <a:rPr lang="en-US" sz="1400" dirty="0" smtClean="0">
                <a:latin typeface="Times New Roman" pitchFamily="18" charset="0"/>
                <a:cs typeface="Times New Roman" pitchFamily="18" charset="0"/>
              </a:rPr>
              <a:t>]</a:t>
            </a:r>
          </a:p>
        </p:txBody>
      </p:sp>
      <p:pic>
        <p:nvPicPr>
          <p:cNvPr id="9" name="Content Placeholder 8" descr="Morse 1 crop.jpg"/>
          <p:cNvPicPr>
            <a:picLocks noGrp="1" noChangeAspect="1"/>
          </p:cNvPicPr>
          <p:nvPr>
            <p:ph sz="half" idx="2"/>
          </p:nvPr>
        </p:nvPicPr>
        <p:blipFill>
          <a:blip r:embed="rId3" cstate="print"/>
          <a:stretch>
            <a:fillRect/>
          </a:stretch>
        </p:blipFill>
        <p:spPr>
          <a:xfrm>
            <a:off x="5303162" y="1600200"/>
            <a:ext cx="2728675" cy="4525963"/>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To Determine if a Claimed Invention is New a Patent Examiner Searches “Prior Art.”</a:t>
            </a:r>
            <a:endParaRPr lang="en-US" sz="3200" b="1" dirty="0"/>
          </a:p>
        </p:txBody>
      </p:sp>
      <p:sp>
        <p:nvSpPr>
          <p:cNvPr id="3" name="Content Placeholder 2"/>
          <p:cNvSpPr>
            <a:spLocks noGrp="1"/>
          </p:cNvSpPr>
          <p:nvPr>
            <p:ph sz="half" idx="1"/>
          </p:nvPr>
        </p:nvSpPr>
        <p:spPr/>
        <p:txBody>
          <a:bodyPr>
            <a:normAutofit/>
          </a:bodyPr>
          <a:lstStyle/>
          <a:p>
            <a:r>
              <a:rPr lang="en-US" b="1" dirty="0" smtClean="0"/>
              <a:t>Prior Art refers to all information that has been published concerning the relevant Scientific and Technological principles claimed.</a:t>
            </a:r>
          </a:p>
          <a:p>
            <a:r>
              <a:rPr lang="en-US" b="1" dirty="0" smtClean="0"/>
              <a:t>It is much more comprehensive than a Preliminary Search.</a:t>
            </a:r>
            <a:r>
              <a:rPr lang="en-US" dirty="0" smtClean="0"/>
              <a:t> </a:t>
            </a:r>
            <a:endParaRPr lang="en-US" dirty="0"/>
          </a:p>
        </p:txBody>
      </p:sp>
      <p:pic>
        <p:nvPicPr>
          <p:cNvPr id="5" name="Content Placeholder 4" descr="Windmills (1908 Sears &amp; Roebuck Catalog).jpg"/>
          <p:cNvPicPr>
            <a:picLocks noGrp="1" noChangeAspect="1"/>
          </p:cNvPicPr>
          <p:nvPr>
            <p:ph sz="half" idx="2"/>
          </p:nvPr>
        </p:nvPicPr>
        <p:blipFill>
          <a:blip r:embed="rId2" cstate="print"/>
          <a:stretch>
            <a:fillRect/>
          </a:stretch>
        </p:blipFill>
        <p:spPr>
          <a:xfrm>
            <a:off x="4659635" y="1600200"/>
            <a:ext cx="4015729" cy="4525963"/>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Things that cannot be Patented include:</a:t>
            </a:r>
            <a:endParaRPr lang="en-US" b="1" dirty="0"/>
          </a:p>
        </p:txBody>
      </p:sp>
      <p:sp>
        <p:nvSpPr>
          <p:cNvPr id="3" name="Content Placeholder 2"/>
          <p:cNvSpPr>
            <a:spLocks noGrp="1"/>
          </p:cNvSpPr>
          <p:nvPr>
            <p:ph sz="half" idx="1"/>
          </p:nvPr>
        </p:nvSpPr>
        <p:spPr/>
        <p:txBody>
          <a:bodyPr>
            <a:normAutofit fontScale="92500" lnSpcReduction="20000"/>
          </a:bodyPr>
          <a:lstStyle/>
          <a:p>
            <a:r>
              <a:rPr lang="en-US" b="1" dirty="0" smtClean="0"/>
              <a:t>Laws of nature (such as E=mc</a:t>
            </a:r>
            <a:r>
              <a:rPr lang="en-US" b="1" baseline="30000" dirty="0" smtClean="0"/>
              <a:t>2 </a:t>
            </a:r>
            <a:r>
              <a:rPr lang="en-US" b="1" dirty="0" smtClean="0"/>
              <a:t>or Newton’s Law of Gravity)</a:t>
            </a:r>
          </a:p>
          <a:p>
            <a:r>
              <a:rPr lang="en-US" b="1" dirty="0" smtClean="0"/>
              <a:t>Physical Phenomena (such as a newly discovered mineral or plant)</a:t>
            </a:r>
          </a:p>
          <a:p>
            <a:r>
              <a:rPr lang="en-US" b="1" dirty="0" smtClean="0"/>
              <a:t>Abstract Ideas (such as concepts related to hedging risk reduced to a mathematical formula)</a:t>
            </a:r>
          </a:p>
          <a:p>
            <a:pPr marL="0" indent="0">
              <a:buNone/>
            </a:pPr>
            <a:r>
              <a:rPr lang="en-US" sz="1500" b="1" dirty="0" smtClean="0"/>
              <a:t>[</a:t>
            </a:r>
            <a:r>
              <a:rPr lang="en-US" sz="1500" b="1" i="1" dirty="0" smtClean="0"/>
              <a:t>Diamond v </a:t>
            </a:r>
            <a:r>
              <a:rPr lang="en-US" sz="1500" b="1" i="1" dirty="0" err="1" smtClean="0"/>
              <a:t>Chakrabarty</a:t>
            </a:r>
            <a:r>
              <a:rPr lang="en-US" sz="1500" b="1" dirty="0" smtClean="0"/>
              <a:t>, 447 U.S. 303, 309 (1980); </a:t>
            </a:r>
            <a:r>
              <a:rPr lang="en-US" sz="1500" b="1" dirty="0" err="1" smtClean="0"/>
              <a:t>Bilski</a:t>
            </a:r>
            <a:r>
              <a:rPr lang="en-US" sz="1500" b="1" dirty="0" smtClean="0"/>
              <a:t> v. </a:t>
            </a:r>
            <a:r>
              <a:rPr lang="en-US" sz="1500" b="1" dirty="0" err="1" smtClean="0"/>
              <a:t>Kappos</a:t>
            </a:r>
            <a:r>
              <a:rPr lang="en-US" sz="1500" b="1" dirty="0" smtClean="0"/>
              <a:t>, 130 </a:t>
            </a:r>
            <a:r>
              <a:rPr lang="en-US" sz="1500" b="1" dirty="0" err="1" smtClean="0"/>
              <a:t>S.Ct</a:t>
            </a:r>
            <a:r>
              <a:rPr lang="en-US" sz="1500" b="1" dirty="0" smtClean="0"/>
              <a:t>. 3218, 3231 (2010) Doris </a:t>
            </a:r>
            <a:r>
              <a:rPr lang="en-US" sz="1500" b="1" dirty="0" err="1" smtClean="0"/>
              <a:t>Ulmann</a:t>
            </a:r>
            <a:r>
              <a:rPr lang="en-US" sz="1500" b="1" dirty="0" smtClean="0"/>
              <a:t>, Albert Einstein (1931) Prints &amp; photographs, PR 13 CN 1975:127]</a:t>
            </a:r>
            <a:endParaRPr lang="en-US" sz="1500" b="1" dirty="0"/>
          </a:p>
        </p:txBody>
      </p:sp>
      <p:pic>
        <p:nvPicPr>
          <p:cNvPr id="7" name="Content Placeholder 6" descr="Einstein crop 850.jpg"/>
          <p:cNvPicPr>
            <a:picLocks noGrp="1" noChangeAspect="1"/>
          </p:cNvPicPr>
          <p:nvPr>
            <p:ph sz="half" idx="2"/>
          </p:nvPr>
        </p:nvPicPr>
        <p:blipFill>
          <a:blip r:embed="rId2" cstate="print"/>
          <a:stretch>
            <a:fillRect/>
          </a:stretch>
        </p:blipFill>
        <p:spPr>
          <a:xfrm>
            <a:off x="5372100" y="2121249"/>
            <a:ext cx="2590800" cy="3483864"/>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can PTRCs do?</a:t>
            </a:r>
            <a:endParaRPr lang="en-US" b="1" dirty="0"/>
          </a:p>
        </p:txBody>
      </p:sp>
      <p:sp>
        <p:nvSpPr>
          <p:cNvPr id="3" name="Content Placeholder 2"/>
          <p:cNvSpPr>
            <a:spLocks noGrp="1"/>
          </p:cNvSpPr>
          <p:nvPr>
            <p:ph sz="half" idx="1"/>
          </p:nvPr>
        </p:nvSpPr>
        <p:spPr/>
        <p:txBody>
          <a:bodyPr>
            <a:normAutofit lnSpcReduction="10000"/>
          </a:bodyPr>
          <a:lstStyle/>
          <a:p>
            <a:r>
              <a:rPr lang="en-US" b="1" dirty="0" smtClean="0"/>
              <a:t>Assist People in Understanding how to Conduct a Preliminary Patent Search.</a:t>
            </a:r>
          </a:p>
          <a:p>
            <a:r>
              <a:rPr lang="en-US" b="1" dirty="0" smtClean="0"/>
              <a:t>Assist People in Locating the up-to-date Resources.</a:t>
            </a:r>
          </a:p>
          <a:p>
            <a:r>
              <a:rPr lang="en-US" b="1" dirty="0" smtClean="0"/>
              <a:t>Provide Access to </a:t>
            </a:r>
            <a:r>
              <a:rPr lang="en-US" b="1" dirty="0" err="1" smtClean="0"/>
              <a:t>PubWest</a:t>
            </a:r>
            <a:r>
              <a:rPr lang="en-US" b="1" dirty="0" smtClean="0"/>
              <a:t> for Advanced Searchers.</a:t>
            </a:r>
            <a:endParaRPr lang="en-US" b="1" dirty="0"/>
          </a:p>
        </p:txBody>
      </p:sp>
      <p:pic>
        <p:nvPicPr>
          <p:cNvPr id="5" name="Content Placeholder 4" descr="RML.jpg"/>
          <p:cNvPicPr>
            <a:picLocks noGrp="1" noChangeAspect="1"/>
          </p:cNvPicPr>
          <p:nvPr>
            <p:ph sz="half" idx="2"/>
          </p:nvPr>
        </p:nvPicPr>
        <p:blipFill>
          <a:blip r:embed="rId2" cstate="print"/>
          <a:stretch>
            <a:fillRect/>
          </a:stretch>
        </p:blipFill>
        <p:spPr>
          <a:xfrm>
            <a:off x="4648200" y="2266588"/>
            <a:ext cx="4038600" cy="3193186"/>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can PTRCs not do?</a:t>
            </a:r>
            <a:endParaRPr lang="en-US" dirty="0"/>
          </a:p>
        </p:txBody>
      </p:sp>
      <p:sp>
        <p:nvSpPr>
          <p:cNvPr id="3" name="Content Placeholder 2"/>
          <p:cNvSpPr>
            <a:spLocks noGrp="1"/>
          </p:cNvSpPr>
          <p:nvPr>
            <p:ph sz="half" idx="1"/>
          </p:nvPr>
        </p:nvSpPr>
        <p:spPr/>
        <p:txBody>
          <a:bodyPr>
            <a:normAutofit fontScale="92500" lnSpcReduction="20000"/>
          </a:bodyPr>
          <a:lstStyle/>
          <a:p>
            <a:r>
              <a:rPr lang="en-US" b="1" dirty="0" smtClean="0"/>
              <a:t>Filing a patent application is initiating a legal proceeding, accordingly:</a:t>
            </a:r>
          </a:p>
          <a:p>
            <a:r>
              <a:rPr lang="en-US" b="1" dirty="0" smtClean="0"/>
              <a:t>PTRC’s cannot File a Patent Application for you or Opine on the Adequacy of an Application.</a:t>
            </a:r>
          </a:p>
          <a:p>
            <a:r>
              <a:rPr lang="en-US" b="1" dirty="0" smtClean="0"/>
              <a:t>PTRC’s cannot Conduct a Search of Prior Art for you or Opine on the Adequacy of your Search.</a:t>
            </a:r>
            <a:endParaRPr lang="en-US" b="1" dirty="0"/>
          </a:p>
        </p:txBody>
      </p:sp>
      <p:pic>
        <p:nvPicPr>
          <p:cNvPr id="9" name="Content Placeholder 8" descr="Unauthorized Practice.jpg">
            <a:hlinkClick r:id="rId2"/>
          </p:cNvPr>
          <p:cNvPicPr>
            <a:picLocks noGrp="1" noChangeAspect="1"/>
          </p:cNvPicPr>
          <p:nvPr>
            <p:ph sz="half" idx="2"/>
          </p:nvPr>
        </p:nvPicPr>
        <p:blipFill>
          <a:blip r:embed="rId3" cstate="print"/>
          <a:stretch>
            <a:fillRect/>
          </a:stretch>
        </p:blipFill>
        <p:spPr>
          <a:xfrm>
            <a:off x="4648200" y="2283614"/>
            <a:ext cx="4038600" cy="3159134"/>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5402</TotalTime>
  <Words>1352</Words>
  <Application>Microsoft Office PowerPoint</Application>
  <PresentationFormat>On-screen Show (4:3)</PresentationFormat>
  <Paragraphs>99</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Business Roundtable: Patents &amp; Trademarks </vt:lpstr>
      <vt:lpstr>United States Patent &amp; Trademark Office</vt:lpstr>
      <vt:lpstr>The USPTO’s PTRC Program</vt:lpstr>
      <vt:lpstr>The Granting of Patents is Authorized and Regulated under Federal Law</vt:lpstr>
      <vt:lpstr>35 U.S.C. § 101 (Inventions patentable) defines the scope of “patentability”.</vt:lpstr>
      <vt:lpstr>To Determine if a Claimed Invention is New a Patent Examiner Searches “Prior Art.”</vt:lpstr>
      <vt:lpstr>Things that cannot be Patented include:</vt:lpstr>
      <vt:lpstr>What can PTRCs do?</vt:lpstr>
      <vt:lpstr>What can PTRCs not do?</vt:lpstr>
      <vt:lpstr>PTRCs also Provide Access to PubWest</vt:lpstr>
      <vt:lpstr>Why Undertake a Preliminary Search of USPTO Databases?</vt:lpstr>
      <vt:lpstr>Patent Searching can be done using the U.S. Patent Classification System</vt:lpstr>
      <vt:lpstr>You can locate Applications and Patents by Clicking on the Blue or Red Icons</vt:lpstr>
      <vt:lpstr>Note that Seesaws are in Class 472, Amusement Devises</vt:lpstr>
      <vt:lpstr>We can use the Patent Quick Search to Search by Class and Subclass Numbers</vt:lpstr>
      <vt:lpstr>One of 97 Seesaw Patents our Search Retrieved is Patent No. 3,666,265 Water Seesaw Device</vt:lpstr>
      <vt:lpstr>There are Several Useful Resources on the USPTO Website to get you Started</vt:lpstr>
      <vt:lpstr>Seven Step Strategy</vt:lpstr>
      <vt:lpstr>Patent Attorneys and Agents Registered to Practice before the USPTO</vt:lpstr>
      <vt:lpstr>Inventors Assistance Center (IAC)</vt:lpstr>
      <vt:lpstr>Trademarks</vt:lpstr>
      <vt:lpstr>The USPTO may refuse to register a Trademark or Service Mark for many reasons, including:</vt:lpstr>
      <vt:lpstr>While Trademarks Enjoy Protection under Common Law, there are Advantages to Registering</vt:lpstr>
      <vt:lpstr>Trademarks are Registered with the USPTO Pursuant to the Lanham Act</vt:lpstr>
      <vt:lpstr>Trademark Searching can be Done using a Classification System for Designs</vt:lpstr>
      <vt:lpstr>Once you Determine the Design Classification Code, you can Search using that Number.  For example Bees fall under 03.23.06: 03 Animals, .23 Insects, spiders, micro-organisms, and .06 Bees, wasps, hornets.</vt:lpstr>
      <vt:lpstr>We can Scroll through Results for marks with a Bee in them and Names like The Buzz Ladies and Shopbee  </vt:lpstr>
      <vt:lpstr>A Record for a Trademark or Service Mark may have more than one Code Associated with it:</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Roundtable: Patents &amp; Trademarks</dc:title>
  <dc:creator>Berryr</dc:creator>
  <cp:lastModifiedBy>Rascal</cp:lastModifiedBy>
  <cp:revision>240</cp:revision>
  <dcterms:created xsi:type="dcterms:W3CDTF">2011-10-17T14:30:54Z</dcterms:created>
  <dcterms:modified xsi:type="dcterms:W3CDTF">2011-10-28T05:42:50Z</dcterms:modified>
</cp:coreProperties>
</file>