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2679"/>
    <a:srgbClr val="69309C"/>
    <a:srgbClr val="662F92"/>
    <a:srgbClr val="4821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88186A-A193-C84A-A06E-CCAD33A7D789}" v="20" dt="2022-04-20T03:08:01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351"/>
    <p:restoredTop sz="94769"/>
  </p:normalViewPr>
  <p:slideViewPr>
    <p:cSldViewPr snapToGrid="0" snapToObjects="1">
      <p:cViewPr>
        <p:scale>
          <a:sx n="27" d="100"/>
          <a:sy n="27" d="100"/>
        </p:scale>
        <p:origin x="-4144" y="-6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F55DD-8CFF-614A-BA5E-BBD412A08E38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6A9EA-2F3D-5D44-83E2-E6174DC9D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0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F6A9EA-2F3D-5D44-83E2-E6174DC9D9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8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534A656-4B7F-F240-005E-AA069492EB07}"/>
              </a:ext>
            </a:extLst>
          </p:cNvPr>
          <p:cNvSpPr/>
          <p:nvPr/>
        </p:nvSpPr>
        <p:spPr>
          <a:xfrm>
            <a:off x="13635337" y="7111741"/>
            <a:ext cx="16620524" cy="1320361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730240"/>
          </a:xfrm>
          <a:prstGeom prst="rect">
            <a:avLst/>
          </a:prstGeom>
          <a:gradFill flip="none" rotWithShape="1">
            <a:gsLst>
              <a:gs pos="0">
                <a:srgbClr val="662F92">
                  <a:tint val="66000"/>
                  <a:satMod val="160000"/>
                </a:srgbClr>
              </a:gs>
              <a:gs pos="83000">
                <a:srgbClr val="662F92">
                  <a:tint val="23500"/>
                  <a:satMod val="160000"/>
                  <a:lumMod val="46000"/>
                </a:srgb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318519" y="1147316"/>
            <a:ext cx="43891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Calibri" panose="020F0502020204030204" pitchFamily="34" charset="0"/>
              </a:rPr>
              <a:t>New ENFit Enteral Feeding Tube Connection System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0" y="3289007"/>
            <a:ext cx="43891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Madeline Neeb, Bachelor of Science in Nursing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B0380-F941-CD4A-9E41-15827C047312}"/>
              </a:ext>
            </a:extLst>
          </p:cNvPr>
          <p:cNvSpPr txBox="1"/>
          <p:nvPr/>
        </p:nvSpPr>
        <p:spPr>
          <a:xfrm>
            <a:off x="38637745" y="27879587"/>
            <a:ext cx="6372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ysClr val="windowText" lastClr="000000"/>
                </a:solidFill>
                <a:latin typeface="Palatino" pitchFamily="2" charset="77"/>
                <a:ea typeface="Palatino" pitchFamily="2" charset="77"/>
              </a:rPr>
              <a:t>References</a:t>
            </a:r>
            <a:endParaRPr lang="en-US" sz="8800" b="1" dirty="0">
              <a:solidFill>
                <a:sysClr val="windowText" lastClr="00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505DF-8E94-B242-BA21-E8CD09E06365}"/>
              </a:ext>
            </a:extLst>
          </p:cNvPr>
          <p:cNvSpPr txBox="1"/>
          <p:nvPr/>
        </p:nvSpPr>
        <p:spPr>
          <a:xfrm>
            <a:off x="1456457" y="7111741"/>
            <a:ext cx="11227012" cy="10156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US" sz="6000" b="1" i="1" dirty="0">
                <a:latin typeface="Palatino" pitchFamily="2" charset="77"/>
                <a:ea typeface="Palatino" pitchFamily="2" charset="77"/>
              </a:rPr>
              <a:t>Introduction</a:t>
            </a:r>
          </a:p>
          <a:p>
            <a:pPr indent="457200">
              <a:spcAft>
                <a:spcPts val="3600"/>
              </a:spcAft>
            </a:pP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ENFit is an updated enteral feeding tube connection system that </a:t>
            </a:r>
            <a:r>
              <a:rPr lang="en-US" sz="6000" u="sng" dirty="0">
                <a:latin typeface="Optima" panose="02000503060000020004" pitchFamily="2" charset="0"/>
                <a:ea typeface="Palatino" pitchFamily="2" charset="77"/>
              </a:rPr>
              <a:t>reduces the risk of enteral tubing misconnections</a:t>
            </a: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. ENFit was created by the GESDA (Global Enteral Devices Supplier Association). </a:t>
            </a:r>
          </a:p>
          <a:p>
            <a:pPr algn="r"/>
            <a:r>
              <a:rPr lang="en-US" sz="2800" i="1" dirty="0">
                <a:latin typeface="Optima" panose="02000503060000020004" pitchFamily="2" charset="0"/>
              </a:rPr>
              <a:t>(Enteral (ENFit</a:t>
            </a:r>
            <a:r>
              <a:rPr lang="en-US" sz="2800" i="1" dirty="0">
                <a:latin typeface="Optima" panose="02000503060000020004" pitchFamily="2" charset="0"/>
                <a:sym typeface="Symbol" pitchFamily="2" charset="2"/>
              </a:rPr>
              <a:t></a:t>
            </a:r>
            <a:r>
              <a:rPr lang="en-US" sz="2800" i="1" dirty="0">
                <a:latin typeface="Optima" panose="02000503060000020004" pitchFamily="2" charset="0"/>
              </a:rPr>
              <a:t>) – StayConnected by GEDSA, 2021)</a:t>
            </a:r>
            <a:endParaRPr lang="en-US" sz="2800" dirty="0">
              <a:latin typeface="Optima" panose="02000503060000020004" pitchFamily="2" charset="0"/>
            </a:endParaRPr>
          </a:p>
          <a:p>
            <a:r>
              <a:rPr lang="en-US" sz="2400" dirty="0">
                <a:latin typeface="Optima" panose="02000503060000020004" pitchFamily="2" charset="0"/>
              </a:rPr>
              <a:t> </a:t>
            </a:r>
          </a:p>
          <a:p>
            <a:pPr indent="457200"/>
            <a:endParaRPr lang="en-US" sz="6600" dirty="0"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9C177-F041-5544-B00D-6C491F86CFDA}"/>
              </a:ext>
            </a:extLst>
          </p:cNvPr>
          <p:cNvSpPr txBox="1"/>
          <p:nvPr/>
        </p:nvSpPr>
        <p:spPr>
          <a:xfrm>
            <a:off x="31207729" y="7111741"/>
            <a:ext cx="12392144" cy="1169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US" sz="6000" b="1" i="1" dirty="0">
                <a:latin typeface="Palatino" pitchFamily="2" charset="77"/>
                <a:ea typeface="Palatino" pitchFamily="2" charset="77"/>
                <a:cs typeface="Bodoni MT" panose="020F0502020204030204" pitchFamily="34" charset="0"/>
              </a:rPr>
              <a:t>Benefits of ENFit Connection </a:t>
            </a:r>
          </a:p>
          <a:p>
            <a:pPr>
              <a:spcAft>
                <a:spcPts val="3600"/>
              </a:spcAft>
            </a:pPr>
            <a:r>
              <a:rPr lang="en-US" sz="6000" u="sng" dirty="0">
                <a:latin typeface="Optima" panose="02000503060000020004" pitchFamily="2" charset="0"/>
              </a:rPr>
              <a:t>Standardized Connectors </a:t>
            </a:r>
            <a:r>
              <a:rPr lang="en-US" sz="5400" i="1" dirty="0">
                <a:latin typeface="Optima" panose="02000503060000020004" pitchFamily="2" charset="0"/>
              </a:rPr>
              <a:t>in all healthcare settings </a:t>
            </a:r>
          </a:p>
          <a:p>
            <a:pPr>
              <a:spcAft>
                <a:spcPts val="3600"/>
              </a:spcAft>
            </a:pPr>
            <a:r>
              <a:rPr lang="en-US" sz="6000" i="1" u="sng" dirty="0">
                <a:latin typeface="Optima" panose="02000503060000020004" pitchFamily="2" charset="0"/>
              </a:rPr>
              <a:t>Reduce Accidental Disconnections </a:t>
            </a:r>
            <a:r>
              <a:rPr lang="en-US" sz="5400" dirty="0">
                <a:latin typeface="Optima" panose="02000503060000020004" pitchFamily="2" charset="0"/>
              </a:rPr>
              <a:t>secured by the locked connection</a:t>
            </a:r>
            <a:r>
              <a:rPr lang="en-US" sz="5400" b="1" i="1" u="sng" dirty="0">
                <a:latin typeface="Optima" panose="02000503060000020004" pitchFamily="2" charset="0"/>
              </a:rPr>
              <a:t> </a:t>
            </a:r>
            <a:endParaRPr lang="en-US" sz="6000" b="1" i="1" u="sng" dirty="0">
              <a:latin typeface="Optima" panose="02000503060000020004" pitchFamily="2" charset="0"/>
            </a:endParaRPr>
          </a:p>
          <a:p>
            <a:pPr>
              <a:spcAft>
                <a:spcPts val="3600"/>
              </a:spcAft>
            </a:pPr>
            <a:r>
              <a:rPr lang="en-US" sz="6000" i="1" u="sng" dirty="0">
                <a:latin typeface="Optima" panose="02000503060000020004" pitchFamily="2" charset="0"/>
              </a:rPr>
              <a:t>Reduce Leaks </a:t>
            </a:r>
            <a:r>
              <a:rPr lang="en-US" sz="5400" dirty="0">
                <a:latin typeface="Optima" panose="02000503060000020004" pitchFamily="2" charset="0"/>
              </a:rPr>
              <a:t>a tight connection </a:t>
            </a:r>
            <a:endParaRPr lang="en-US" sz="6000" dirty="0">
              <a:latin typeface="Optima" panose="02000503060000020004" pitchFamily="2" charset="0"/>
            </a:endParaRPr>
          </a:p>
          <a:p>
            <a:r>
              <a:rPr lang="en-US" sz="6000" i="1" u="sng" dirty="0">
                <a:latin typeface="Optima" panose="02000503060000020004" pitchFamily="2" charset="0"/>
              </a:rPr>
              <a:t>Reduce Misconnections</a:t>
            </a:r>
          </a:p>
          <a:p>
            <a:pPr>
              <a:spcAft>
                <a:spcPts val="3600"/>
              </a:spcAft>
            </a:pPr>
            <a:r>
              <a:rPr lang="en-US" sz="5400" dirty="0">
                <a:latin typeface="Optima" panose="02000503060000020004" pitchFamily="2" charset="0"/>
              </a:rPr>
              <a:t>only allows enteral tubing and syringes to be connected to the feeding tube</a:t>
            </a:r>
          </a:p>
          <a:p>
            <a:pPr algn="r"/>
            <a:r>
              <a:rPr lang="en-US" sz="2800" dirty="0"/>
              <a:t>(ENFIT Enteral Connector Transition- Moog Medical, 2022)</a:t>
            </a:r>
          </a:p>
          <a:p>
            <a:endParaRPr lang="en-US" sz="6000" dirty="0">
              <a:latin typeface="Optima" panose="02000503060000020004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BEE00B-A703-6042-B562-B63814984EA8}"/>
              </a:ext>
            </a:extLst>
          </p:cNvPr>
          <p:cNvSpPr txBox="1"/>
          <p:nvPr/>
        </p:nvSpPr>
        <p:spPr>
          <a:xfrm>
            <a:off x="15465583" y="21218341"/>
            <a:ext cx="129600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Palatino" pitchFamily="2" charset="77"/>
                <a:ea typeface="Palatino" pitchFamily="2" charset="77"/>
              </a:rPr>
              <a:t>New ENFit Feeding Tube Connection System</a:t>
            </a:r>
          </a:p>
        </p:txBody>
      </p:sp>
      <p:pic>
        <p:nvPicPr>
          <p:cNvPr id="18" name="Picture 17" descr="Are You Ready for ENFit? New Enteral Connectors | Shield HealthCare">
            <a:extLst>
              <a:ext uri="{FF2B5EF4-FFF2-40B4-BE49-F238E27FC236}">
                <a16:creationId xmlns:a16="http://schemas.microsoft.com/office/drawing/2014/main" id="{1658B490-FDE9-05D8-9236-B60B6934E3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t="5073" r="5882" b="2578"/>
          <a:stretch/>
        </p:blipFill>
        <p:spPr bwMode="auto">
          <a:xfrm>
            <a:off x="14793246" y="22569436"/>
            <a:ext cx="13656887" cy="8893492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ysClr val="window" lastClr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2D30B8E-FB54-68F0-17C6-DB2E257AE529}"/>
              </a:ext>
            </a:extLst>
          </p:cNvPr>
          <p:cNvSpPr txBox="1"/>
          <p:nvPr/>
        </p:nvSpPr>
        <p:spPr>
          <a:xfrm>
            <a:off x="1059989" y="17782977"/>
            <a:ext cx="12019949" cy="1391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US" sz="6000" b="1" i="1" dirty="0">
                <a:latin typeface="Palatino" pitchFamily="2" charset="77"/>
                <a:ea typeface="Palatino" pitchFamily="2" charset="77"/>
              </a:rPr>
              <a:t>Why the Need for New Connections? </a:t>
            </a:r>
          </a:p>
          <a:p>
            <a:pPr indent="457200">
              <a:spcAft>
                <a:spcPts val="3600"/>
              </a:spcAft>
            </a:pP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ENFit </a:t>
            </a:r>
            <a:r>
              <a:rPr lang="en-US" sz="6000" u="sng" dirty="0">
                <a:latin typeface="Optima" panose="02000503060000020004" pitchFamily="2" charset="0"/>
                <a:ea typeface="Palatino" pitchFamily="2" charset="77"/>
              </a:rPr>
              <a:t>complies with the new standard ISO 80369-3 </a:t>
            </a: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of 2016 from the International Organization for Standardization, which specified the requirements of small-bore connectors for the enteral route. </a:t>
            </a:r>
          </a:p>
          <a:p>
            <a:pPr indent="457200">
              <a:spcAft>
                <a:spcPts val="3600"/>
              </a:spcAft>
            </a:pP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In 2018 the FDA released recommendations to follow the new  ISO standard and supported the adoption of ENFit connectors.</a:t>
            </a:r>
          </a:p>
          <a:p>
            <a:pPr indent="457200" algn="r"/>
            <a:r>
              <a:rPr lang="en-US" sz="2800" i="1" dirty="0">
                <a:latin typeface="Optima" panose="02000503060000020004" pitchFamily="2" charset="0"/>
              </a:rPr>
              <a:t>(GEDSA Position Statement on the FDA’s Letter to Healthcare Providers, 2018)</a:t>
            </a:r>
            <a:endParaRPr lang="en-US" sz="2800" dirty="0">
              <a:latin typeface="Optima" panose="02000503060000020004" pitchFamily="2" charset="0"/>
            </a:endParaRPr>
          </a:p>
          <a:p>
            <a:pPr indent="457200" algn="r"/>
            <a:r>
              <a:rPr lang="en-US" sz="3200" dirty="0">
                <a:latin typeface="Optima" panose="02000503060000020004" pitchFamily="2" charset="0"/>
                <a:ea typeface="Palatino" pitchFamily="2" charset="77"/>
              </a:rPr>
              <a:t> </a:t>
            </a:r>
            <a:endParaRPr lang="en-US" sz="3600" dirty="0"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C7C116-B697-363D-B04A-6F84E88BD63B}"/>
              </a:ext>
            </a:extLst>
          </p:cNvPr>
          <p:cNvSpPr txBox="1"/>
          <p:nvPr/>
        </p:nvSpPr>
        <p:spPr>
          <a:xfrm>
            <a:off x="13959248" y="7929264"/>
            <a:ext cx="76624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i="1" dirty="0">
                <a:latin typeface="Optima" panose="02000503060000020004" pitchFamily="2" charset="0"/>
                <a:ea typeface="Palatino" pitchFamily="2" charset="77"/>
              </a:rPr>
              <a:t>Traditional Feeding Tube Connection</a:t>
            </a:r>
          </a:p>
        </p:txBody>
      </p:sp>
      <p:pic>
        <p:nvPicPr>
          <p:cNvPr id="28" name="Picture 27" descr="A picture containing diagram&#10;&#10;Description automatically generated">
            <a:extLst>
              <a:ext uri="{FF2B5EF4-FFF2-40B4-BE49-F238E27FC236}">
                <a16:creationId xmlns:a16="http://schemas.microsoft.com/office/drawing/2014/main" id="{C7362F12-2F5B-EE10-B061-223B8C25B7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4628" r="4236" b="5916"/>
          <a:stretch/>
        </p:blipFill>
        <p:spPr bwMode="auto">
          <a:xfrm>
            <a:off x="14957024" y="10320089"/>
            <a:ext cx="5666890" cy="5582186"/>
          </a:xfrm>
          <a:prstGeom prst="ellipse">
            <a:avLst/>
          </a:prstGeom>
          <a:ln>
            <a:noFill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Diagram&#10;&#10;Description automatically generated">
            <a:extLst>
              <a:ext uri="{FF2B5EF4-FFF2-40B4-BE49-F238E27FC236}">
                <a16:creationId xmlns:a16="http://schemas.microsoft.com/office/drawing/2014/main" id="{9C4788B1-1D2C-CCAB-C478-C4097CB897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" t="4310" r="25183"/>
          <a:stretch/>
        </p:blipFill>
        <p:spPr bwMode="auto">
          <a:xfrm>
            <a:off x="23261895" y="10315228"/>
            <a:ext cx="5666890" cy="5681545"/>
          </a:xfrm>
          <a:prstGeom prst="ellipse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82E93B2-7D92-C457-97C1-E0D56258AB55}"/>
              </a:ext>
            </a:extLst>
          </p:cNvPr>
          <p:cNvSpPr txBox="1"/>
          <p:nvPr/>
        </p:nvSpPr>
        <p:spPr>
          <a:xfrm>
            <a:off x="22264119" y="8026018"/>
            <a:ext cx="76624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i="1" dirty="0">
                <a:latin typeface="Optima" panose="02000503060000020004" pitchFamily="2" charset="0"/>
                <a:ea typeface="Palatino" pitchFamily="2" charset="77"/>
              </a:rPr>
              <a:t>ENFit Feeding Tube Connection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61DA43-F3FD-9323-9928-0E9DD1433BB4}"/>
              </a:ext>
            </a:extLst>
          </p:cNvPr>
          <p:cNvSpPr txBox="1"/>
          <p:nvPr/>
        </p:nvSpPr>
        <p:spPr>
          <a:xfrm>
            <a:off x="22460606" y="16087471"/>
            <a:ext cx="74378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Optima" panose="02000503060000020004" pitchFamily="2" charset="0"/>
                <a:ea typeface="Palatino" pitchFamily="2" charset="77"/>
              </a:rPr>
              <a:t>The unique design and locking threads allow only ENFit connectors to be connected to enteral tubes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38388C-4D2C-9F44-FF1E-E37F3993C8A7}"/>
              </a:ext>
            </a:extLst>
          </p:cNvPr>
          <p:cNvSpPr txBox="1"/>
          <p:nvPr/>
        </p:nvSpPr>
        <p:spPr>
          <a:xfrm>
            <a:off x="15125608" y="16084777"/>
            <a:ext cx="53297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Optima" panose="02000503060000020004" pitchFamily="2" charset="0"/>
                <a:ea typeface="Palatino" pitchFamily="2" charset="77"/>
              </a:rPr>
              <a:t>The lack of locking threads has proven to be an unreliable connection system </a:t>
            </a:r>
          </a:p>
        </p:txBody>
      </p:sp>
      <p:pic>
        <p:nvPicPr>
          <p:cNvPr id="37" name="Picture 36" descr="Qr code&#10;&#10;Description automatically generated">
            <a:extLst>
              <a:ext uri="{FF2B5EF4-FFF2-40B4-BE49-F238E27FC236}">
                <a16:creationId xmlns:a16="http://schemas.microsoft.com/office/drawing/2014/main" id="{9299B07F-F7D6-C111-F4ED-A966AB168F0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1366" r="5766" b="4586"/>
          <a:stretch/>
        </p:blipFill>
        <p:spPr bwMode="auto">
          <a:xfrm rot="10800000" flipV="1">
            <a:off x="38750116" y="28887908"/>
            <a:ext cx="3320230" cy="3293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5CAD02A-9095-DE4D-DF36-442FB5B96AF8}"/>
              </a:ext>
            </a:extLst>
          </p:cNvPr>
          <p:cNvSpPr txBox="1"/>
          <p:nvPr/>
        </p:nvSpPr>
        <p:spPr>
          <a:xfrm>
            <a:off x="32124268" y="27964580"/>
            <a:ext cx="79239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ysClr val="windowText" lastClr="000000"/>
                </a:solidFill>
                <a:latin typeface="Palatino" pitchFamily="2" charset="77"/>
                <a:ea typeface="Palatino" pitchFamily="2" charset="77"/>
              </a:rPr>
              <a:t>To Learn More… </a:t>
            </a:r>
          </a:p>
          <a:p>
            <a:endParaRPr lang="en-US" sz="2000" b="1" dirty="0">
              <a:solidFill>
                <a:sysClr val="windowText" lastClr="00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EACA6C24-9EA2-7611-7C46-A431E9DB7220}"/>
              </a:ext>
            </a:extLst>
          </p:cNvPr>
          <p:cNvSpPr/>
          <p:nvPr/>
        </p:nvSpPr>
        <p:spPr>
          <a:xfrm>
            <a:off x="20959468" y="12807669"/>
            <a:ext cx="1972261" cy="859637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15C7EB-08E0-4CF7-72BD-FCA9EA0D865C}"/>
              </a:ext>
            </a:extLst>
          </p:cNvPr>
          <p:cNvSpPr txBox="1"/>
          <p:nvPr/>
        </p:nvSpPr>
        <p:spPr>
          <a:xfrm>
            <a:off x="20623914" y="19531501"/>
            <a:ext cx="9835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(Enteral (ENFit®) - StayConnected by GEDSA, 2021</a:t>
            </a:r>
            <a:r>
              <a:rPr lang="en-US" sz="3600" i="1" dirty="0"/>
              <a:t>)</a:t>
            </a:r>
          </a:p>
          <a:p>
            <a:endParaRPr lang="en-US" sz="4400" i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1257C0-9DE6-D1E3-4DB1-5F278F8D4828}"/>
              </a:ext>
            </a:extLst>
          </p:cNvPr>
          <p:cNvSpPr txBox="1"/>
          <p:nvPr/>
        </p:nvSpPr>
        <p:spPr>
          <a:xfrm>
            <a:off x="20959468" y="31694478"/>
            <a:ext cx="12439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latin typeface="Optima" panose="02000503060000020004" pitchFamily="2" charset="0"/>
              </a:rPr>
              <a:t>(Are You Ready for ENFit? New Enteral Connectors, 2015)</a:t>
            </a:r>
            <a:r>
              <a:rPr lang="en-US" sz="2400" dirty="0">
                <a:latin typeface="Optima" panose="02000503060000020004" pitchFamily="2" charset="0"/>
              </a:rPr>
              <a:t> </a:t>
            </a:r>
          </a:p>
        </p:txBody>
      </p:sp>
      <p:pic>
        <p:nvPicPr>
          <p:cNvPr id="43" name="Picture 42" descr="Qr code&#10;&#10;Description automatically generated">
            <a:extLst>
              <a:ext uri="{FF2B5EF4-FFF2-40B4-BE49-F238E27FC236}">
                <a16:creationId xmlns:a16="http://schemas.microsoft.com/office/drawing/2014/main" id="{6E10FBC7-8D4C-6FD9-97E7-BF9935510F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18" t="3883" r="5715" b="4150"/>
          <a:stretch/>
        </p:blipFill>
        <p:spPr>
          <a:xfrm>
            <a:off x="32803960" y="28887909"/>
            <a:ext cx="3270781" cy="329309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DE431A9-870B-F05A-7348-4AA7D3FB00F4}"/>
              </a:ext>
            </a:extLst>
          </p:cNvPr>
          <p:cNvSpPr txBox="1"/>
          <p:nvPr/>
        </p:nvSpPr>
        <p:spPr>
          <a:xfrm>
            <a:off x="31207729" y="18892511"/>
            <a:ext cx="11802180" cy="960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b="1" i="1" dirty="0">
                <a:latin typeface="Palatino" pitchFamily="2" charset="77"/>
                <a:ea typeface="Palatino" pitchFamily="2" charset="77"/>
              </a:rPr>
              <a:t>What’s Next?</a:t>
            </a:r>
          </a:p>
          <a:p>
            <a:pPr indent="457200">
              <a:spcAft>
                <a:spcPts val="3600"/>
              </a:spcAft>
            </a:pPr>
            <a:r>
              <a:rPr lang="en-US" sz="6000" dirty="0">
                <a:latin typeface="Optima" panose="02000503060000020004" pitchFamily="2" charset="0"/>
                <a:ea typeface="Palatino" pitchFamily="2" charset="77"/>
              </a:rPr>
              <a:t>According to Cardinal Health, ENFit transitional adaptors will be discontinued by June of 2022. </a:t>
            </a:r>
            <a:r>
              <a:rPr lang="en-US" sz="6000" u="sng" dirty="0">
                <a:latin typeface="Optima" panose="02000503060000020004" pitchFamily="2" charset="0"/>
                <a:ea typeface="Palatino" pitchFamily="2" charset="77"/>
              </a:rPr>
              <a:t>As of July 2022, only ENFit feeding tube connections will be manufactured.  </a:t>
            </a:r>
          </a:p>
          <a:p>
            <a:pPr indent="457200" algn="r">
              <a:spcAft>
                <a:spcPts val="3600"/>
              </a:spcAft>
            </a:pPr>
            <a:r>
              <a:rPr lang="en-US" sz="2800" i="1" dirty="0">
                <a:latin typeface="Optima" panose="02000503060000020004" pitchFamily="2" charset="0"/>
              </a:rPr>
              <a:t>(Enteral (ENFit</a:t>
            </a:r>
            <a:r>
              <a:rPr lang="en-US" sz="2800" i="1" dirty="0">
                <a:latin typeface="Optima" panose="02000503060000020004" pitchFamily="2" charset="0"/>
                <a:sym typeface="Symbol" pitchFamily="2" charset="2"/>
              </a:rPr>
              <a:t></a:t>
            </a:r>
            <a:r>
              <a:rPr lang="en-US" sz="2800" i="1" dirty="0">
                <a:latin typeface="Optima" panose="02000503060000020004" pitchFamily="2" charset="0"/>
              </a:rPr>
              <a:t>) – StayConnected by GEDSA, 2021)</a:t>
            </a:r>
            <a:endParaRPr lang="en-US" sz="2800" dirty="0">
              <a:latin typeface="Optima" panose="02000503060000020004" pitchFamily="2" charset="0"/>
            </a:endParaRPr>
          </a:p>
          <a:p>
            <a:r>
              <a:rPr lang="en-US" sz="2400" dirty="0">
                <a:latin typeface="Optima" panose="02000503060000020004" pitchFamily="2" charset="0"/>
              </a:rPr>
              <a:t> </a:t>
            </a:r>
          </a:p>
          <a:p>
            <a:pPr indent="457200"/>
            <a:endParaRPr lang="en-US" sz="6600" dirty="0">
              <a:latin typeface="Optima" panose="02000503060000020004" pitchFamily="2" charset="0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4947024e-c7f4-448a-a7ae-6578092e520f"/>
    <ds:schemaRef ds:uri="9d02f471-8987-4bc7-bd7c-fcb151f959ef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1047</TotalTime>
  <Words>301</Words>
  <Application>Microsoft Macintosh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Palatino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Neeb, Madeline S.</cp:lastModifiedBy>
  <cp:revision>7</cp:revision>
  <dcterms:created xsi:type="dcterms:W3CDTF">2020-01-31T20:05:15Z</dcterms:created>
  <dcterms:modified xsi:type="dcterms:W3CDTF">2022-04-20T03:29:30Z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