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4"/>
  </p:sldMasterIdLst>
  <p:sldIdLst>
    <p:sldId id="258" r:id="rId5"/>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BFFF"/>
    <a:srgbClr val="F3CB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80"/>
    <p:restoredTop sz="94770"/>
  </p:normalViewPr>
  <p:slideViewPr>
    <p:cSldViewPr snapToGrid="0" snapToObjects="1">
      <p:cViewPr varScale="1">
        <p:scale>
          <a:sx n="21" d="100"/>
          <a:sy n="21" d="100"/>
        </p:scale>
        <p:origin x="800"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810705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4130878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332268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531438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71460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907162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4/19/22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15538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4/19/22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909051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4/19/22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496472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82362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626681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4/19/22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176526359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acredheart.idm.oclc.org/login?url=https://search.ebscohost.com/login.aspx?direct=true&amp;db=e000xna&amp;AN=1460175&amp;site=eds-live&amp;scope=site" TargetMode="External"/><Relationship Id="rId7" Type="http://schemas.microsoft.com/office/2007/relationships/hdphoto" Target="../media/hdphoto1.wdp"/><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0B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935B2-24B8-EFC1-10CE-02DE14BCA263}"/>
              </a:ext>
            </a:extLst>
          </p:cNvPr>
          <p:cNvSpPr>
            <a:spLocks noGrp="1"/>
          </p:cNvSpPr>
          <p:nvPr>
            <p:ph type="title"/>
          </p:nvPr>
        </p:nvSpPr>
        <p:spPr>
          <a:xfrm>
            <a:off x="9616440" y="-180909"/>
            <a:ext cx="24658320" cy="3048000"/>
          </a:xfrm>
        </p:spPr>
        <p:txBody>
          <a:bodyPr/>
          <a:lstStyle/>
          <a:p>
            <a:pPr algn="ctr"/>
            <a:r>
              <a:rPr lang="en-US" sz="11000" dirty="0">
                <a:latin typeface="Cavolini" panose="020B0604020202020204" pitchFamily="34" charset="0"/>
                <a:ea typeface="Palatino" pitchFamily="2" charset="77"/>
                <a:cs typeface="Cavolini" panose="020B0604020202020204" pitchFamily="34" charset="0"/>
              </a:rPr>
              <a:t>Does PGT Classify As Eugenics?</a:t>
            </a:r>
            <a:br>
              <a:rPr lang="en-US" dirty="0">
                <a:latin typeface="Cavolini" panose="020B0604020202020204" pitchFamily="34" charset="0"/>
                <a:ea typeface="Palatino" pitchFamily="2" charset="77"/>
                <a:cs typeface="Cavolini" panose="020B0604020202020204" pitchFamily="34" charset="0"/>
              </a:rPr>
            </a:br>
            <a:r>
              <a:rPr lang="en-US" sz="6800" dirty="0">
                <a:solidFill>
                  <a:srgbClr val="7030A0"/>
                </a:solidFill>
                <a:latin typeface="Cavolini" panose="020B0604020202020204" pitchFamily="34" charset="0"/>
                <a:ea typeface="Palatino" pitchFamily="2" charset="77"/>
                <a:cs typeface="Cavolini" panose="020B0604020202020204" pitchFamily="34" charset="0"/>
              </a:rPr>
              <a:t>Erin Hare, </a:t>
            </a:r>
            <a:r>
              <a:rPr lang="en-US" sz="6800" i="1" dirty="0">
                <a:solidFill>
                  <a:srgbClr val="7030A0"/>
                </a:solidFill>
                <a:latin typeface="Cavolini" panose="020B0604020202020204" pitchFamily="34" charset="0"/>
                <a:ea typeface="Palatino" pitchFamily="2" charset="77"/>
                <a:cs typeface="Cavolini" panose="020B0604020202020204" pitchFamily="34" charset="0"/>
              </a:rPr>
              <a:t>Exercise Science</a:t>
            </a:r>
          </a:p>
        </p:txBody>
      </p:sp>
      <p:sp>
        <p:nvSpPr>
          <p:cNvPr id="6" name="TextBox 5">
            <a:extLst>
              <a:ext uri="{FF2B5EF4-FFF2-40B4-BE49-F238E27FC236}">
                <a16:creationId xmlns:a16="http://schemas.microsoft.com/office/drawing/2014/main" id="{93DC05FF-8C44-D5B3-1C9A-7BFE40BD07CE}"/>
              </a:ext>
            </a:extLst>
          </p:cNvPr>
          <p:cNvSpPr txBox="1"/>
          <p:nvPr/>
        </p:nvSpPr>
        <p:spPr>
          <a:xfrm>
            <a:off x="182692" y="2656153"/>
            <a:ext cx="17777422" cy="9417963"/>
          </a:xfrm>
          <a:prstGeom prst="rect">
            <a:avLst/>
          </a:prstGeom>
          <a:noFill/>
          <a:ln w="63500">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sz="6600" dirty="0">
                <a:solidFill>
                  <a:srgbClr val="7030A0"/>
                </a:solidFill>
                <a:latin typeface="Cavolini" panose="03000502040302020204" pitchFamily="66" charset="0"/>
                <a:ea typeface="Palatino" pitchFamily="2" charset="77"/>
                <a:cs typeface="Cavolini" panose="03000502040302020204" pitchFamily="66" charset="0"/>
              </a:rPr>
              <a:t>Introduction</a:t>
            </a:r>
            <a:endParaRPr lang="en-US" sz="5400" dirty="0">
              <a:solidFill>
                <a:schemeClr val="tx1"/>
              </a:solidFill>
              <a:latin typeface="Cavolini" panose="03000502040302020204" pitchFamily="66" charset="0"/>
              <a:ea typeface="Palatino" pitchFamily="2" charset="77"/>
              <a:cs typeface="Cavolini" panose="03000502040302020204" pitchFamily="66" charset="0"/>
            </a:endParaRPr>
          </a:p>
          <a:p>
            <a:r>
              <a:rPr lang="en-US" sz="5400" dirty="0">
                <a:solidFill>
                  <a:schemeClr val="tx1"/>
                </a:solidFill>
                <a:latin typeface="Cavolini" panose="03000502040302020204" pitchFamily="66" charset="0"/>
                <a:ea typeface="Palatino" pitchFamily="2" charset="77"/>
                <a:cs typeface="Cavolini" panose="03000502040302020204" pitchFamily="66" charset="0"/>
              </a:rPr>
              <a:t>PGT samples and analyzes the DNA of embryos seeking gene-linked diseases prior to implantation. If the test is positive, that is, the gene for the disease is present, there is an option to not implant that embryo. Eugenics is a movement toward selecting desirable traits and eliminating undesirable traits. Eugenic control over reproduction allows for genetic manipulation of those traits to enhance the human race.</a:t>
            </a:r>
            <a:r>
              <a:rPr lang="en-US" sz="5400" baseline="30000" dirty="0">
                <a:solidFill>
                  <a:schemeClr val="tx1"/>
                </a:solidFill>
                <a:latin typeface="Cavolini" panose="03000502040302020204" pitchFamily="66" charset="0"/>
                <a:ea typeface="Palatino" pitchFamily="2" charset="77"/>
                <a:cs typeface="Cavolini" panose="03000502040302020204" pitchFamily="66" charset="0"/>
              </a:rPr>
              <a:t>6</a:t>
            </a:r>
          </a:p>
        </p:txBody>
      </p:sp>
      <p:pic>
        <p:nvPicPr>
          <p:cNvPr id="10" name="Picture 9" descr="Diagram&#10;&#10;Description automatically generated">
            <a:extLst>
              <a:ext uri="{FF2B5EF4-FFF2-40B4-BE49-F238E27FC236}">
                <a16:creationId xmlns:a16="http://schemas.microsoft.com/office/drawing/2014/main" id="{9055ECCC-52A8-3B5D-7A11-0D17CEE4DC62}"/>
              </a:ext>
            </a:extLst>
          </p:cNvPr>
          <p:cNvPicPr>
            <a:picLocks noChangeAspect="1"/>
          </p:cNvPicPr>
          <p:nvPr/>
        </p:nvPicPr>
        <p:blipFill>
          <a:blip r:embed="rId2"/>
          <a:stretch>
            <a:fillRect/>
          </a:stretch>
        </p:blipFill>
        <p:spPr>
          <a:xfrm>
            <a:off x="27655658" y="13083083"/>
            <a:ext cx="15174769" cy="749118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1" name="TextBox 10">
            <a:extLst>
              <a:ext uri="{FF2B5EF4-FFF2-40B4-BE49-F238E27FC236}">
                <a16:creationId xmlns:a16="http://schemas.microsoft.com/office/drawing/2014/main" id="{4DA77B5B-FE4E-5BC4-B52F-AE474863D203}"/>
              </a:ext>
            </a:extLst>
          </p:cNvPr>
          <p:cNvSpPr txBox="1"/>
          <p:nvPr/>
        </p:nvSpPr>
        <p:spPr>
          <a:xfrm>
            <a:off x="26213248" y="2386451"/>
            <a:ext cx="17495260" cy="10618291"/>
          </a:xfrm>
          <a:prstGeom prst="rect">
            <a:avLst/>
          </a:prstGeom>
          <a:noFill/>
          <a:ln w="63500">
            <a:noFill/>
          </a:ln>
        </p:spPr>
        <p:txBody>
          <a:bodyPr wrap="square" rtlCol="0">
            <a:spAutoFit/>
          </a:bodyPr>
          <a:lstStyle/>
          <a:p>
            <a:pPr algn="ctr"/>
            <a:r>
              <a:rPr lang="en-US" sz="6000" dirty="0">
                <a:solidFill>
                  <a:srgbClr val="7030A0"/>
                </a:solidFill>
                <a:latin typeface="Cavolini" panose="03000502040302020204" pitchFamily="66" charset="0"/>
                <a:ea typeface="Palatino" pitchFamily="2" charset="77"/>
                <a:cs typeface="Cavolini" panose="03000502040302020204" pitchFamily="66" charset="0"/>
              </a:rPr>
              <a:t>Evidence</a:t>
            </a:r>
            <a:endParaRPr lang="en-US" sz="4800" dirty="0">
              <a:latin typeface="Cavolini" panose="03000502040302020204" pitchFamily="66" charset="0"/>
              <a:ea typeface="Palatino" pitchFamily="2" charset="77"/>
              <a:cs typeface="Cavolini" panose="03000502040302020204" pitchFamily="66" charset="0"/>
            </a:endParaRPr>
          </a:p>
          <a:p>
            <a:r>
              <a:rPr lang="en-US" sz="4800" dirty="0">
                <a:latin typeface="Cavolini" panose="03000502040302020204" pitchFamily="66" charset="0"/>
                <a:ea typeface="Palatino" pitchFamily="2" charset="77"/>
                <a:cs typeface="Cavolini" panose="03000502040302020204" pitchFamily="66" charset="0"/>
              </a:rPr>
              <a:t>By definition, PGT could not be classified as eugenic. The technique is not what poses a eugenic threat, rather it is the social consequences of the testing. There is an obligation one has to their child to make their life as pain free and healthy as possible, which is highlighted by the Principle of Procreative Beneficence.</a:t>
            </a:r>
            <a:r>
              <a:rPr lang="en-US" sz="4800" baseline="30000" dirty="0">
                <a:latin typeface="Cavolini" panose="03000502040302020204" pitchFamily="66" charset="0"/>
                <a:ea typeface="Palatino" pitchFamily="2" charset="77"/>
                <a:cs typeface="Cavolini" panose="03000502040302020204" pitchFamily="66" charset="0"/>
              </a:rPr>
              <a:t>2</a:t>
            </a:r>
            <a:r>
              <a:rPr lang="en-US" sz="4800" dirty="0">
                <a:latin typeface="Cavolini" panose="03000502040302020204" pitchFamily="66" charset="0"/>
                <a:ea typeface="Palatino" pitchFamily="2" charset="77"/>
                <a:cs typeface="Cavolini" panose="03000502040302020204" pitchFamily="66" charset="0"/>
              </a:rPr>
              <a:t> Sensationalized language and concepts distort the decision-making process and influence the governance of PGT.</a:t>
            </a:r>
            <a:r>
              <a:rPr lang="en-US" sz="4800" baseline="30000" dirty="0">
                <a:latin typeface="Cavolini" panose="03000502040302020204" pitchFamily="66" charset="0"/>
                <a:ea typeface="Palatino" pitchFamily="2" charset="77"/>
                <a:cs typeface="Cavolini" panose="03000502040302020204" pitchFamily="66" charset="0"/>
              </a:rPr>
              <a:t>3</a:t>
            </a:r>
            <a:r>
              <a:rPr lang="en-US" sz="4800" dirty="0">
                <a:latin typeface="Cavolini" panose="03000502040302020204" pitchFamily="66" charset="0"/>
                <a:ea typeface="Palatino" pitchFamily="2" charset="77"/>
                <a:cs typeface="Cavolini" panose="03000502040302020204" pitchFamily="66" charset="0"/>
              </a:rPr>
              <a:t> It would be difficult to predict health status based solely on a genetic test and even more difficult to predict behavioral characteristics from that same test.</a:t>
            </a:r>
            <a:r>
              <a:rPr lang="en-US" sz="4800" baseline="30000" dirty="0">
                <a:latin typeface="Cavolini" panose="03000502040302020204" pitchFamily="66" charset="0"/>
                <a:ea typeface="Palatino" pitchFamily="2" charset="77"/>
                <a:cs typeface="Cavolini" panose="03000502040302020204" pitchFamily="66" charset="0"/>
              </a:rPr>
              <a:t>9</a:t>
            </a:r>
          </a:p>
        </p:txBody>
      </p:sp>
      <p:sp>
        <p:nvSpPr>
          <p:cNvPr id="15" name="TextBox 14">
            <a:extLst>
              <a:ext uri="{FF2B5EF4-FFF2-40B4-BE49-F238E27FC236}">
                <a16:creationId xmlns:a16="http://schemas.microsoft.com/office/drawing/2014/main" id="{BBB607BA-2D11-637D-72B5-093E5CC2A77C}"/>
              </a:ext>
            </a:extLst>
          </p:cNvPr>
          <p:cNvSpPr txBox="1"/>
          <p:nvPr/>
        </p:nvSpPr>
        <p:spPr>
          <a:xfrm>
            <a:off x="525513" y="22569141"/>
            <a:ext cx="16309503" cy="9984849"/>
          </a:xfrm>
          <a:prstGeom prst="rect">
            <a:avLst/>
          </a:prstGeom>
          <a:noFill/>
          <a:ln w="63500">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lnSpc>
                <a:spcPct val="90000"/>
              </a:lnSpc>
            </a:pPr>
            <a:r>
              <a:rPr lang="en-US" sz="6600" dirty="0">
                <a:solidFill>
                  <a:srgbClr val="7030A0"/>
                </a:solidFill>
                <a:latin typeface="Cavolini" panose="03000502040302020204" pitchFamily="66" charset="0"/>
                <a:ea typeface="Palatino" pitchFamily="2" charset="77"/>
                <a:cs typeface="Cavolini" panose="03000502040302020204" pitchFamily="66" charset="0"/>
              </a:rPr>
              <a:t>Conclusion</a:t>
            </a:r>
            <a:endParaRPr lang="en-US" sz="5400" dirty="0">
              <a:solidFill>
                <a:schemeClr val="tx1"/>
              </a:solidFill>
              <a:latin typeface="Cavolini" panose="03000502040302020204" pitchFamily="66" charset="0"/>
              <a:ea typeface="Palatino" pitchFamily="2" charset="77"/>
              <a:cs typeface="Cavolini" panose="03000502040302020204" pitchFamily="66" charset="0"/>
            </a:endParaRPr>
          </a:p>
          <a:p>
            <a:pPr>
              <a:lnSpc>
                <a:spcPct val="90000"/>
              </a:lnSpc>
            </a:pPr>
            <a:r>
              <a:rPr lang="en-US" sz="5400" dirty="0">
                <a:solidFill>
                  <a:schemeClr val="tx1"/>
                </a:solidFill>
                <a:latin typeface="Cavolini" panose="03000502040302020204" pitchFamily="66" charset="0"/>
                <a:ea typeface="Palatino" pitchFamily="2" charset="77"/>
                <a:cs typeface="Cavolini" panose="03000502040302020204" pitchFamily="66" charset="0"/>
              </a:rPr>
              <a:t>PGT is clearly not a eugenic practice. Genetic testing itself does not contribute to the selection of genetic traits. The consensus of both modern medicine and bioethics is that suffering should be minimized when possible.</a:t>
            </a:r>
            <a:r>
              <a:rPr lang="en-US" sz="5400" baseline="30000" dirty="0">
                <a:solidFill>
                  <a:schemeClr val="tx1"/>
                </a:solidFill>
                <a:latin typeface="Cavolini" panose="03000502040302020204" pitchFamily="66" charset="0"/>
                <a:ea typeface="Palatino" pitchFamily="2" charset="77"/>
                <a:cs typeface="Cavolini" panose="03000502040302020204" pitchFamily="66" charset="0"/>
              </a:rPr>
              <a:t>1</a:t>
            </a:r>
            <a:r>
              <a:rPr lang="en-US" sz="5400" dirty="0">
                <a:solidFill>
                  <a:schemeClr val="tx1"/>
                </a:solidFill>
                <a:latin typeface="Cavolini" panose="03000502040302020204" pitchFamily="66" charset="0"/>
                <a:ea typeface="Palatino" pitchFamily="2" charset="77"/>
                <a:cs typeface="Cavolini" panose="03000502040302020204" pitchFamily="66" charset="0"/>
              </a:rPr>
              <a:t> There seems to be a moral responsibility to ensure one’s future child’s wellness. Laws and regulations surrounding assisted reproduction may contribute more to PGT’s classification than the procedure itself.</a:t>
            </a:r>
          </a:p>
        </p:txBody>
      </p:sp>
      <p:sp>
        <p:nvSpPr>
          <p:cNvPr id="16" name="TextBox 15">
            <a:extLst>
              <a:ext uri="{FF2B5EF4-FFF2-40B4-BE49-F238E27FC236}">
                <a16:creationId xmlns:a16="http://schemas.microsoft.com/office/drawing/2014/main" id="{4092010B-AAE1-77A0-809A-A60BECA48F1A}"/>
              </a:ext>
            </a:extLst>
          </p:cNvPr>
          <p:cNvSpPr txBox="1"/>
          <p:nvPr/>
        </p:nvSpPr>
        <p:spPr>
          <a:xfrm>
            <a:off x="31656989" y="20329900"/>
            <a:ext cx="7491186" cy="830997"/>
          </a:xfrm>
          <a:prstGeom prst="rect">
            <a:avLst/>
          </a:prstGeom>
          <a:noFill/>
        </p:spPr>
        <p:txBody>
          <a:bodyPr wrap="square" rtlCol="0">
            <a:spAutoFit/>
          </a:bodyPr>
          <a:lstStyle/>
          <a:p>
            <a:pPr algn="ctr"/>
            <a:r>
              <a:rPr lang="en-US" sz="4800" i="1" dirty="0">
                <a:solidFill>
                  <a:srgbClr val="7030A0"/>
                </a:solidFill>
                <a:latin typeface="Palatino" pitchFamily="2" charset="77"/>
                <a:ea typeface="Palatino" pitchFamily="2" charset="77"/>
              </a:rPr>
              <a:t>Figure 3. What is PGT?</a:t>
            </a:r>
          </a:p>
        </p:txBody>
      </p:sp>
      <p:sp>
        <p:nvSpPr>
          <p:cNvPr id="17" name="TextBox 16">
            <a:extLst>
              <a:ext uri="{FF2B5EF4-FFF2-40B4-BE49-F238E27FC236}">
                <a16:creationId xmlns:a16="http://schemas.microsoft.com/office/drawing/2014/main" id="{78D6EF63-4BC1-7604-2302-5CF4F2F6DE95}"/>
              </a:ext>
            </a:extLst>
          </p:cNvPr>
          <p:cNvSpPr txBox="1"/>
          <p:nvPr/>
        </p:nvSpPr>
        <p:spPr>
          <a:xfrm>
            <a:off x="24463952" y="29185157"/>
            <a:ext cx="19427248" cy="3970318"/>
          </a:xfrm>
          <a:prstGeom prst="rect">
            <a:avLst/>
          </a:prstGeom>
          <a:noFill/>
        </p:spPr>
        <p:txBody>
          <a:bodyPr wrap="square" rtlCol="0">
            <a:spAutoFit/>
          </a:bodyPr>
          <a:lstStyle/>
          <a:p>
            <a:pPr lvl="0">
              <a:lnSpc>
                <a:spcPct val="90000"/>
              </a:lnSpc>
            </a:pPr>
            <a:r>
              <a:rPr lang="en-US" sz="2000" dirty="0">
                <a:solidFill>
                  <a:srgbClr val="7030A0"/>
                </a:solidFill>
                <a:latin typeface="Palatino" pitchFamily="2" charset="77"/>
                <a:ea typeface="Palatino" pitchFamily="2" charset="77"/>
              </a:rPr>
              <a:t>References</a:t>
            </a:r>
          </a:p>
          <a:p>
            <a:pPr lvl="0">
              <a:lnSpc>
                <a:spcPct val="90000"/>
              </a:lnSpc>
            </a:pPr>
            <a:r>
              <a:rPr lang="en-US" sz="2000" dirty="0">
                <a:latin typeface="Palatino" pitchFamily="2" charset="77"/>
                <a:ea typeface="Palatino" pitchFamily="2" charset="77"/>
              </a:rPr>
              <a:t>1. Appel JMM JD. Toward an Ethical Eugenics: The Case for Mandatory Preimplantation Genetic Selection. JONAS </a:t>
            </a:r>
            <a:r>
              <a:rPr lang="en-US" sz="2000" dirty="0" err="1">
                <a:latin typeface="Palatino" pitchFamily="2" charset="77"/>
                <a:ea typeface="Palatino" pitchFamily="2" charset="77"/>
              </a:rPr>
              <a:t>Healthc</a:t>
            </a:r>
            <a:r>
              <a:rPr lang="en-US" sz="2000" dirty="0">
                <a:latin typeface="Palatino" pitchFamily="2" charset="77"/>
                <a:ea typeface="Palatino" pitchFamily="2" charset="77"/>
              </a:rPr>
              <a:t> Law Ethics </a:t>
            </a:r>
            <a:r>
              <a:rPr lang="en-US" sz="2000" dirty="0" err="1">
                <a:latin typeface="Palatino" pitchFamily="2" charset="77"/>
                <a:ea typeface="Palatino" pitchFamily="2" charset="77"/>
              </a:rPr>
              <a:t>Regul</a:t>
            </a:r>
            <a:r>
              <a:rPr lang="en-US" sz="2000" dirty="0">
                <a:latin typeface="Palatino" pitchFamily="2" charset="77"/>
                <a:ea typeface="Palatino" pitchFamily="2" charset="77"/>
              </a:rPr>
              <a:t>. 2012;14(1):7-13.</a:t>
            </a:r>
          </a:p>
          <a:p>
            <a:pPr lvl="0">
              <a:lnSpc>
                <a:spcPct val="90000"/>
              </a:lnSpc>
            </a:pPr>
            <a:r>
              <a:rPr lang="en-US" sz="2000" dirty="0">
                <a:latin typeface="Palatino" pitchFamily="2" charset="77"/>
                <a:ea typeface="Palatino" pitchFamily="2" charset="77"/>
              </a:rPr>
              <a:t>2. Bennett R. When intuition is not enough. Why the Principle of Procreative Beneficence must work much harder to justify its eugenic vision. Bioethics. 2014;28(9):447-455. doi:10.1111/bioe.12044</a:t>
            </a:r>
          </a:p>
          <a:p>
            <a:pPr lvl="0">
              <a:lnSpc>
                <a:spcPct val="90000"/>
              </a:lnSpc>
            </a:pPr>
            <a:r>
              <a:rPr lang="en-US" sz="2000" dirty="0">
                <a:latin typeface="Palatino" pitchFamily="2" charset="77"/>
                <a:ea typeface="Palatino" pitchFamily="2" charset="77"/>
              </a:rPr>
              <a:t>3. Bouffard C, </a:t>
            </a:r>
            <a:r>
              <a:rPr lang="en-US" sz="2000" dirty="0" err="1">
                <a:latin typeface="Palatino" pitchFamily="2" charset="77"/>
                <a:ea typeface="Palatino" pitchFamily="2" charset="77"/>
              </a:rPr>
              <a:t>Viville</a:t>
            </a:r>
            <a:r>
              <a:rPr lang="en-US" sz="2000" dirty="0">
                <a:latin typeface="Palatino" pitchFamily="2" charset="77"/>
                <a:ea typeface="Palatino" pitchFamily="2" charset="77"/>
              </a:rPr>
              <a:t> S, Knoppers BM. Genetic diagnosis of embryos: clear explanation, not rhetoric, is needed. CMAJ. 2009;181(6-7):387-391. doi:10.1503/cmaj.080658</a:t>
            </a:r>
          </a:p>
          <a:p>
            <a:pPr lvl="0">
              <a:lnSpc>
                <a:spcPct val="90000"/>
              </a:lnSpc>
            </a:pPr>
            <a:r>
              <a:rPr lang="en-US" sz="2000" dirty="0">
                <a:latin typeface="Palatino" pitchFamily="2" charset="77"/>
                <a:ea typeface="Palatino" pitchFamily="2" charset="77"/>
              </a:rPr>
              <a:t>4. </a:t>
            </a:r>
            <a:r>
              <a:rPr lang="en-US" sz="2000" dirty="0" err="1">
                <a:latin typeface="Palatino" pitchFamily="2" charset="77"/>
                <a:ea typeface="Palatino" pitchFamily="2" charset="77"/>
              </a:rPr>
              <a:t>Glannon</a:t>
            </a:r>
            <a:r>
              <a:rPr lang="en-US" sz="2000" dirty="0">
                <a:latin typeface="Palatino" pitchFamily="2" charset="77"/>
                <a:ea typeface="Palatino" pitchFamily="2" charset="77"/>
              </a:rPr>
              <a:t> W. Genes, embryos, and future people. Bioethics. 1998;12(3):187-211. doi:10.1111/1467-8519.00108</a:t>
            </a:r>
          </a:p>
          <a:p>
            <a:pPr lvl="0">
              <a:lnSpc>
                <a:spcPct val="90000"/>
              </a:lnSpc>
            </a:pPr>
            <a:r>
              <a:rPr lang="en-US" sz="2000" dirty="0">
                <a:latin typeface="Palatino" pitchFamily="2" charset="77"/>
                <a:ea typeface="Palatino" pitchFamily="2" charset="77"/>
              </a:rPr>
              <a:t>5. Macintosh KL. Brave New Eugenics: Regulating Assisted Reproductive Technologies in the Name of Better Babies. U Ill JL Tech &amp; </a:t>
            </a:r>
            <a:r>
              <a:rPr lang="en-US" sz="2000" dirty="0" err="1">
                <a:latin typeface="Palatino" pitchFamily="2" charset="77"/>
                <a:ea typeface="Palatino" pitchFamily="2" charset="77"/>
              </a:rPr>
              <a:t>Pol’y</a:t>
            </a:r>
            <a:r>
              <a:rPr lang="en-US" sz="2000" dirty="0">
                <a:latin typeface="Palatino" pitchFamily="2" charset="77"/>
                <a:ea typeface="Palatino" pitchFamily="2" charset="77"/>
              </a:rPr>
              <a:t>. 2010;2010(2):257-310.</a:t>
            </a:r>
          </a:p>
          <a:p>
            <a:pPr lvl="0">
              <a:lnSpc>
                <a:spcPct val="90000"/>
              </a:lnSpc>
            </a:pPr>
            <a:r>
              <a:rPr lang="en-US" sz="2000" dirty="0">
                <a:latin typeface="Palatino" pitchFamily="2" charset="77"/>
                <a:ea typeface="Palatino" pitchFamily="2" charset="77"/>
              </a:rPr>
              <a:t>6. </a:t>
            </a:r>
            <a:r>
              <a:rPr lang="en-US" sz="2000" dirty="0" err="1">
                <a:latin typeface="Palatino" pitchFamily="2" charset="77"/>
                <a:ea typeface="Palatino" pitchFamily="2" charset="77"/>
              </a:rPr>
              <a:t>Daar</a:t>
            </a:r>
            <a:r>
              <a:rPr lang="en-US" sz="2000" dirty="0">
                <a:latin typeface="Palatino" pitchFamily="2" charset="77"/>
                <a:ea typeface="Palatino" pitchFamily="2" charset="77"/>
              </a:rPr>
              <a:t> J. The New Eugenics : Selective Breeding in an Era of Reproductive Technologies. Yale University Press; 2017. Accessed February 26, 2022. </a:t>
            </a:r>
            <a:r>
              <a:rPr lang="en-US" sz="2000" u="sng" dirty="0">
                <a:latin typeface="Palatino" pitchFamily="2" charset="77"/>
                <a:ea typeface="Palatino" pitchFamily="2" charset="77"/>
                <a:hlinkClick r:id="rId3">
                  <a:extLst>
                    <a:ext uri="{A12FA001-AC4F-418D-AE19-62706E023703}">
                      <ahyp:hlinkClr xmlns:ahyp="http://schemas.microsoft.com/office/drawing/2018/hyperlinkcolor" val="tx"/>
                    </a:ext>
                  </a:extLst>
                </a:hlinkClick>
              </a:rPr>
              <a:t>https://sacredheart.idm.oclc.org/login?url=https://search.ebscohost.com/login.aspx?direct=true&amp;db=e000xna&amp;AN=1460175&amp;site=eds-live&amp;scope=site</a:t>
            </a:r>
            <a:endParaRPr lang="en-US" sz="2000" dirty="0">
              <a:latin typeface="Palatino" pitchFamily="2" charset="77"/>
              <a:ea typeface="Palatino" pitchFamily="2" charset="77"/>
            </a:endParaRPr>
          </a:p>
          <a:p>
            <a:pPr lvl="0">
              <a:lnSpc>
                <a:spcPct val="90000"/>
              </a:lnSpc>
            </a:pPr>
            <a:r>
              <a:rPr lang="en-US" sz="2000" dirty="0">
                <a:latin typeface="Palatino" pitchFamily="2" charset="77"/>
                <a:ea typeface="Palatino" pitchFamily="2" charset="77"/>
              </a:rPr>
              <a:t>7. Evans JH. Contested Reproduction : Genetic Technologies, Religion, and Public Debate. University of Chicago Press; 2010. Accessed February 26, 2022. https://</a:t>
            </a:r>
            <a:r>
              <a:rPr lang="en-US" sz="2000" dirty="0" err="1">
                <a:latin typeface="Palatino" pitchFamily="2" charset="77"/>
                <a:ea typeface="Palatino" pitchFamily="2" charset="77"/>
              </a:rPr>
              <a:t>sacredheart.idm.oclc.org</a:t>
            </a:r>
            <a:r>
              <a:rPr lang="en-US" sz="2000" dirty="0">
                <a:latin typeface="Palatino" pitchFamily="2" charset="77"/>
                <a:ea typeface="Palatino" pitchFamily="2" charset="77"/>
              </a:rPr>
              <a:t>/</a:t>
            </a:r>
            <a:r>
              <a:rPr lang="en-US" sz="2000" dirty="0" err="1">
                <a:latin typeface="Palatino" pitchFamily="2" charset="77"/>
                <a:ea typeface="Palatino" pitchFamily="2" charset="77"/>
              </a:rPr>
              <a:t>login?url</a:t>
            </a:r>
            <a:r>
              <a:rPr lang="en-US" sz="2000" dirty="0">
                <a:latin typeface="Palatino" pitchFamily="2" charset="77"/>
                <a:ea typeface="Palatino" pitchFamily="2" charset="77"/>
              </a:rPr>
              <a:t>=https://</a:t>
            </a:r>
            <a:r>
              <a:rPr lang="en-US" sz="2000" dirty="0" err="1">
                <a:latin typeface="Palatino" pitchFamily="2" charset="77"/>
                <a:ea typeface="Palatino" pitchFamily="2" charset="77"/>
              </a:rPr>
              <a:t>search.ebscohost.com</a:t>
            </a:r>
            <a:r>
              <a:rPr lang="en-US" sz="2000" dirty="0">
                <a:latin typeface="Palatino" pitchFamily="2" charset="77"/>
                <a:ea typeface="Palatino" pitchFamily="2" charset="77"/>
              </a:rPr>
              <a:t>/</a:t>
            </a:r>
            <a:r>
              <a:rPr lang="en-US" sz="2000" dirty="0" err="1">
                <a:latin typeface="Palatino" pitchFamily="2" charset="77"/>
                <a:ea typeface="Palatino" pitchFamily="2" charset="77"/>
              </a:rPr>
              <a:t>login.aspx?direct</a:t>
            </a:r>
            <a:r>
              <a:rPr lang="en-US" sz="2000" dirty="0">
                <a:latin typeface="Palatino" pitchFamily="2" charset="77"/>
                <a:ea typeface="Palatino" pitchFamily="2" charset="77"/>
              </a:rPr>
              <a:t>=</a:t>
            </a:r>
            <a:r>
              <a:rPr lang="en-US" sz="2000" dirty="0" err="1">
                <a:latin typeface="Palatino" pitchFamily="2" charset="77"/>
                <a:ea typeface="Palatino" pitchFamily="2" charset="77"/>
              </a:rPr>
              <a:t>true&amp;db</a:t>
            </a:r>
            <a:r>
              <a:rPr lang="en-US" sz="2000" dirty="0">
                <a:latin typeface="Palatino" pitchFamily="2" charset="77"/>
                <a:ea typeface="Palatino" pitchFamily="2" charset="77"/>
              </a:rPr>
              <a:t>=e000xna&amp;AN=343986&amp;site=</a:t>
            </a:r>
            <a:r>
              <a:rPr lang="en-US" sz="2000" dirty="0" err="1">
                <a:latin typeface="Palatino" pitchFamily="2" charset="77"/>
                <a:ea typeface="Palatino" pitchFamily="2" charset="77"/>
              </a:rPr>
              <a:t>eds-live&amp;scope</a:t>
            </a:r>
            <a:r>
              <a:rPr lang="en-US" sz="2000" dirty="0">
                <a:latin typeface="Palatino" pitchFamily="2" charset="77"/>
                <a:ea typeface="Palatino" pitchFamily="2" charset="77"/>
              </a:rPr>
              <a:t>=site </a:t>
            </a:r>
          </a:p>
          <a:p>
            <a:pPr lvl="0">
              <a:lnSpc>
                <a:spcPct val="90000"/>
              </a:lnSpc>
            </a:pPr>
            <a:r>
              <a:rPr lang="en-US" sz="2000" dirty="0">
                <a:latin typeface="Palatino" pitchFamily="2" charset="77"/>
                <a:ea typeface="Palatino" pitchFamily="2" charset="77"/>
              </a:rPr>
              <a:t>8. </a:t>
            </a:r>
            <a:r>
              <a:rPr lang="en-US" sz="2000" dirty="0" err="1">
                <a:latin typeface="Palatino" pitchFamily="2" charset="77"/>
                <a:ea typeface="Palatino" pitchFamily="2" charset="77"/>
              </a:rPr>
              <a:t>Hoffamn</a:t>
            </a:r>
            <a:r>
              <a:rPr lang="en-US" sz="2000" dirty="0">
                <a:latin typeface="Palatino" pitchFamily="2" charset="77"/>
                <a:ea typeface="Palatino" pitchFamily="2" charset="77"/>
              </a:rPr>
              <a:t> AK. Review of the New Eugenics: Selective Breeding in an Era of Reproductive Technologies. Journal of Law and the Biosciences. 2017;4(3):671-677.</a:t>
            </a:r>
          </a:p>
          <a:p>
            <a:pPr lvl="0">
              <a:lnSpc>
                <a:spcPct val="90000"/>
              </a:lnSpc>
            </a:pPr>
            <a:r>
              <a:rPr lang="en-US" sz="2000" dirty="0">
                <a:latin typeface="Palatino" pitchFamily="2" charset="77"/>
                <a:ea typeface="Palatino" pitchFamily="2" charset="77"/>
              </a:rPr>
              <a:t>9. King D. Preimplantation Genetic Diagnosis and the “New” Eugenics. Journal of Medical Ethics. 1999;25(2):176-182.</a:t>
            </a:r>
          </a:p>
          <a:p>
            <a:endParaRPr lang="en-US" dirty="0"/>
          </a:p>
        </p:txBody>
      </p:sp>
      <p:pic>
        <p:nvPicPr>
          <p:cNvPr id="21" name="Picture 20" descr="A picture containing diagram&#10;&#10;Description automatically generated">
            <a:extLst>
              <a:ext uri="{FF2B5EF4-FFF2-40B4-BE49-F238E27FC236}">
                <a16:creationId xmlns:a16="http://schemas.microsoft.com/office/drawing/2014/main" id="{28FCCF6D-13AA-5F6F-2F65-A9FB99D3C5BA}"/>
              </a:ext>
            </a:extLst>
          </p:cNvPr>
          <p:cNvPicPr>
            <a:picLocks noChangeAspect="1"/>
          </p:cNvPicPr>
          <p:nvPr/>
        </p:nvPicPr>
        <p:blipFill rotWithShape="1">
          <a:blip r:embed="rId4"/>
          <a:srcRect l="25139" t="14278" r="23265" b="8797"/>
          <a:stretch/>
        </p:blipFill>
        <p:spPr>
          <a:xfrm>
            <a:off x="1406562" y="12420241"/>
            <a:ext cx="11842682" cy="964115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2" name="TextBox 21">
            <a:extLst>
              <a:ext uri="{FF2B5EF4-FFF2-40B4-BE49-F238E27FC236}">
                <a16:creationId xmlns:a16="http://schemas.microsoft.com/office/drawing/2014/main" id="{BE953F77-ABD1-491C-7BE6-A850C93881D6}"/>
              </a:ext>
            </a:extLst>
          </p:cNvPr>
          <p:cNvSpPr txBox="1"/>
          <p:nvPr/>
        </p:nvSpPr>
        <p:spPr>
          <a:xfrm>
            <a:off x="112000" y="21294817"/>
            <a:ext cx="14431805" cy="830997"/>
          </a:xfrm>
          <a:prstGeom prst="rect">
            <a:avLst/>
          </a:prstGeom>
          <a:noFill/>
        </p:spPr>
        <p:txBody>
          <a:bodyPr wrap="square" rtlCol="0">
            <a:spAutoFit/>
          </a:bodyPr>
          <a:lstStyle/>
          <a:p>
            <a:pPr algn="ctr"/>
            <a:r>
              <a:rPr lang="en-US" sz="4800" i="1" dirty="0">
                <a:solidFill>
                  <a:srgbClr val="7030A0"/>
                </a:solidFill>
                <a:latin typeface="Palatino" pitchFamily="2" charset="77"/>
                <a:ea typeface="Palatino" pitchFamily="2" charset="77"/>
              </a:rPr>
              <a:t>Figure 1. The Process of IVF</a:t>
            </a:r>
          </a:p>
        </p:txBody>
      </p:sp>
      <p:pic>
        <p:nvPicPr>
          <p:cNvPr id="24" name="Picture 23" descr="Shape&#10;&#10;Description automatically generated">
            <a:extLst>
              <a:ext uri="{FF2B5EF4-FFF2-40B4-BE49-F238E27FC236}">
                <a16:creationId xmlns:a16="http://schemas.microsoft.com/office/drawing/2014/main" id="{8101D289-40A1-EB24-7210-5341E74D2A3E}"/>
              </a:ext>
            </a:extLst>
          </p:cNvPr>
          <p:cNvPicPr>
            <a:picLocks noChangeAspect="1"/>
          </p:cNvPicPr>
          <p:nvPr/>
        </p:nvPicPr>
        <p:blipFill>
          <a:blip r:embed="rId5"/>
          <a:stretch>
            <a:fillRect/>
          </a:stretch>
        </p:blipFill>
        <p:spPr>
          <a:xfrm>
            <a:off x="16989745" y="23068482"/>
            <a:ext cx="6915206" cy="857186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6" name="TextBox 25">
            <a:extLst>
              <a:ext uri="{FF2B5EF4-FFF2-40B4-BE49-F238E27FC236}">
                <a16:creationId xmlns:a16="http://schemas.microsoft.com/office/drawing/2014/main" id="{29410A50-03F9-403F-8897-F912AF1F0071}"/>
              </a:ext>
            </a:extLst>
          </p:cNvPr>
          <p:cNvSpPr txBox="1"/>
          <p:nvPr/>
        </p:nvSpPr>
        <p:spPr>
          <a:xfrm>
            <a:off x="24638500" y="21243539"/>
            <a:ext cx="19272520" cy="7657674"/>
          </a:xfrm>
          <a:prstGeom prst="rect">
            <a:avLst/>
          </a:prstGeom>
          <a:noFill/>
          <a:ln w="63500">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lnSpc>
                <a:spcPct val="90000"/>
              </a:lnSpc>
            </a:pPr>
            <a:r>
              <a:rPr lang="en-US" sz="6600" dirty="0">
                <a:solidFill>
                  <a:srgbClr val="7030A0"/>
                </a:solidFill>
                <a:latin typeface="Cavolini" panose="03000502040302020204" pitchFamily="66" charset="0"/>
                <a:ea typeface="Palatino" pitchFamily="2" charset="77"/>
                <a:cs typeface="Cavolini" panose="03000502040302020204" pitchFamily="66" charset="0"/>
              </a:rPr>
              <a:t>Discussion</a:t>
            </a:r>
            <a:endParaRPr lang="en-US" sz="5400" dirty="0">
              <a:solidFill>
                <a:srgbClr val="404040"/>
              </a:solidFill>
              <a:latin typeface="Cavolini" panose="03000502040302020204" pitchFamily="66" charset="0"/>
              <a:ea typeface="Palatino" pitchFamily="2" charset="77"/>
              <a:cs typeface="Cavolini" panose="03000502040302020204" pitchFamily="66" charset="0"/>
            </a:endParaRPr>
          </a:p>
          <a:p>
            <a:pPr>
              <a:lnSpc>
                <a:spcPct val="90000"/>
              </a:lnSpc>
            </a:pPr>
            <a:r>
              <a:rPr lang="en-US" sz="4800" dirty="0">
                <a:solidFill>
                  <a:schemeClr val="tx1"/>
                </a:solidFill>
                <a:latin typeface="Cavolini" panose="03000502040302020204" pitchFamily="66" charset="0"/>
                <a:ea typeface="Palatino" pitchFamily="2" charset="77"/>
                <a:cs typeface="Cavolini" panose="03000502040302020204" pitchFamily="66" charset="0"/>
              </a:rPr>
              <a:t>Several external factors contribute to the potential classification of PGT as eugenic. Consideration of socioeconomic factors may be important for further discussion of the eugenic implication of PGT. The primary populations that have easy access to IVF and therefore PGT are those who are wealthy, married, white, healthy, and heterosexual.</a:t>
            </a:r>
            <a:r>
              <a:rPr lang="en-US" sz="4800" baseline="30000" dirty="0">
                <a:solidFill>
                  <a:schemeClr val="tx1"/>
                </a:solidFill>
                <a:latin typeface="Cavolini" panose="03000502040302020204" pitchFamily="66" charset="0"/>
                <a:ea typeface="Palatino" pitchFamily="2" charset="77"/>
                <a:cs typeface="Cavolini" panose="03000502040302020204" pitchFamily="66" charset="0"/>
              </a:rPr>
              <a:t>6</a:t>
            </a:r>
            <a:r>
              <a:rPr lang="en-US" sz="4800" dirty="0">
                <a:solidFill>
                  <a:schemeClr val="tx1"/>
                </a:solidFill>
                <a:latin typeface="Cavolini" panose="03000502040302020204" pitchFamily="66" charset="0"/>
                <a:ea typeface="Palatino" pitchFamily="2" charset="77"/>
                <a:cs typeface="Cavolini" panose="03000502040302020204" pitchFamily="66" charset="0"/>
              </a:rPr>
              <a:t> The health disparities that exist in society permeate medical practices, producing a eugenic obstacle to those who seek out ARTs and PGT.</a:t>
            </a:r>
          </a:p>
        </p:txBody>
      </p:sp>
      <p:pic>
        <p:nvPicPr>
          <p:cNvPr id="2052" name="Picture 4" descr="Gene-edited babies don't grow in test tubes – mothers' roles shouldn't be  erased">
            <a:extLst>
              <a:ext uri="{FF2B5EF4-FFF2-40B4-BE49-F238E27FC236}">
                <a16:creationId xmlns:a16="http://schemas.microsoft.com/office/drawing/2014/main" id="{B8A41588-5815-4666-6286-BFEC4ADBBCAB}"/>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artisticTexturizer/>
                    </a14:imgEffect>
                    <a14:imgEffect>
                      <a14:sharpenSoften amount="25000"/>
                    </a14:imgEffect>
                  </a14:imgLayer>
                </a14:imgProps>
              </a:ext>
              <a:ext uri="{28A0092B-C50C-407E-A947-70E740481C1C}">
                <a14:useLocalDpi xmlns:a14="http://schemas.microsoft.com/office/drawing/2010/main" val="0"/>
              </a:ext>
            </a:extLst>
          </a:blip>
          <a:srcRect l="14522" t="1367" r="13178" b="8642"/>
          <a:stretch/>
        </p:blipFill>
        <p:spPr bwMode="auto">
          <a:xfrm>
            <a:off x="18110838" y="2725708"/>
            <a:ext cx="6885135" cy="850227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E600F662-DFD3-86C0-812D-E6007997BEFE}"/>
              </a:ext>
            </a:extLst>
          </p:cNvPr>
          <p:cNvSpPr txBox="1"/>
          <p:nvPr/>
        </p:nvSpPr>
        <p:spPr>
          <a:xfrm>
            <a:off x="18321233" y="10982089"/>
            <a:ext cx="6464344" cy="830997"/>
          </a:xfrm>
          <a:prstGeom prst="rect">
            <a:avLst/>
          </a:prstGeom>
          <a:noFill/>
        </p:spPr>
        <p:txBody>
          <a:bodyPr wrap="square" rtlCol="0">
            <a:spAutoFit/>
          </a:bodyPr>
          <a:lstStyle/>
          <a:p>
            <a:pPr algn="ctr"/>
            <a:r>
              <a:rPr lang="en-US" sz="4800" i="1" dirty="0">
                <a:solidFill>
                  <a:srgbClr val="7030A0"/>
                </a:solidFill>
                <a:latin typeface="Palatino" pitchFamily="2" charset="77"/>
                <a:ea typeface="Palatino" pitchFamily="2" charset="77"/>
              </a:rPr>
              <a:t>Figure 2. Test Tube Baby</a:t>
            </a:r>
          </a:p>
        </p:txBody>
      </p:sp>
      <p:sp>
        <p:nvSpPr>
          <p:cNvPr id="37" name="TextBox 36">
            <a:extLst>
              <a:ext uri="{FF2B5EF4-FFF2-40B4-BE49-F238E27FC236}">
                <a16:creationId xmlns:a16="http://schemas.microsoft.com/office/drawing/2014/main" id="{8B535A45-3A05-E1D3-3413-C1D91FD00C71}"/>
              </a:ext>
            </a:extLst>
          </p:cNvPr>
          <p:cNvSpPr txBox="1"/>
          <p:nvPr/>
        </p:nvSpPr>
        <p:spPr>
          <a:xfrm>
            <a:off x="15898723" y="31754979"/>
            <a:ext cx="9097250" cy="707886"/>
          </a:xfrm>
          <a:prstGeom prst="rect">
            <a:avLst/>
          </a:prstGeom>
          <a:noFill/>
        </p:spPr>
        <p:txBody>
          <a:bodyPr wrap="square" rtlCol="0">
            <a:spAutoFit/>
          </a:bodyPr>
          <a:lstStyle/>
          <a:p>
            <a:pPr algn="ctr"/>
            <a:r>
              <a:rPr lang="en-US" sz="4000" i="1" dirty="0">
                <a:solidFill>
                  <a:srgbClr val="7030A0"/>
                </a:solidFill>
                <a:latin typeface="Palatino" pitchFamily="2" charset="77"/>
                <a:ea typeface="Palatino" pitchFamily="2" charset="77"/>
              </a:rPr>
              <a:t>Figure 4. Gene Editing for Eugenics</a:t>
            </a:r>
          </a:p>
        </p:txBody>
      </p:sp>
      <p:sp>
        <p:nvSpPr>
          <p:cNvPr id="39" name="Oval 38">
            <a:extLst>
              <a:ext uri="{FF2B5EF4-FFF2-40B4-BE49-F238E27FC236}">
                <a16:creationId xmlns:a16="http://schemas.microsoft.com/office/drawing/2014/main" id="{BDD728AC-13D4-845A-8290-5759A5D32AF7}"/>
              </a:ext>
            </a:extLst>
          </p:cNvPr>
          <p:cNvSpPr/>
          <p:nvPr/>
        </p:nvSpPr>
        <p:spPr>
          <a:xfrm>
            <a:off x="13808245" y="11813086"/>
            <a:ext cx="13288412" cy="107849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en-US" sz="6000" b="1" dirty="0">
                <a:ln w="12700" cmpd="sng">
                  <a:noFill/>
                  <a:prstDash val="solid"/>
                </a:ln>
                <a:solidFill>
                  <a:srgbClr val="F3CBF1"/>
                </a:solidFill>
                <a:latin typeface="Cavolini" panose="03000502040302020204" pitchFamily="66" charset="0"/>
                <a:ea typeface="Palatino" pitchFamily="2" charset="77"/>
                <a:cs typeface="Cavolini" panose="03000502040302020204" pitchFamily="66" charset="0"/>
              </a:rPr>
              <a:t>PGT is clearly not a eugenic practice, as the genetic testing itself does not contribute to the selection of genetic traits. From a bioethical standpoint, PGT is not eugenic.</a:t>
            </a:r>
          </a:p>
          <a:p>
            <a:pPr algn="ctr"/>
            <a:endParaRPr lang="en-US" dirty="0"/>
          </a:p>
        </p:txBody>
      </p:sp>
    </p:spTree>
    <p:extLst>
      <p:ext uri="{BB962C8B-B14F-4D97-AF65-F5344CB8AC3E}">
        <p14:creationId xmlns:p14="http://schemas.microsoft.com/office/powerpoint/2010/main" val="479598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E57344-8B55-403D-ABDC-5BC685E9B831}">
  <ds:schemaRefs>
    <ds:schemaRef ds:uri="http://schemas.microsoft.com/sharepoint/v3/contenttype/forms"/>
  </ds:schemaRefs>
</ds:datastoreItem>
</file>

<file path=customXml/itemProps3.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295</TotalTime>
  <Words>774</Words>
  <Application>Microsoft Macintosh PowerPoint</Application>
  <PresentationFormat>Custom</PresentationFormat>
  <Paragraphs>24</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Cavolini</vt:lpstr>
      <vt:lpstr>Palatino</vt:lpstr>
      <vt:lpstr>Office Theme</vt:lpstr>
      <vt:lpstr>Does PGT Classify As Eugenics? Erin Hare, Exercise Science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Hare, Erin A.</cp:lastModifiedBy>
  <cp:revision>17</cp:revision>
  <dcterms:created xsi:type="dcterms:W3CDTF">2020-01-31T20:05:15Z</dcterms:created>
  <dcterms:modified xsi:type="dcterms:W3CDTF">2022-04-20T00:20:45Z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