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042B"/>
    <a:srgbClr val="CE042F"/>
    <a:srgbClr val="E6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p:restoredTop sz="99800" autoAdjust="0"/>
  </p:normalViewPr>
  <p:slideViewPr>
    <p:cSldViewPr>
      <p:cViewPr varScale="1">
        <p:scale>
          <a:sx n="22" d="100"/>
          <a:sy n="22" d="100"/>
        </p:scale>
        <p:origin x="2080" y="37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3E4D597-200C-4F55-8A3C-6B70D05E089C}" type="datetimeFigureOut">
              <a:rPr lang="en-US" smtClean="0"/>
              <a:t>4/30/21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E4D597-200C-4F55-8A3C-6B70D05E089C}" type="datetimeFigureOut">
              <a:rPr lang="en-US" smtClean="0"/>
              <a:t>4/30/21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E4D597-200C-4F55-8A3C-6B70D05E089C}" type="datetimeFigureOut">
              <a:rPr lang="en-US" smtClean="0"/>
              <a:t>4/30/21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E4D597-200C-4F55-8A3C-6B70D05E089C}" type="datetimeFigureOut">
              <a:rPr lang="en-US" smtClean="0"/>
              <a:t>4/30/21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E4D597-200C-4F55-8A3C-6B70D05E089C}" type="datetimeFigureOut">
              <a:rPr lang="en-US" smtClean="0"/>
              <a:t>4/30/21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D597-200C-4F55-8A3C-6B70D05E089C}" type="datetimeFigureOut">
              <a:rPr lang="en-US" smtClean="0"/>
              <a:t>4/30/21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4/30/21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4/30/21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l="46000" t="28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F3E4D597-200C-4F55-8A3C-6B70D05E089C}" type="datetimeFigureOut">
              <a:rPr lang="en-US" smtClean="0"/>
              <a:t>4/30/21</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D782D016-76CF-4818-A7C9-AA08589C4D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50000" t="28000" r="1000" b="3000"/>
          </a:stretch>
        </a:blip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2854928966"/>
              </p:ext>
            </p:extLst>
          </p:nvPr>
        </p:nvGraphicFramePr>
        <p:xfrm>
          <a:off x="-77919" y="5478274"/>
          <a:ext cx="43967400" cy="27339698"/>
        </p:xfrm>
        <a:graphic>
          <a:graphicData uri="http://schemas.openxmlformats.org/drawingml/2006/table">
            <a:tbl>
              <a:tblPr firstRow="1" bandRow="1">
                <a:tableStyleId>{5C22544A-7EE6-4342-B048-85BDC9FD1C3A}</a:tableStyleId>
              </a:tblPr>
              <a:tblGrid>
                <a:gridCol w="14655800">
                  <a:extLst>
                    <a:ext uri="{9D8B030D-6E8A-4147-A177-3AD203B41FA5}">
                      <a16:colId xmlns:a16="http://schemas.microsoft.com/office/drawing/2014/main" val="3955933084"/>
                    </a:ext>
                  </a:extLst>
                </a:gridCol>
                <a:gridCol w="14655800">
                  <a:extLst>
                    <a:ext uri="{9D8B030D-6E8A-4147-A177-3AD203B41FA5}">
                      <a16:colId xmlns:a16="http://schemas.microsoft.com/office/drawing/2014/main" val="930648019"/>
                    </a:ext>
                  </a:extLst>
                </a:gridCol>
                <a:gridCol w="14655800">
                  <a:extLst>
                    <a:ext uri="{9D8B030D-6E8A-4147-A177-3AD203B41FA5}">
                      <a16:colId xmlns:a16="http://schemas.microsoft.com/office/drawing/2014/main" val="3337146423"/>
                    </a:ext>
                  </a:extLst>
                </a:gridCol>
              </a:tblGrid>
              <a:tr h="27339698">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2148659"/>
                  </a:ext>
                </a:extLst>
              </a:tr>
            </a:tbl>
          </a:graphicData>
        </a:graphic>
      </p:graphicFrame>
      <p:sp>
        <p:nvSpPr>
          <p:cNvPr id="5" name="Text Box 2125"/>
          <p:cNvSpPr txBox="1">
            <a:spLocks noChangeArrowheads="1"/>
          </p:cNvSpPr>
          <p:nvPr/>
        </p:nvSpPr>
        <p:spPr bwMode="auto">
          <a:xfrm>
            <a:off x="-25486" y="5422605"/>
            <a:ext cx="14557912" cy="1511595"/>
          </a:xfrm>
          <a:prstGeom prst="rect">
            <a:avLst/>
          </a:prstGeom>
          <a:solidFill>
            <a:srgbClr val="B8042B"/>
          </a:solidFill>
          <a:ln w="317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CLINICAL SCENARIO</a:t>
            </a:r>
          </a:p>
        </p:txBody>
      </p:sp>
      <p:sp>
        <p:nvSpPr>
          <p:cNvPr id="6" name="Text Box 2126"/>
          <p:cNvSpPr txBox="1">
            <a:spLocks noChangeArrowheads="1"/>
          </p:cNvSpPr>
          <p:nvPr/>
        </p:nvSpPr>
        <p:spPr bwMode="auto">
          <a:xfrm>
            <a:off x="0" y="20503893"/>
            <a:ext cx="14609625"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FOCUSED CLINICAL QUESTION</a:t>
            </a:r>
          </a:p>
        </p:txBody>
      </p:sp>
      <p:sp>
        <p:nvSpPr>
          <p:cNvPr id="7" name="Text Box 2126"/>
          <p:cNvSpPr txBox="1">
            <a:spLocks noChangeArrowheads="1"/>
          </p:cNvSpPr>
          <p:nvPr/>
        </p:nvSpPr>
        <p:spPr bwMode="auto">
          <a:xfrm>
            <a:off x="14630400" y="5454046"/>
            <a:ext cx="14550763" cy="1489677"/>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SUMMARY OF SEARCH, “BEST EVIDENCE” APPRAISED, AND KEY FINDINGS</a:t>
            </a:r>
          </a:p>
        </p:txBody>
      </p:sp>
      <p:sp>
        <p:nvSpPr>
          <p:cNvPr id="16" name="Rectangle 15"/>
          <p:cNvSpPr/>
          <p:nvPr/>
        </p:nvSpPr>
        <p:spPr>
          <a:xfrm>
            <a:off x="-103340" y="0"/>
            <a:ext cx="43994540" cy="54782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Box 2126"/>
          <p:cNvSpPr txBox="1">
            <a:spLocks noChangeArrowheads="1"/>
          </p:cNvSpPr>
          <p:nvPr/>
        </p:nvSpPr>
        <p:spPr bwMode="auto">
          <a:xfrm>
            <a:off x="-78917" y="24123342"/>
            <a:ext cx="14627038" cy="1509234"/>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SEARCH STRATEGY</a:t>
            </a:r>
          </a:p>
        </p:txBody>
      </p:sp>
      <p:sp>
        <p:nvSpPr>
          <p:cNvPr id="9" name="Text Box 2126"/>
          <p:cNvSpPr txBox="1">
            <a:spLocks noChangeArrowheads="1"/>
          </p:cNvSpPr>
          <p:nvPr/>
        </p:nvSpPr>
        <p:spPr bwMode="auto">
          <a:xfrm>
            <a:off x="14551646" y="24367968"/>
            <a:ext cx="14612772"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RESULTS OF SEARCH</a:t>
            </a:r>
          </a:p>
        </p:txBody>
      </p:sp>
      <p:sp>
        <p:nvSpPr>
          <p:cNvPr id="10" name="Text Box 2126"/>
          <p:cNvSpPr txBox="1">
            <a:spLocks noChangeArrowheads="1"/>
          </p:cNvSpPr>
          <p:nvPr/>
        </p:nvSpPr>
        <p:spPr bwMode="auto">
          <a:xfrm>
            <a:off x="14607880" y="17118763"/>
            <a:ext cx="14606973" cy="1433845"/>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CLINICAL BOTTOM LINE</a:t>
            </a:r>
          </a:p>
        </p:txBody>
      </p:sp>
      <p:sp>
        <p:nvSpPr>
          <p:cNvPr id="11" name="Text Box 2126"/>
          <p:cNvSpPr txBox="1">
            <a:spLocks noChangeArrowheads="1"/>
          </p:cNvSpPr>
          <p:nvPr/>
        </p:nvSpPr>
        <p:spPr bwMode="auto">
          <a:xfrm>
            <a:off x="29312665" y="5541500"/>
            <a:ext cx="14529778" cy="1507301"/>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IMPLICATIONS FOR PRACTICE, EDUCATION, AND FUTURE RESEARCH</a:t>
            </a:r>
          </a:p>
        </p:txBody>
      </p:sp>
      <p:sp>
        <p:nvSpPr>
          <p:cNvPr id="12" name="Text Box 2126"/>
          <p:cNvSpPr txBox="1">
            <a:spLocks noChangeArrowheads="1"/>
          </p:cNvSpPr>
          <p:nvPr/>
        </p:nvSpPr>
        <p:spPr bwMode="auto">
          <a:xfrm>
            <a:off x="29123173" y="28072806"/>
            <a:ext cx="14634114" cy="1556657"/>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REFERENCES</a:t>
            </a:r>
          </a:p>
        </p:txBody>
      </p:sp>
      <p:graphicFrame>
        <p:nvGraphicFramePr>
          <p:cNvPr id="13" name="Group 2421"/>
          <p:cNvGraphicFramePr>
            <a:graphicFrameLocks noGrp="1"/>
          </p:cNvGraphicFramePr>
          <p:nvPr>
            <p:extLst>
              <p:ext uri="{D42A27DB-BD31-4B8C-83A1-F6EECF244321}">
                <p14:modId xmlns:p14="http://schemas.microsoft.com/office/powerpoint/2010/main" val="3890086151"/>
              </p:ext>
            </p:extLst>
          </p:nvPr>
        </p:nvGraphicFramePr>
        <p:xfrm>
          <a:off x="5714999" y="103167"/>
          <a:ext cx="32608505" cy="5078433"/>
        </p:xfrm>
        <a:graphic>
          <a:graphicData uri="http://schemas.openxmlformats.org/drawingml/2006/table">
            <a:tbl>
              <a:tblPr/>
              <a:tblGrid>
                <a:gridCol w="32608505">
                  <a:extLst>
                    <a:ext uri="{9D8B030D-6E8A-4147-A177-3AD203B41FA5}">
                      <a16:colId xmlns:a16="http://schemas.microsoft.com/office/drawing/2014/main" val="20000"/>
                    </a:ext>
                  </a:extLst>
                </a:gridCol>
              </a:tblGrid>
              <a:tr h="5078433">
                <a:tc>
                  <a:txBody>
                    <a:bodyPr/>
                    <a:lstStyle/>
                    <a:p>
                      <a:pPr marL="0" marR="0" lvl="0" indent="0" algn="ctr" defTabSz="2290763" rtl="0" eaLnBrk="0" fontAlgn="base" latinLnBrk="0" hangingPunct="0">
                        <a:lnSpc>
                          <a:spcPct val="100000"/>
                        </a:lnSpc>
                        <a:spcBef>
                          <a:spcPct val="20000"/>
                        </a:spcBef>
                        <a:spcAft>
                          <a:spcPct val="0"/>
                        </a:spcAft>
                        <a:buClrTx/>
                        <a:buSzTx/>
                        <a:buFontTx/>
                        <a:buNone/>
                        <a:tabLst/>
                      </a:pPr>
                      <a:endParaRPr kumimoji="0" lang="en-US" sz="2900" b="1" i="0" u="none" strike="noStrike" cap="none" normalizeH="0" baseline="0" dirty="0">
                        <a:ln>
                          <a:noFill/>
                        </a:ln>
                        <a:solidFill>
                          <a:srgbClr val="000568"/>
                        </a:solidFill>
                        <a:effectLst/>
                        <a:latin typeface="Arial" charset="0"/>
                        <a:cs typeface="Times New Roman" pitchFamily="18" charset="0"/>
                      </a:endParaRPr>
                    </a:p>
                    <a:p>
                      <a:pPr algn="ctr"/>
                      <a:r>
                        <a:rPr lang="en-US" sz="7400" b="1" kern="1200" dirty="0">
                          <a:solidFill>
                            <a:schemeClr val="tx1"/>
                          </a:solidFill>
                          <a:effectLst/>
                          <a:latin typeface="Arial" panose="020B0604020202020204" pitchFamily="34" charset="0"/>
                          <a:ea typeface="+mn-ea"/>
                          <a:cs typeface="Arial" panose="020B0604020202020204" pitchFamily="34" charset="0"/>
                        </a:rPr>
                        <a:t>The Effects of Concussion History on Knowledge of Concussions in Equestrian Athletes: A Critically Appraised Topic</a:t>
                      </a:r>
                      <a:endParaRPr lang="en-US" sz="7400" kern="1200" dirty="0">
                        <a:solidFill>
                          <a:schemeClr val="tx1"/>
                        </a:solidFill>
                        <a:effectLst/>
                        <a:latin typeface="Arial" panose="020B0604020202020204" pitchFamily="34" charset="0"/>
                        <a:ea typeface="+mn-ea"/>
                        <a:cs typeface="Arial" panose="020B0604020202020204" pitchFamily="34" charset="0"/>
                      </a:endParaRP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5400" b="1" i="0" u="none" strike="noStrike" cap="none" normalizeH="0" baseline="0" dirty="0">
                          <a:ln>
                            <a:noFill/>
                          </a:ln>
                          <a:solidFill>
                            <a:schemeClr val="tx1"/>
                          </a:solidFill>
                          <a:effectLst/>
                          <a:latin typeface="Times New Roman" pitchFamily="18" charset="0"/>
                        </a:rPr>
                        <a:t>Natalie Ciccone</a:t>
                      </a: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5400" b="1" i="0" u="none" strike="noStrike" cap="none" normalizeH="0" baseline="0" dirty="0">
                          <a:ln>
                            <a:noFill/>
                          </a:ln>
                          <a:solidFill>
                            <a:schemeClr val="tx1"/>
                          </a:solidFill>
                          <a:effectLst/>
                          <a:latin typeface="Times New Roman" pitchFamily="18" charset="0"/>
                        </a:rPr>
                        <a:t>Sacred Heart University, Fairfield, CT </a:t>
                      </a:r>
                    </a:p>
                  </a:txBody>
                  <a:tcPr marL="381590" marR="381590" marT="47702" marB="47702"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 name="TextBox 1"/>
          <p:cNvSpPr txBox="1"/>
          <p:nvPr/>
        </p:nvSpPr>
        <p:spPr>
          <a:xfrm flipH="1">
            <a:off x="22098000" y="14020800"/>
            <a:ext cx="10668000" cy="523220"/>
          </a:xfrm>
          <a:prstGeom prst="rect">
            <a:avLst/>
          </a:prstGeom>
          <a:noFill/>
        </p:spPr>
        <p:txBody>
          <a:bodyPr wrap="square" rtlCol="0">
            <a:spAutoFit/>
          </a:bodyPr>
          <a:lstStyle/>
          <a:p>
            <a:endParaRPr lang="en-US" sz="2800" dirty="0"/>
          </a:p>
        </p:txBody>
      </p:sp>
      <p:sp>
        <p:nvSpPr>
          <p:cNvPr id="30" name="TextBox 29"/>
          <p:cNvSpPr txBox="1"/>
          <p:nvPr/>
        </p:nvSpPr>
        <p:spPr>
          <a:xfrm flipH="1">
            <a:off x="21945600" y="18545235"/>
            <a:ext cx="10896600" cy="553998"/>
          </a:xfrm>
          <a:prstGeom prst="rect">
            <a:avLst/>
          </a:prstGeom>
          <a:noFill/>
        </p:spPr>
        <p:txBody>
          <a:bodyPr wrap="square" rtlCol="0">
            <a:spAutoFit/>
          </a:bodyPr>
          <a:lstStyle/>
          <a:p>
            <a:endParaRPr lang="en-US" sz="3000" dirty="0"/>
          </a:p>
        </p:txBody>
      </p:sp>
      <p:sp>
        <p:nvSpPr>
          <p:cNvPr id="31" name="TextBox 30"/>
          <p:cNvSpPr txBox="1"/>
          <p:nvPr/>
        </p:nvSpPr>
        <p:spPr>
          <a:xfrm flipH="1">
            <a:off x="32967461" y="7315200"/>
            <a:ext cx="10896600" cy="523220"/>
          </a:xfrm>
          <a:prstGeom prst="rect">
            <a:avLst/>
          </a:prstGeom>
          <a:noFill/>
        </p:spPr>
        <p:txBody>
          <a:bodyPr wrap="square" rtlCol="0">
            <a:spAutoFit/>
          </a:bodyPr>
          <a:lstStyle/>
          <a:p>
            <a:endParaRPr lang="en-US" sz="2800" dirty="0"/>
          </a:p>
        </p:txBody>
      </p:sp>
      <p:sp>
        <p:nvSpPr>
          <p:cNvPr id="32" name="TextBox 31"/>
          <p:cNvSpPr txBox="1"/>
          <p:nvPr/>
        </p:nvSpPr>
        <p:spPr>
          <a:xfrm flipH="1">
            <a:off x="32994600" y="7315200"/>
            <a:ext cx="10896600" cy="461665"/>
          </a:xfrm>
          <a:prstGeom prst="rect">
            <a:avLst/>
          </a:prstGeom>
          <a:noFill/>
        </p:spPr>
        <p:txBody>
          <a:bodyPr wrap="square" rtlCol="0">
            <a:spAutoFit/>
          </a:bodyPr>
          <a:lstStyle/>
          <a:p>
            <a:pPr marL="457200" indent="-457200">
              <a:buAutoNum type="arabicPeriod"/>
            </a:pPr>
            <a:endParaRPr lang="en-US" sz="2400" dirty="0"/>
          </a:p>
        </p:txBody>
      </p:sp>
      <p:sp>
        <p:nvSpPr>
          <p:cNvPr id="33" name="TextBox 32"/>
          <p:cNvSpPr txBox="1"/>
          <p:nvPr/>
        </p:nvSpPr>
        <p:spPr>
          <a:xfrm flipH="1">
            <a:off x="32994600" y="29413200"/>
            <a:ext cx="10896600" cy="553998"/>
          </a:xfrm>
          <a:prstGeom prst="rect">
            <a:avLst/>
          </a:prstGeom>
          <a:noFill/>
        </p:spPr>
        <p:txBody>
          <a:bodyPr wrap="square" rtlCol="0">
            <a:spAutoFit/>
          </a:bodyPr>
          <a:lstStyle/>
          <a:p>
            <a:r>
              <a:rPr lang="en-US" sz="3000" dirty="0"/>
              <a:t>. </a:t>
            </a:r>
          </a:p>
        </p:txBody>
      </p:sp>
      <p:pic>
        <p:nvPicPr>
          <p:cNvPr id="23" name="Picture 22"/>
          <p:cNvPicPr>
            <a:picLocks noChangeAspect="1"/>
          </p:cNvPicPr>
          <p:nvPr/>
        </p:nvPicPr>
        <p:blipFill>
          <a:blip r:embed="rId3"/>
          <a:stretch>
            <a:fillRect/>
          </a:stretch>
        </p:blipFill>
        <p:spPr>
          <a:xfrm>
            <a:off x="457200" y="152400"/>
            <a:ext cx="5257800" cy="5257800"/>
          </a:xfrm>
          <a:prstGeom prst="rect">
            <a:avLst/>
          </a:prstGeom>
        </p:spPr>
      </p:pic>
      <p:sp>
        <p:nvSpPr>
          <p:cNvPr id="29" name="TextBox 28"/>
          <p:cNvSpPr txBox="1"/>
          <p:nvPr/>
        </p:nvSpPr>
        <p:spPr>
          <a:xfrm>
            <a:off x="29311644" y="7013912"/>
            <a:ext cx="14655756" cy="677108"/>
          </a:xfrm>
          <a:prstGeom prst="rect">
            <a:avLst/>
          </a:prstGeom>
          <a:noFill/>
        </p:spPr>
        <p:txBody>
          <a:bodyPr wrap="square" rtlCol="0">
            <a:spAutoFit/>
          </a:bodyPr>
          <a:lstStyle/>
          <a:p>
            <a:endParaRPr lang="en-US" sz="3800" dirty="0"/>
          </a:p>
        </p:txBody>
      </p:sp>
      <p:sp>
        <p:nvSpPr>
          <p:cNvPr id="17" name="Rectangle 16"/>
          <p:cNvSpPr/>
          <p:nvPr/>
        </p:nvSpPr>
        <p:spPr>
          <a:xfrm>
            <a:off x="38176043" y="220474"/>
            <a:ext cx="5257800" cy="5257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5" name="Picture 24">
            <a:extLst>
              <a:ext uri="{FF2B5EF4-FFF2-40B4-BE49-F238E27FC236}">
                <a16:creationId xmlns:a16="http://schemas.microsoft.com/office/drawing/2014/main" id="{696F44D6-A4E8-4129-9046-A8B6A2A6BAD5}"/>
              </a:ext>
            </a:extLst>
          </p:cNvPr>
          <p:cNvPicPr>
            <a:picLocks noChangeAspect="1"/>
          </p:cNvPicPr>
          <p:nvPr/>
        </p:nvPicPr>
        <p:blipFill>
          <a:blip r:embed="rId3"/>
          <a:stretch>
            <a:fillRect/>
          </a:stretch>
        </p:blipFill>
        <p:spPr>
          <a:xfrm>
            <a:off x="38325224" y="152400"/>
            <a:ext cx="5257800" cy="5257800"/>
          </a:xfrm>
          <a:prstGeom prst="rect">
            <a:avLst/>
          </a:prstGeom>
        </p:spPr>
      </p:pic>
      <p:sp>
        <p:nvSpPr>
          <p:cNvPr id="3" name="TextBox 2">
            <a:extLst>
              <a:ext uri="{FF2B5EF4-FFF2-40B4-BE49-F238E27FC236}">
                <a16:creationId xmlns:a16="http://schemas.microsoft.com/office/drawing/2014/main" id="{EA90ED90-03E2-3D4B-B037-D653789C6D40}"/>
              </a:ext>
            </a:extLst>
          </p:cNvPr>
          <p:cNvSpPr txBox="1"/>
          <p:nvPr/>
        </p:nvSpPr>
        <p:spPr>
          <a:xfrm>
            <a:off x="116386" y="7497859"/>
            <a:ext cx="14350116" cy="12403395"/>
          </a:xfrm>
          <a:prstGeom prst="rect">
            <a:avLst/>
          </a:prstGeom>
          <a:noFill/>
        </p:spPr>
        <p:txBody>
          <a:bodyPr wrap="square" rtlCol="0">
            <a:spAutoFit/>
          </a:bodyPr>
          <a:lstStyle/>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Head injuries are responsible for most serious equestrian sports injuries.</a:t>
            </a:r>
            <a:r>
              <a:rPr lang="en-US" sz="4000" baseline="30000" dirty="0">
                <a:latin typeface="Times New Roman" panose="02020603050405020304" pitchFamily="18" charset="0"/>
                <a:cs typeface="Times New Roman" panose="02020603050405020304" pitchFamily="18" charset="0"/>
              </a:rPr>
              <a:t>1 </a:t>
            </a:r>
          </a:p>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Equestrian athletes are taught to “get back on the horse” after suffering from an injury because they do not want to appear too weak or injured to remain in the competition. Because of this, the rider does not recognize the severity of their injury. </a:t>
            </a:r>
          </a:p>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At barns or equestrian competitions there is either no medical coverage or minimal medical coverage to help if the athletes are injured, so it is easier for the rider to ignore their injuries.</a:t>
            </a:r>
          </a:p>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Education regarding the prevention of head and brain injuries is essential. </a:t>
            </a:r>
          </a:p>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Currently, there is not a lot of information given to equestrian athletes about concussions until they are seen by a doctor. </a:t>
            </a:r>
          </a:p>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Under-reporting, low awareness of concussions, premature return to activity, prior injury and lack of appropriate management can lead to increased symptoms, delayed recovery and risk of re-injury.</a:t>
            </a:r>
            <a:r>
              <a:rPr lang="en-US" sz="4000" baseline="30000" dirty="0">
                <a:latin typeface="Times New Roman" panose="02020603050405020304" pitchFamily="18" charset="0"/>
                <a:cs typeface="Times New Roman" panose="02020603050405020304" pitchFamily="18" charset="0"/>
              </a:rPr>
              <a:t>3 </a:t>
            </a:r>
          </a:p>
          <a:p>
            <a:pPr marL="57150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Reducing the risk of concussions includes preventing injuries from occurring and ensuring effective recognition and management of these injuries.</a:t>
            </a:r>
            <a:endParaRPr lang="en-US" sz="4000" dirty="0"/>
          </a:p>
        </p:txBody>
      </p:sp>
      <p:sp>
        <p:nvSpPr>
          <p:cNvPr id="4" name="TextBox 3">
            <a:extLst>
              <a:ext uri="{FF2B5EF4-FFF2-40B4-BE49-F238E27FC236}">
                <a16:creationId xmlns:a16="http://schemas.microsoft.com/office/drawing/2014/main" id="{40AB239B-139D-3941-9379-DE837F095235}"/>
              </a:ext>
            </a:extLst>
          </p:cNvPr>
          <p:cNvSpPr txBox="1"/>
          <p:nvPr/>
        </p:nvSpPr>
        <p:spPr>
          <a:xfrm>
            <a:off x="-52858" y="22112326"/>
            <a:ext cx="14428088" cy="1938992"/>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Are equestrian athletes with a history of concussion more knowledgeable about concussions compared to those who do not have a history of concussion?</a:t>
            </a:r>
          </a:p>
        </p:txBody>
      </p:sp>
      <p:sp>
        <p:nvSpPr>
          <p:cNvPr id="19" name="TextBox 18">
            <a:extLst>
              <a:ext uri="{FF2B5EF4-FFF2-40B4-BE49-F238E27FC236}">
                <a16:creationId xmlns:a16="http://schemas.microsoft.com/office/drawing/2014/main" id="{4EDECF43-D6E7-6446-B94B-E5EADF8FE6CE}"/>
              </a:ext>
            </a:extLst>
          </p:cNvPr>
          <p:cNvSpPr txBox="1"/>
          <p:nvPr/>
        </p:nvSpPr>
        <p:spPr>
          <a:xfrm>
            <a:off x="14713041" y="18684288"/>
            <a:ext cx="14682897" cy="2554545"/>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There is currently inconsistent high-quality evidence demonstrating that equestrian athletes with a history of concussion do not have more knowledge about concussions compared to those who do not have a history of concussion. </a:t>
            </a:r>
          </a:p>
        </p:txBody>
      </p:sp>
      <p:sp>
        <p:nvSpPr>
          <p:cNvPr id="22" name="TextBox 21">
            <a:extLst>
              <a:ext uri="{FF2B5EF4-FFF2-40B4-BE49-F238E27FC236}">
                <a16:creationId xmlns:a16="http://schemas.microsoft.com/office/drawing/2014/main" id="{E2B1FF38-55C2-894F-8D93-3D6CA31A246F}"/>
              </a:ext>
            </a:extLst>
          </p:cNvPr>
          <p:cNvSpPr txBox="1"/>
          <p:nvPr/>
        </p:nvSpPr>
        <p:spPr>
          <a:xfrm>
            <a:off x="14901352" y="17164396"/>
            <a:ext cx="14395593" cy="2031325"/>
          </a:xfrm>
          <a:prstGeom prst="rect">
            <a:avLst/>
          </a:prstGeom>
          <a:noFill/>
        </p:spPr>
        <p:txBody>
          <a:bodyPr wrap="square" rtlCol="0">
            <a:spAutoFit/>
          </a:bodyPr>
          <a:lstStyle/>
          <a:p>
            <a:pPr lvl="0"/>
            <a:endParaRPr lang="en-US" sz="4000" dirty="0"/>
          </a:p>
          <a:p>
            <a:endParaRPr lang="en-US" dirty="0"/>
          </a:p>
        </p:txBody>
      </p:sp>
      <p:sp>
        <p:nvSpPr>
          <p:cNvPr id="35" name="TextBox 34">
            <a:extLst>
              <a:ext uri="{FF2B5EF4-FFF2-40B4-BE49-F238E27FC236}">
                <a16:creationId xmlns:a16="http://schemas.microsoft.com/office/drawing/2014/main" id="{DBA26635-3A8E-6B43-BF74-B45FC933C19D}"/>
              </a:ext>
            </a:extLst>
          </p:cNvPr>
          <p:cNvSpPr txBox="1"/>
          <p:nvPr/>
        </p:nvSpPr>
        <p:spPr>
          <a:xfrm>
            <a:off x="104338" y="25481789"/>
            <a:ext cx="14361476" cy="7478970"/>
          </a:xfrm>
          <a:prstGeom prst="rect">
            <a:avLst/>
          </a:prstGeom>
          <a:noFill/>
        </p:spPr>
        <p:txBody>
          <a:bodyPr wrap="square" rtlCol="0">
            <a:spAutoFit/>
          </a:bodyPr>
          <a:lstStyle/>
          <a:p>
            <a:r>
              <a:rPr lang="en-US" sz="4000" b="1" dirty="0">
                <a:latin typeface="Times New Roman" panose="02020603050405020304" pitchFamily="18" charset="0"/>
                <a:cs typeface="Times New Roman" panose="02020603050405020304" pitchFamily="18" charset="0"/>
              </a:rPr>
              <a:t>Sources of Evidence Searched</a:t>
            </a:r>
          </a:p>
          <a:p>
            <a:r>
              <a:rPr lang="en-US" sz="4000" dirty="0">
                <a:latin typeface="Times New Roman" panose="02020603050405020304" pitchFamily="18" charset="0"/>
                <a:cs typeface="Times New Roman" panose="02020603050405020304" pitchFamily="18" charset="0"/>
              </a:rPr>
              <a:t>A computerized search was completed in October 2020. Data sources were searched from PubMed. The search terms used: (equestrian riders) AND (history of concussions) AND (knowledge of concussions). Studies were limited to articles published in English after 2010.</a:t>
            </a:r>
          </a:p>
          <a:p>
            <a:endParaRPr lang="en-US" sz="4000" dirty="0">
              <a:latin typeface="Times New Roman" panose="02020603050405020304" pitchFamily="18" charset="0"/>
              <a:cs typeface="Times New Roman" panose="02020603050405020304" pitchFamily="18" charset="0"/>
            </a:endParaRPr>
          </a:p>
          <a:p>
            <a:r>
              <a:rPr lang="en-US" sz="4000" b="1" dirty="0">
                <a:latin typeface="Times New Roman" panose="02020603050405020304" pitchFamily="18" charset="0"/>
                <a:cs typeface="Times New Roman" panose="02020603050405020304" pitchFamily="18" charset="0"/>
              </a:rPr>
              <a:t>Study Selection</a:t>
            </a:r>
          </a:p>
          <a:p>
            <a:r>
              <a:rPr lang="en-US" sz="4000" dirty="0">
                <a:latin typeface="Times New Roman" panose="02020603050405020304" pitchFamily="18" charset="0"/>
                <a:cs typeface="Times New Roman" panose="02020603050405020304" pitchFamily="18" charset="0"/>
              </a:rPr>
              <a:t>The criteria for study selection were as follows:</a:t>
            </a:r>
          </a:p>
          <a:p>
            <a:pPr lvl="0"/>
            <a:r>
              <a:rPr lang="en-US" sz="4000" dirty="0">
                <a:latin typeface="Times New Roman" panose="02020603050405020304" pitchFamily="18" charset="0"/>
                <a:cs typeface="Times New Roman" panose="02020603050405020304" pitchFamily="18" charset="0"/>
              </a:rPr>
              <a:t>a) Studies published between 2010 and 2020, b) studies that included adult (&gt;18 years of age) athletes, c) studies including different types of equestrian events, d) concussion injuries.</a:t>
            </a:r>
          </a:p>
        </p:txBody>
      </p:sp>
      <p:sp>
        <p:nvSpPr>
          <p:cNvPr id="42" name="TextBox 41">
            <a:extLst>
              <a:ext uri="{FF2B5EF4-FFF2-40B4-BE49-F238E27FC236}">
                <a16:creationId xmlns:a16="http://schemas.microsoft.com/office/drawing/2014/main" id="{D37924E8-B3A0-2148-93ED-7A96A25C731D}"/>
              </a:ext>
            </a:extLst>
          </p:cNvPr>
          <p:cNvSpPr txBox="1"/>
          <p:nvPr/>
        </p:nvSpPr>
        <p:spPr>
          <a:xfrm>
            <a:off x="29227686" y="29589383"/>
            <a:ext cx="14529601" cy="3108543"/>
          </a:xfrm>
          <a:prstGeom prst="rect">
            <a:avLst/>
          </a:prstGeom>
          <a:noFill/>
        </p:spPr>
        <p:txBody>
          <a:bodyPr wrap="square" rtlCol="0">
            <a:spAutoFit/>
          </a:bodyPr>
          <a:lstStyle/>
          <a:p>
            <a:pPr lvl="0"/>
            <a:r>
              <a:rPr lang="en-US" sz="2800" dirty="0">
                <a:latin typeface="Times New Roman" panose="02020603050405020304" pitchFamily="18" charset="0"/>
                <a:cs typeface="Times New Roman" panose="02020603050405020304" pitchFamily="18" charset="0"/>
              </a:rPr>
              <a:t>1. Kuhl HN, Ritchie D, Taveira-Dick AC, Hoefling KA, Russo SA. Concussion history and knowledge base in competitive equestrian athletes. </a:t>
            </a:r>
            <a:r>
              <a:rPr lang="en-US" sz="2800" i="1" dirty="0">
                <a:latin typeface="Times New Roman" panose="02020603050405020304" pitchFamily="18" charset="0"/>
                <a:cs typeface="Times New Roman" panose="02020603050405020304" pitchFamily="18" charset="0"/>
              </a:rPr>
              <a:t>Sports Health</a:t>
            </a:r>
            <a:r>
              <a:rPr lang="en-US" sz="2800" dirty="0">
                <a:latin typeface="Times New Roman" panose="02020603050405020304" pitchFamily="18" charset="0"/>
                <a:cs typeface="Times New Roman" panose="02020603050405020304" pitchFamily="18" charset="0"/>
              </a:rPr>
              <a:t>. 2014;6(2):136–138.</a:t>
            </a:r>
          </a:p>
          <a:p>
            <a:pPr lvl="0"/>
            <a:r>
              <a:rPr lang="en-US" sz="2800" dirty="0">
                <a:latin typeface="Times New Roman" panose="02020603050405020304" pitchFamily="18" charset="0"/>
                <a:cs typeface="Times New Roman" panose="02020603050405020304" pitchFamily="18" charset="0"/>
              </a:rPr>
              <a:t>2. McCrory P, </a:t>
            </a:r>
            <a:r>
              <a:rPr lang="en-US" sz="2800" dirty="0" err="1">
                <a:latin typeface="Times New Roman" panose="02020603050405020304" pitchFamily="18" charset="0"/>
                <a:cs typeface="Times New Roman" panose="02020603050405020304" pitchFamily="18" charset="0"/>
              </a:rPr>
              <a:t>Meeuwisse</a:t>
            </a:r>
            <a:r>
              <a:rPr lang="en-US" sz="2800" dirty="0">
                <a:latin typeface="Times New Roman" panose="02020603050405020304" pitchFamily="18" charset="0"/>
                <a:cs typeface="Times New Roman" panose="02020603050405020304" pitchFamily="18" charset="0"/>
              </a:rPr>
              <a:t> W, Dvorak J et al. Consensus statement on concussion in sport—the 5th international conference on concussion in sport held in Berlin, October 2016. Br J Sports Med 2017. </a:t>
            </a:r>
          </a:p>
          <a:p>
            <a:pPr lvl="0"/>
            <a:r>
              <a:rPr lang="en-US" sz="2800" dirty="0">
                <a:latin typeface="Times New Roman" panose="02020603050405020304" pitchFamily="18" charset="0"/>
                <a:cs typeface="Times New Roman" panose="02020603050405020304" pitchFamily="18" charset="0"/>
              </a:rPr>
              <a:t>3. Theadom A, Reid D, Hardarker N, Lough J, Hume PA. Concussion knowledge, attitudes and behavior in equestrian athletes. </a:t>
            </a:r>
            <a:r>
              <a:rPr lang="en-US" sz="2800" i="1" dirty="0">
                <a:latin typeface="Times New Roman" panose="02020603050405020304" pitchFamily="18" charset="0"/>
                <a:cs typeface="Times New Roman" panose="02020603050405020304" pitchFamily="18" charset="0"/>
              </a:rPr>
              <a:t>J Sci Med Sport. </a:t>
            </a:r>
            <a:r>
              <a:rPr lang="en-US" sz="2800" dirty="0">
                <a:latin typeface="Times New Roman" panose="02020603050405020304" pitchFamily="18" charset="0"/>
                <a:cs typeface="Times New Roman" panose="02020603050405020304" pitchFamily="18" charset="0"/>
              </a:rPr>
              <a:t>2020 Nov;23 (11):1055-1061.</a:t>
            </a:r>
          </a:p>
          <a:p>
            <a:pPr lvl="0"/>
            <a:r>
              <a:rPr lang="en-US" sz="2800" dirty="0">
                <a:latin typeface="Times New Roman" panose="02020603050405020304" pitchFamily="18" charset="0"/>
                <a:cs typeface="Times New Roman" panose="02020603050405020304" pitchFamily="18" charset="0"/>
              </a:rPr>
              <a:t>4. </a:t>
            </a:r>
            <a:r>
              <a:rPr lang="en-US" sz="2800" dirty="0" err="1">
                <a:latin typeface="Times New Roman" panose="02020603050405020304" pitchFamily="18" charset="0"/>
                <a:cs typeface="Times New Roman" panose="02020603050405020304" pitchFamily="18" charset="0"/>
              </a:rPr>
              <a:t>Broshek</a:t>
            </a:r>
            <a:r>
              <a:rPr lang="en-US" sz="2800" dirty="0">
                <a:latin typeface="Times New Roman" panose="02020603050405020304" pitchFamily="18" charset="0"/>
                <a:cs typeface="Times New Roman" panose="02020603050405020304" pitchFamily="18" charset="0"/>
              </a:rPr>
              <a:t> DK. Concussion diagnosis and management. </a:t>
            </a:r>
            <a:r>
              <a:rPr lang="en-US" sz="2800" i="1" dirty="0">
                <a:latin typeface="Times New Roman" panose="02020603050405020304" pitchFamily="18" charset="0"/>
                <a:cs typeface="Times New Roman" panose="02020603050405020304" pitchFamily="18" charset="0"/>
              </a:rPr>
              <a:t>Am Med Equestrian Assoc</a:t>
            </a:r>
            <a:r>
              <a:rPr lang="en-US" sz="2800" dirty="0">
                <a:latin typeface="Times New Roman" panose="02020603050405020304" pitchFamily="18" charset="0"/>
                <a:cs typeface="Times New Roman" panose="02020603050405020304" pitchFamily="18" charset="0"/>
              </a:rPr>
              <a:t>. 2001;12(4):1-4. </a:t>
            </a:r>
          </a:p>
        </p:txBody>
      </p:sp>
      <p:sp>
        <p:nvSpPr>
          <p:cNvPr id="43" name="TextBox 42">
            <a:extLst>
              <a:ext uri="{FF2B5EF4-FFF2-40B4-BE49-F238E27FC236}">
                <a16:creationId xmlns:a16="http://schemas.microsoft.com/office/drawing/2014/main" id="{4C4B1948-8377-E747-8E47-626AEF311713}"/>
              </a:ext>
            </a:extLst>
          </p:cNvPr>
          <p:cNvSpPr txBox="1"/>
          <p:nvPr/>
        </p:nvSpPr>
        <p:spPr>
          <a:xfrm>
            <a:off x="29310232" y="6984983"/>
            <a:ext cx="14226792" cy="21367388"/>
          </a:xfrm>
          <a:prstGeom prst="rect">
            <a:avLst/>
          </a:prstGeom>
          <a:noFill/>
        </p:spPr>
        <p:txBody>
          <a:bodyPr wrap="square" rtlCol="0">
            <a:spAutoFit/>
          </a:bodyPr>
          <a:lstStyle/>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Contact sports get all the attention regarding concussions because they receive the most concussions.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It is important to recognize that equestrian and other non-contact sports are just as important regarding concussions because many of the athletes in non-contact sports do not receive the proper education.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A unique aspect of equestrian sports is that a horse’s strength, height, speed, and unpredictability all contribute to the velocity of impact resulting in concussion risks.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No matter how much an athlete is trained or how trained the horses are, concussions can occur along with other serious injuries.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It’s important to recognize that equestrians can receive concussions outside of competition. A few examples can be getting kicked by a horse, falling off a horse during practices, or being knocked over by a horse’s head.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Equestrian and other non-contact sports are often not a priority for Athletic Training departments, so these athletes do not always have appropriate medical care on site.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Barns where practices or events are held should have medical care coverage. </a:t>
            </a:r>
          </a:p>
          <a:p>
            <a:pPr marL="1143000" indent="-1143000">
              <a:buFont typeface="Arial" panose="020B0604020202020204" pitchFamily="34" charset="0"/>
              <a:buChar char="•"/>
            </a:pPr>
            <a:r>
              <a:rPr lang="en-US" sz="4250" dirty="0">
                <a:latin typeface="Times New Roman" panose="02020603050405020304" pitchFamily="18" charset="0"/>
                <a:cs typeface="Times New Roman" panose="02020603050405020304" pitchFamily="18" charset="0"/>
              </a:rPr>
              <a:t>Because there is such a high risk of injury in the equestrian sport or events, having an Athletic Trainer on site is beneficial for emergency situations or to even help determine if an equestrian athlete should be allowed to </a:t>
            </a:r>
            <a:r>
              <a:rPr lang="en-US" sz="4000" dirty="0">
                <a:latin typeface="Times New Roman" panose="02020603050405020304" pitchFamily="18" charset="0"/>
                <a:cs typeface="Times New Roman" panose="02020603050405020304" pitchFamily="18" charset="0"/>
              </a:rPr>
              <a:t>continue competing after receiving an injury or concussion.</a:t>
            </a:r>
          </a:p>
          <a:p>
            <a:pPr marL="1143000" indent="-11430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On the United States Equestrian Federation (USEF) website, there are links and articles that talk about the signs and symptoms of concussions. But some people would not know this if they are not a member of the USEF. </a:t>
            </a:r>
          </a:p>
          <a:p>
            <a:pPr marL="1143000" indent="-11430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Coaches, parents, and equestrian riders do not have to go through any training when it comes to concussions or other injuries.</a:t>
            </a:r>
          </a:p>
        </p:txBody>
      </p:sp>
      <p:sp>
        <p:nvSpPr>
          <p:cNvPr id="34" name="TextBox 33">
            <a:extLst>
              <a:ext uri="{FF2B5EF4-FFF2-40B4-BE49-F238E27FC236}">
                <a16:creationId xmlns:a16="http://schemas.microsoft.com/office/drawing/2014/main" id="{DBA26635-3A8E-6B43-BF74-B45FC933C19D}"/>
              </a:ext>
            </a:extLst>
          </p:cNvPr>
          <p:cNvSpPr txBox="1"/>
          <p:nvPr/>
        </p:nvSpPr>
        <p:spPr>
          <a:xfrm>
            <a:off x="14790888" y="7122200"/>
            <a:ext cx="14109239" cy="9941183"/>
          </a:xfrm>
          <a:prstGeom prst="rect">
            <a:avLst/>
          </a:prstGeom>
          <a:noFill/>
        </p:spPr>
        <p:txBody>
          <a:bodyPr wrap="square" rtlCol="0">
            <a:spAutoFit/>
          </a:bodyPr>
          <a:lstStyle/>
          <a:p>
            <a:pPr lvl="0"/>
            <a:r>
              <a:rPr lang="en-US" sz="4000" b="1" dirty="0">
                <a:latin typeface="Times New Roman" panose="02020603050405020304" pitchFamily="18" charset="0"/>
                <a:cs typeface="Times New Roman" panose="02020603050405020304" pitchFamily="18" charset="0"/>
              </a:rPr>
              <a:t>Summary of Search and Best Evidence Appraised </a:t>
            </a:r>
          </a:p>
          <a:p>
            <a:pPr marL="571500" lvl="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The literature search yielded 10 studies. After review of the abstracts or titles, 8 studies were excluded as they were determined to not meet the inclusion criteria for this CAT. Two studies remained that met the inclusion criteria for this CAT. The STROBE scale was applied to determine level of evidence for further identification of study eligibility.</a:t>
            </a:r>
          </a:p>
          <a:p>
            <a:pPr lvl="0"/>
            <a:endParaRPr lang="en-US" sz="4000" b="1" i="1" dirty="0">
              <a:latin typeface="Times New Roman" panose="02020603050405020304" pitchFamily="18" charset="0"/>
              <a:cs typeface="Times New Roman" panose="02020603050405020304" pitchFamily="18" charset="0"/>
            </a:endParaRPr>
          </a:p>
          <a:p>
            <a:pPr lvl="0"/>
            <a:r>
              <a:rPr lang="en-US" sz="4000" b="1" i="1" dirty="0">
                <a:latin typeface="Times New Roman" panose="02020603050405020304" pitchFamily="18" charset="0"/>
                <a:cs typeface="Times New Roman" panose="02020603050405020304" pitchFamily="18" charset="0"/>
              </a:rPr>
              <a:t>Key Findings</a:t>
            </a:r>
          </a:p>
          <a:p>
            <a:pPr marL="571500" lvl="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Both studies</a:t>
            </a:r>
            <a:r>
              <a:rPr lang="en-US" sz="4000" baseline="30000" dirty="0">
                <a:latin typeface="Times New Roman" panose="02020603050405020304" pitchFamily="18" charset="0"/>
                <a:cs typeface="Times New Roman" panose="02020603050405020304" pitchFamily="18" charset="0"/>
              </a:rPr>
              <a:t>1,3</a:t>
            </a:r>
            <a:r>
              <a:rPr lang="en-US" sz="4000" dirty="0">
                <a:latin typeface="Times New Roman" panose="02020603050405020304" pitchFamily="18" charset="0"/>
                <a:cs typeface="Times New Roman" panose="02020603050405020304" pitchFamily="18" charset="0"/>
              </a:rPr>
              <a:t> compared symptoms experienced during an injury with the knowledge and diagnosis of concussions.</a:t>
            </a:r>
          </a:p>
          <a:p>
            <a:pPr marL="571500" lvl="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One study</a:t>
            </a:r>
            <a:r>
              <a:rPr lang="en-US" sz="4000" baseline="30000" dirty="0">
                <a:latin typeface="Times New Roman" panose="02020603050405020304" pitchFamily="18" charset="0"/>
                <a:cs typeface="Times New Roman" panose="02020603050405020304" pitchFamily="18" charset="0"/>
              </a:rPr>
              <a:t>1</a:t>
            </a:r>
            <a:r>
              <a:rPr lang="en-US" sz="4000" dirty="0">
                <a:latin typeface="Times New Roman" panose="02020603050405020304" pitchFamily="18" charset="0"/>
                <a:cs typeface="Times New Roman" panose="02020603050405020304" pitchFamily="18" charset="0"/>
              </a:rPr>
              <a:t> showed that equestrian riders were never educated about head injuries. </a:t>
            </a:r>
          </a:p>
          <a:p>
            <a:pPr marL="571500" lvl="0" indent="-5715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The other study</a:t>
            </a:r>
            <a:r>
              <a:rPr lang="en-US" sz="4000" baseline="30000" dirty="0">
                <a:latin typeface="Times New Roman" panose="02020603050405020304" pitchFamily="18" charset="0"/>
                <a:cs typeface="Times New Roman" panose="02020603050405020304" pitchFamily="18" charset="0"/>
              </a:rPr>
              <a:t>3</a:t>
            </a:r>
            <a:r>
              <a:rPr lang="en-US" sz="4000" dirty="0">
                <a:latin typeface="Times New Roman" panose="02020603050405020304" pitchFamily="18" charset="0"/>
                <a:cs typeface="Times New Roman" panose="02020603050405020304" pitchFamily="18" charset="0"/>
              </a:rPr>
              <a:t> showed knowledge of concussions was high, but the knowledge did not translate to willing to report a concussion. </a:t>
            </a:r>
            <a:endParaRPr lang="en-US" sz="4200" dirty="0"/>
          </a:p>
        </p:txBody>
      </p:sp>
      <p:graphicFrame>
        <p:nvGraphicFramePr>
          <p:cNvPr id="36" name="Table 35"/>
          <p:cNvGraphicFramePr>
            <a:graphicFrameLocks noGrp="1"/>
          </p:cNvGraphicFramePr>
          <p:nvPr>
            <p:extLst>
              <p:ext uri="{D42A27DB-BD31-4B8C-83A1-F6EECF244321}">
                <p14:modId xmlns:p14="http://schemas.microsoft.com/office/powerpoint/2010/main" val="2140297719"/>
              </p:ext>
            </p:extLst>
          </p:nvPr>
        </p:nvGraphicFramePr>
        <p:xfrm>
          <a:off x="14561137" y="25710771"/>
          <a:ext cx="14664830" cy="7054644"/>
        </p:xfrm>
        <a:graphic>
          <a:graphicData uri="http://schemas.openxmlformats.org/drawingml/2006/table">
            <a:tbl>
              <a:tblPr firstRow="1" firstCol="1" bandRow="1">
                <a:tableStyleId>{E8034E78-7F5D-4C2E-B375-FC64B27BC917}</a:tableStyleId>
              </a:tblPr>
              <a:tblGrid>
                <a:gridCol w="4371247">
                  <a:extLst>
                    <a:ext uri="{9D8B030D-6E8A-4147-A177-3AD203B41FA5}">
                      <a16:colId xmlns:a16="http://schemas.microsoft.com/office/drawing/2014/main" val="1936889773"/>
                    </a:ext>
                  </a:extLst>
                </a:gridCol>
                <a:gridCol w="4794270">
                  <a:extLst>
                    <a:ext uri="{9D8B030D-6E8A-4147-A177-3AD203B41FA5}">
                      <a16:colId xmlns:a16="http://schemas.microsoft.com/office/drawing/2014/main" val="3064700614"/>
                    </a:ext>
                  </a:extLst>
                </a:gridCol>
                <a:gridCol w="3102177">
                  <a:extLst>
                    <a:ext uri="{9D8B030D-6E8A-4147-A177-3AD203B41FA5}">
                      <a16:colId xmlns:a16="http://schemas.microsoft.com/office/drawing/2014/main" val="671637338"/>
                    </a:ext>
                  </a:extLst>
                </a:gridCol>
                <a:gridCol w="2397136">
                  <a:extLst>
                    <a:ext uri="{9D8B030D-6E8A-4147-A177-3AD203B41FA5}">
                      <a16:colId xmlns:a16="http://schemas.microsoft.com/office/drawing/2014/main" val="1364052425"/>
                    </a:ext>
                  </a:extLst>
                </a:gridCol>
              </a:tblGrid>
              <a:tr h="699160">
                <a:tc gridSpan="4">
                  <a:txBody>
                    <a:bodyPr/>
                    <a:lstStyle/>
                    <a:p>
                      <a:pPr algn="ctr">
                        <a:spcAft>
                          <a:spcPts val="800"/>
                        </a:spcAft>
                      </a:pPr>
                      <a:r>
                        <a:rPr lang="en-US" sz="4400" dirty="0">
                          <a:effectLst/>
                        </a:rPr>
                        <a:t>Table 1. Summary of Study Designs of Articles Reviewed</a:t>
                      </a:r>
                      <a:endParaRPr lang="en-US" sz="4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tx1">
                        <a:lumMod val="75000"/>
                        <a:lumOff val="2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0502776"/>
                  </a:ext>
                </a:extLst>
              </a:tr>
              <a:tr h="2860200">
                <a:tc>
                  <a:txBody>
                    <a:bodyPr/>
                    <a:lstStyle/>
                    <a:p>
                      <a:pPr>
                        <a:spcAft>
                          <a:spcPts val="800"/>
                        </a:spcAft>
                      </a:pPr>
                      <a:r>
                        <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Author</a:t>
                      </a:r>
                    </a:p>
                    <a:p>
                      <a:pPr>
                        <a:spcAft>
                          <a:spcPts val="800"/>
                        </a:spcAft>
                      </a:pPr>
                      <a:endPar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endParaRPr>
                    </a:p>
                    <a:p>
                      <a:pPr>
                        <a:spcAft>
                          <a:spcPts val="800"/>
                        </a:spcAft>
                      </a:pPr>
                      <a:r>
                        <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Kuhl et al.</a:t>
                      </a:r>
                    </a:p>
                    <a:p>
                      <a:pPr>
                        <a:spcAft>
                          <a:spcPts val="800"/>
                        </a:spcAft>
                      </a:pPr>
                      <a:endPar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spcAft>
                          <a:spcPts val="800"/>
                        </a:spcAft>
                      </a:pPr>
                      <a:r>
                        <a:rPr lang="en-US" sz="4000" b="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Design</a:t>
                      </a:r>
                    </a:p>
                    <a:p>
                      <a:pPr>
                        <a:spcAft>
                          <a:spcPts val="800"/>
                        </a:spcAft>
                      </a:pPr>
                      <a:endPar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endParaRPr>
                    </a:p>
                    <a:p>
                      <a:pPr>
                        <a:spcAft>
                          <a:spcPts val="800"/>
                        </a:spcAft>
                      </a:pPr>
                      <a:r>
                        <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Cross-sectional</a:t>
                      </a:r>
                    </a:p>
                  </a:txBody>
                  <a:tcPr marL="68580" marR="68580" marT="0" marB="0"/>
                </a:tc>
                <a:tc>
                  <a:txBody>
                    <a:bodyPr/>
                    <a:lstStyle/>
                    <a:p>
                      <a:pPr>
                        <a:spcAft>
                          <a:spcPts val="800"/>
                        </a:spcAft>
                      </a:pPr>
                      <a:r>
                        <a:rPr lang="en-US" sz="4000" dirty="0">
                          <a:solidFill>
                            <a:schemeClr val="tx1"/>
                          </a:solidFill>
                          <a:effectLst/>
                          <a:latin typeface="Times New Roman" panose="02020603050405020304" pitchFamily="18" charset="0"/>
                          <a:cs typeface="Times New Roman" panose="02020603050405020304" pitchFamily="18" charset="0"/>
                        </a:rPr>
                        <a:t>Level of Evidence </a:t>
                      </a:r>
                    </a:p>
                    <a:p>
                      <a:pPr>
                        <a:spcAft>
                          <a:spcPts val="800"/>
                        </a:spcAft>
                      </a:pPr>
                      <a:r>
                        <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          2</a:t>
                      </a:r>
                    </a:p>
                  </a:txBody>
                  <a:tcPr marL="68580" marR="68580" marT="0" marB="0"/>
                </a:tc>
                <a:tc>
                  <a:txBody>
                    <a:bodyPr/>
                    <a:lstStyle/>
                    <a:p>
                      <a:pPr marL="0" marR="0">
                        <a:lnSpc>
                          <a:spcPct val="107000"/>
                        </a:lnSpc>
                        <a:spcBef>
                          <a:spcPts val="0"/>
                        </a:spcBef>
                        <a:spcAft>
                          <a:spcPts val="800"/>
                        </a:spcAft>
                      </a:pPr>
                      <a:r>
                        <a:rPr lang="en-US" sz="4000" dirty="0">
                          <a:solidFill>
                            <a:schemeClr val="tx1"/>
                          </a:solidFill>
                          <a:effectLst/>
                          <a:latin typeface="Times New Roman" panose="02020603050405020304" pitchFamily="18" charset="0"/>
                          <a:cs typeface="Times New Roman" panose="02020603050405020304" pitchFamily="18" charset="0"/>
                        </a:rPr>
                        <a:t> STROBE Score</a:t>
                      </a:r>
                    </a:p>
                    <a:p>
                      <a:pPr marL="0" marR="0">
                        <a:lnSpc>
                          <a:spcPct val="107000"/>
                        </a:lnSpc>
                        <a:spcBef>
                          <a:spcPts val="0"/>
                        </a:spcBef>
                        <a:spcAft>
                          <a:spcPts val="800"/>
                        </a:spcAft>
                      </a:pPr>
                      <a:r>
                        <a:rPr lang="en-US" sz="4000" dirty="0">
                          <a:solidFill>
                            <a:schemeClr val="tx1"/>
                          </a:solidFill>
                          <a:effectLst/>
                          <a:latin typeface="Times New Roman" panose="02020603050405020304" pitchFamily="18" charset="0"/>
                          <a:cs typeface="Times New Roman" panose="02020603050405020304" pitchFamily="18" charset="0"/>
                        </a:rPr>
                        <a:t>    19/22</a:t>
                      </a:r>
                      <a:endParaRPr lang="en-US" sz="4000"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07545564"/>
                  </a:ext>
                </a:extLst>
              </a:tr>
              <a:tr h="1271200">
                <a:tc>
                  <a:txBody>
                    <a:bodyPr/>
                    <a:lstStyle/>
                    <a:p>
                      <a:pPr>
                        <a:spcAft>
                          <a:spcPts val="800"/>
                        </a:spcAft>
                      </a:pPr>
                      <a:r>
                        <a:rPr lang="en-US" sz="4000" baseline="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Theadom et al. </a:t>
                      </a:r>
                    </a:p>
                  </a:txBody>
                  <a:tcPr marL="68580" marR="68580" marT="0" marB="0">
                    <a:lnL w="12700" cap="flat" cmpd="sng" algn="ctr">
                      <a:solidFill>
                        <a:schemeClr val="tx1"/>
                      </a:solidFill>
                      <a:prstDash val="solid"/>
                      <a:round/>
                      <a:headEnd type="none" w="med" len="med"/>
                      <a:tailEnd type="none" w="med" len="med"/>
                    </a:lnL>
                  </a:tcPr>
                </a:tc>
                <a:tc>
                  <a:txBody>
                    <a:bodyPr/>
                    <a:lstStyle/>
                    <a:p>
                      <a:pPr>
                        <a:spcAft>
                          <a:spcPts val="800"/>
                        </a:spcAft>
                      </a:pPr>
                      <a:r>
                        <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Nation wide, cross-sectional, survey</a:t>
                      </a:r>
                    </a:p>
                  </a:txBody>
                  <a:tcPr marL="68580" marR="68580" marT="0" marB="0"/>
                </a:tc>
                <a:tc>
                  <a:txBody>
                    <a:bodyPr/>
                    <a:lstStyle/>
                    <a:p>
                      <a:pPr algn="ctr">
                        <a:spcAft>
                          <a:spcPts val="800"/>
                        </a:spcAft>
                      </a:pPr>
                      <a:r>
                        <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rPr>
                        <a:t>2</a:t>
                      </a:r>
                    </a:p>
                  </a:txBody>
                  <a:tcPr marL="68580" marR="68580" marT="0" marB="0"/>
                </a:tc>
                <a:tc>
                  <a:txBody>
                    <a:bodyPr/>
                    <a:lstStyle/>
                    <a:p>
                      <a:pPr marL="0" marR="0" algn="ctr">
                        <a:lnSpc>
                          <a:spcPct val="107000"/>
                        </a:lnSpc>
                        <a:spcBef>
                          <a:spcPts val="0"/>
                        </a:spcBef>
                        <a:spcAft>
                          <a:spcPts val="800"/>
                        </a:spcAft>
                      </a:pPr>
                      <a:r>
                        <a:rPr lang="en-US" sz="4000"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19/22</a:t>
                      </a: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87615858"/>
                  </a:ext>
                </a:extLst>
              </a:tr>
              <a:tr h="2224084">
                <a:tc gridSpan="4">
                  <a:txBody>
                    <a:bodyPr/>
                    <a:lstStyle/>
                    <a:p>
                      <a:pPr>
                        <a:spcAft>
                          <a:spcPts val="800"/>
                        </a:spcAft>
                      </a:pPr>
                      <a:r>
                        <a:rPr lang="en-US" sz="4000" b="1" kern="1200" dirty="0">
                          <a:solidFill>
                            <a:schemeClr val="tx1"/>
                          </a:solidFill>
                          <a:effectLst/>
                          <a:latin typeface="Times New Roman" panose="02020603050405020304" pitchFamily="18" charset="0"/>
                          <a:ea typeface="+mn-ea"/>
                          <a:cs typeface="Times New Roman" panose="02020603050405020304" pitchFamily="18" charset="0"/>
                        </a:rPr>
                        <a:t>*Level of evidence assessed using the Oxford Centre for Evidence-Based Medicine 2011 criteria.</a:t>
                      </a:r>
                      <a:endParaRPr lang="en-US" sz="4000" baseline="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pPr>
                        <a:spcAft>
                          <a:spcPts val="800"/>
                        </a:spcAft>
                      </a:pPr>
                      <a:endPar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pPr algn="ctr">
                        <a:spcAft>
                          <a:spcPts val="800"/>
                        </a:spcAft>
                      </a:pPr>
                      <a:endParaRPr lang="en-US" sz="4000" dirty="0">
                        <a:solidFill>
                          <a:schemeClr val="tx1"/>
                        </a:solidFill>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pPr marL="0" marR="0" algn="ctr">
                        <a:lnSpc>
                          <a:spcPct val="107000"/>
                        </a:lnSpc>
                        <a:spcBef>
                          <a:spcPts val="0"/>
                        </a:spcBef>
                        <a:spcAft>
                          <a:spcPts val="800"/>
                        </a:spcAft>
                      </a:pPr>
                      <a:endParaRPr lang="en-US" sz="4000"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15170057"/>
                  </a:ext>
                </a:extLst>
              </a:tr>
            </a:tbl>
          </a:graphicData>
        </a:graphic>
      </p:graphicFrame>
    </p:spTree>
    <p:extLst>
      <p:ext uri="{BB962C8B-B14F-4D97-AF65-F5344CB8AC3E}">
        <p14:creationId xmlns:p14="http://schemas.microsoft.com/office/powerpoint/2010/main" val="19553156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4321</TotalTime>
  <Words>1016</Words>
  <Application>Microsoft Macintosh PowerPoint</Application>
  <PresentationFormat>Custom</PresentationFormat>
  <Paragraphs>65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vt:lpstr>
      <vt:lpstr>Times New Roman</vt:lpstr>
      <vt:lpstr>Office Theme</vt:lpstr>
      <vt:lpstr>PowerPoint Presentation</vt:lpstr>
    </vt:vector>
  </TitlesOfParts>
  <Company>Sacred Heart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SHU</dc:creator>
  <cp:lastModifiedBy>cicconen@mail.sacredheart.edu</cp:lastModifiedBy>
  <cp:revision>119</cp:revision>
  <dcterms:created xsi:type="dcterms:W3CDTF">2009-04-20T02:13:45Z</dcterms:created>
  <dcterms:modified xsi:type="dcterms:W3CDTF">2021-04-30T15:04:47Z</dcterms:modified>
</cp:coreProperties>
</file>