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9120" userDrawn="1">
          <p15:clr>
            <a:srgbClr val="A4A3A4"/>
          </p15:clr>
        </p15:guide>
        <p15:guide id="3" pos="18552" userDrawn="1">
          <p15:clr>
            <a:srgbClr val="A4A3A4"/>
          </p15:clr>
        </p15:guide>
        <p15:guide id="4" pos="9696" userDrawn="1">
          <p15:clr>
            <a:srgbClr val="A4A3A4"/>
          </p15:clr>
        </p15:guide>
        <p15:guide id="5" pos="180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95009" autoAdjust="0"/>
  </p:normalViewPr>
  <p:slideViewPr>
    <p:cSldViewPr snapToGrid="0" snapToObjects="1">
      <p:cViewPr varScale="1">
        <p:scale>
          <a:sx n="15" d="100"/>
          <a:sy n="15" d="100"/>
        </p:scale>
        <p:origin x="1380" y="66"/>
      </p:cViewPr>
      <p:guideLst>
        <p:guide orient="horz" pos="10368"/>
        <p:guide pos="9120"/>
        <p:guide pos="18552"/>
        <p:guide pos="9696"/>
        <p:guide pos="1800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955280" y="21427334"/>
            <a:ext cx="32918400" cy="5734320"/>
          </a:xfrm>
        </p:spPr>
        <p:txBody>
          <a:bodyPr wrap="none" anchor="t">
            <a:normAutofit/>
          </a:bodyPr>
          <a:lstStyle>
            <a:lvl1pPr algn="r">
              <a:defRPr sz="34560" b="0" spc="-1080">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7955275" y="18383417"/>
            <a:ext cx="32918400" cy="2968910"/>
          </a:xfrm>
        </p:spPr>
        <p:txBody>
          <a:bodyPr anchor="b">
            <a:normAutofit/>
          </a:bodyPr>
          <a:lstStyle>
            <a:lvl1pPr marL="0" indent="0" algn="r">
              <a:buNone/>
              <a:defRPr sz="1152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smtClean="0"/>
              <a:t>4/17/2017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66399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0962375"/>
            <a:ext cx="37856160" cy="3932904"/>
          </a:xfrm>
        </p:spPr>
        <p:txBody>
          <a:bodyPr anchor="b"/>
          <a:lstStyle>
            <a:lvl1pPr>
              <a:defRPr sz="115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023237" y="4739647"/>
            <a:ext cx="37856160" cy="16222728"/>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smtClean="0"/>
              <a:t>Click icon to add picture</a:t>
            </a:r>
            <a:endParaRPr lang="en-US" dirty="0"/>
          </a:p>
        </p:txBody>
      </p:sp>
      <p:sp>
        <p:nvSpPr>
          <p:cNvPr id="4" name="Text Placeholder 3"/>
          <p:cNvSpPr>
            <a:spLocks noGrp="1"/>
          </p:cNvSpPr>
          <p:nvPr>
            <p:ph type="body" sz="half" idx="2"/>
          </p:nvPr>
        </p:nvSpPr>
        <p:spPr>
          <a:xfrm>
            <a:off x="3023239" y="24895277"/>
            <a:ext cx="37850443" cy="3275866"/>
          </a:xfrm>
        </p:spPr>
        <p:txBody>
          <a:bodyPr/>
          <a:lstStyle>
            <a:lvl1pPr marL="0" indent="0">
              <a:buNone/>
              <a:defRPr sz="576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1B80C674-7DFC-42FE-B9CD-82963CDB1557}"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5217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0"/>
            <a:ext cx="37856160" cy="16964851"/>
          </a:xfrm>
        </p:spPr>
        <p:txBody>
          <a:bodyPr anchor="ctr"/>
          <a:lstStyle>
            <a:lvl1pPr>
              <a:defRPr sz="11520"/>
            </a:lvl1pPr>
          </a:lstStyle>
          <a:p>
            <a:r>
              <a:rPr lang="en-US" smtClean="0"/>
              <a:t>Click to edit Master title style</a:t>
            </a:r>
            <a:endParaRPr lang="en-US" dirty="0"/>
          </a:p>
        </p:txBody>
      </p:sp>
      <p:sp>
        <p:nvSpPr>
          <p:cNvPr id="4" name="Text Placeholder 3"/>
          <p:cNvSpPr>
            <a:spLocks noGrp="1"/>
          </p:cNvSpPr>
          <p:nvPr>
            <p:ph type="body" sz="half" idx="2"/>
          </p:nvPr>
        </p:nvSpPr>
        <p:spPr>
          <a:xfrm>
            <a:off x="3023239" y="21549115"/>
            <a:ext cx="37850443" cy="7208765"/>
          </a:xfrm>
        </p:spPr>
        <p:txBody>
          <a:bodyPr anchor="ct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2076456F-F47D-4F25-8053-2A695DA0CA7D}"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64349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363" y="1752600"/>
            <a:ext cx="33489907" cy="14365939"/>
          </a:xfrm>
        </p:spPr>
        <p:txBody>
          <a:bodyPr anchor="ctr"/>
          <a:lstStyle>
            <a:lvl1pPr>
              <a:defRPr sz="15840"/>
            </a:lvl1pPr>
          </a:lstStyle>
          <a:p>
            <a:r>
              <a:rPr lang="en-US" smtClean="0"/>
              <a:t>Click to edit Master title style</a:t>
            </a:r>
            <a:endParaRPr lang="en-US" dirty="0"/>
          </a:p>
        </p:txBody>
      </p:sp>
      <p:sp>
        <p:nvSpPr>
          <p:cNvPr id="12" name="Text Placeholder 3"/>
          <p:cNvSpPr>
            <a:spLocks noGrp="1"/>
          </p:cNvSpPr>
          <p:nvPr>
            <p:ph type="body" sz="half" idx="13"/>
          </p:nvPr>
        </p:nvSpPr>
        <p:spPr>
          <a:xfrm>
            <a:off x="6194323" y="16154674"/>
            <a:ext cx="31508275" cy="2635046"/>
          </a:xfrm>
        </p:spPr>
        <p:txBody>
          <a:bodyPr anchor="t">
            <a:normAutofit/>
          </a:bodyPr>
          <a:lstStyle>
            <a:lvl1pPr marL="0" indent="0">
              <a:buNone/>
              <a:defRPr sz="504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4" name="Text Placeholder 3"/>
          <p:cNvSpPr>
            <a:spLocks noGrp="1"/>
          </p:cNvSpPr>
          <p:nvPr>
            <p:ph type="body" sz="half" idx="2"/>
          </p:nvPr>
        </p:nvSpPr>
        <p:spPr>
          <a:xfrm>
            <a:off x="3017520" y="21608299"/>
            <a:ext cx="37844726" cy="7149581"/>
          </a:xfrm>
        </p:spPr>
        <p:txBody>
          <a:bodyPr anchor="ctr">
            <a:normAutofit/>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5D6C7379-69CC-4837-9905-BEBA22830C8A}"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9" name="TextBox 8"/>
          <p:cNvSpPr txBox="1"/>
          <p:nvPr/>
        </p:nvSpPr>
        <p:spPr>
          <a:xfrm>
            <a:off x="3999758" y="3776755"/>
            <a:ext cx="2194560" cy="2806925"/>
          </a:xfrm>
          <a:prstGeom prst="rect">
            <a:avLst/>
          </a:prstGeom>
        </p:spPr>
        <p:txBody>
          <a:bodyPr vert="horz" lIns="329184" tIns="164592" rIns="329184" bIns="16459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28800" dirty="0">
                <a:solidFill>
                  <a:schemeClr val="tx1"/>
                </a:solidFill>
                <a:effectLst/>
              </a:rPr>
              <a:t>“</a:t>
            </a:r>
          </a:p>
        </p:txBody>
      </p:sp>
      <p:sp>
        <p:nvSpPr>
          <p:cNvPr id="10" name="TextBox 9"/>
          <p:cNvSpPr txBox="1"/>
          <p:nvPr/>
        </p:nvSpPr>
        <p:spPr>
          <a:xfrm>
            <a:off x="37576123" y="13167360"/>
            <a:ext cx="2194560" cy="2806925"/>
          </a:xfrm>
          <a:prstGeom prst="rect">
            <a:avLst/>
          </a:prstGeom>
        </p:spPr>
        <p:txBody>
          <a:bodyPr vert="horz" lIns="329184" tIns="164592" rIns="329184" bIns="16459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28800" dirty="0">
                <a:solidFill>
                  <a:schemeClr val="tx1"/>
                </a:solidFill>
                <a:effectLst/>
              </a:rPr>
              <a:t>”</a:t>
            </a:r>
          </a:p>
        </p:txBody>
      </p:sp>
    </p:spTree>
    <p:extLst>
      <p:ext uri="{BB962C8B-B14F-4D97-AF65-F5344CB8AC3E}">
        <p14:creationId xmlns:p14="http://schemas.microsoft.com/office/powerpoint/2010/main" val="2144352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3023237" y="11169449"/>
            <a:ext cx="37856160" cy="12056808"/>
          </a:xfrm>
        </p:spPr>
        <p:txBody>
          <a:bodyPr anchor="b">
            <a:normAutofit/>
          </a:bodyPr>
          <a:lstStyle>
            <a:lvl1pPr>
              <a:defRPr sz="19440"/>
            </a:lvl1pPr>
          </a:lstStyle>
          <a:p>
            <a:r>
              <a:rPr lang="en-US" smtClean="0"/>
              <a:t>Click to edit Master title style</a:t>
            </a:r>
            <a:endParaRPr lang="en-US" dirty="0"/>
          </a:p>
        </p:txBody>
      </p:sp>
      <p:sp>
        <p:nvSpPr>
          <p:cNvPr id="4" name="Text Placeholder 3"/>
          <p:cNvSpPr>
            <a:spLocks noGrp="1"/>
          </p:cNvSpPr>
          <p:nvPr>
            <p:ph type="body" sz="half" idx="2"/>
          </p:nvPr>
        </p:nvSpPr>
        <p:spPr>
          <a:xfrm>
            <a:off x="3023239" y="23282789"/>
            <a:ext cx="37850443" cy="5475091"/>
          </a:xfrm>
        </p:spPr>
        <p:txBody>
          <a:bodyPr anchor="t"/>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49EB8B7E-8AEE-4F10-BFEE-C999AD004D36}"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878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3017520" y="1752607"/>
            <a:ext cx="37856160" cy="6362702"/>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4814213" y="9052560"/>
            <a:ext cx="10608720" cy="2766058"/>
          </a:xfrm>
        </p:spPr>
        <p:txBody>
          <a:bodyPr anchor="b">
            <a:noAutofit/>
          </a:bodyPr>
          <a:lstStyle>
            <a:lvl1pPr marL="0" indent="0">
              <a:buNone/>
              <a:defRPr sz="864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Edit Master text styles</a:t>
            </a:r>
          </a:p>
        </p:txBody>
      </p:sp>
      <p:sp>
        <p:nvSpPr>
          <p:cNvPr id="8" name="Text Placeholder 3"/>
          <p:cNvSpPr>
            <a:spLocks noGrp="1"/>
          </p:cNvSpPr>
          <p:nvPr>
            <p:ph type="body" sz="half" idx="15"/>
          </p:nvPr>
        </p:nvSpPr>
        <p:spPr>
          <a:xfrm>
            <a:off x="4884473" y="12344400"/>
            <a:ext cx="10538462"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9" name="Text Placeholder 4"/>
          <p:cNvSpPr>
            <a:spLocks noGrp="1"/>
          </p:cNvSpPr>
          <p:nvPr>
            <p:ph type="body" sz="quarter" idx="3"/>
          </p:nvPr>
        </p:nvSpPr>
        <p:spPr>
          <a:xfrm>
            <a:off x="16516783" y="9052560"/>
            <a:ext cx="10570469" cy="2766058"/>
          </a:xfrm>
        </p:spPr>
        <p:txBody>
          <a:bodyPr vert="horz" lIns="91440" tIns="45720" rIns="91440" bIns="45720" rtlCol="0" anchor="b">
            <a:noAutofit/>
          </a:bodyPr>
          <a:lstStyle>
            <a:lvl1pPr>
              <a:buNone/>
              <a:defRPr lang="en-US" sz="864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10" name="Text Placeholder 3"/>
          <p:cNvSpPr>
            <a:spLocks noGrp="1"/>
          </p:cNvSpPr>
          <p:nvPr>
            <p:ph type="body" sz="half" idx="16"/>
          </p:nvPr>
        </p:nvSpPr>
        <p:spPr>
          <a:xfrm>
            <a:off x="16478789" y="12344400"/>
            <a:ext cx="10608461"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11" name="Text Placeholder 4"/>
          <p:cNvSpPr>
            <a:spLocks noGrp="1"/>
          </p:cNvSpPr>
          <p:nvPr>
            <p:ph type="body" sz="quarter" idx="13"/>
          </p:nvPr>
        </p:nvSpPr>
        <p:spPr>
          <a:xfrm>
            <a:off x="28184532" y="9052560"/>
            <a:ext cx="10555608" cy="2766058"/>
          </a:xfrm>
        </p:spPr>
        <p:txBody>
          <a:bodyPr vert="horz" lIns="91440" tIns="45720" rIns="91440" bIns="45720" rtlCol="0" anchor="b">
            <a:noAutofit/>
          </a:bodyPr>
          <a:lstStyle>
            <a:lvl1pPr>
              <a:buNone/>
              <a:defRPr lang="en-US" sz="864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12" name="Text Placeholder 3"/>
          <p:cNvSpPr>
            <a:spLocks noGrp="1"/>
          </p:cNvSpPr>
          <p:nvPr>
            <p:ph type="body" sz="half" idx="17"/>
          </p:nvPr>
        </p:nvSpPr>
        <p:spPr>
          <a:xfrm>
            <a:off x="28184532" y="12344400"/>
            <a:ext cx="10555608" cy="17228822"/>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3" name="Date Placeholder 2"/>
          <p:cNvSpPr>
            <a:spLocks noGrp="1"/>
          </p:cNvSpPr>
          <p:nvPr>
            <p:ph type="dt" sz="half" idx="10"/>
          </p:nvPr>
        </p:nvSpPr>
        <p:spPr/>
        <p:txBody>
          <a:bodyPr/>
          <a:lstStyle/>
          <a:p>
            <a:fld id="{8668F3F9-58BC-440B-B37B-805B9055EF92}" type="datetimeFigureOut">
              <a:rPr lang="en-US" smtClean="0"/>
              <a:t>4/17/2017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91665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3017520" y="1752607"/>
            <a:ext cx="37856160" cy="636270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4795507" y="20628014"/>
            <a:ext cx="10584182"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Edit Master text styles</a:t>
            </a:r>
          </a:p>
        </p:txBody>
      </p:sp>
      <p:sp>
        <p:nvSpPr>
          <p:cNvPr id="20" name="Picture Placeholder 2"/>
          <p:cNvSpPr>
            <a:spLocks noGrp="1" noChangeAspect="1"/>
          </p:cNvSpPr>
          <p:nvPr>
            <p:ph type="pic" idx="15"/>
          </p:nvPr>
        </p:nvSpPr>
        <p:spPr>
          <a:xfrm>
            <a:off x="4795507" y="10830499"/>
            <a:ext cx="10584182"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smtClean="0"/>
              <a:t>Click icon to add picture</a:t>
            </a:r>
            <a:endParaRPr lang="en-US" dirty="0"/>
          </a:p>
        </p:txBody>
      </p:sp>
      <p:sp>
        <p:nvSpPr>
          <p:cNvPr id="21" name="Text Placeholder 3"/>
          <p:cNvSpPr>
            <a:spLocks noGrp="1"/>
          </p:cNvSpPr>
          <p:nvPr>
            <p:ph type="body" sz="half" idx="18"/>
          </p:nvPr>
        </p:nvSpPr>
        <p:spPr>
          <a:xfrm>
            <a:off x="4795507" y="23394079"/>
            <a:ext cx="10584182"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22" name="Text Placeholder 4"/>
          <p:cNvSpPr>
            <a:spLocks noGrp="1"/>
          </p:cNvSpPr>
          <p:nvPr>
            <p:ph type="body" sz="quarter" idx="3"/>
          </p:nvPr>
        </p:nvSpPr>
        <p:spPr>
          <a:xfrm>
            <a:off x="16448391" y="20628014"/>
            <a:ext cx="10549891"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Edit Master text styles</a:t>
            </a:r>
          </a:p>
        </p:txBody>
      </p:sp>
      <p:sp>
        <p:nvSpPr>
          <p:cNvPr id="23" name="Picture Placeholder 2"/>
          <p:cNvSpPr>
            <a:spLocks noGrp="1" noChangeAspect="1"/>
          </p:cNvSpPr>
          <p:nvPr>
            <p:ph type="pic" idx="21"/>
          </p:nvPr>
        </p:nvSpPr>
        <p:spPr>
          <a:xfrm>
            <a:off x="16448386" y="10830499"/>
            <a:ext cx="10549891"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smtClean="0"/>
              <a:t>Click icon to add picture</a:t>
            </a:r>
            <a:endParaRPr lang="en-US" dirty="0"/>
          </a:p>
        </p:txBody>
      </p:sp>
      <p:sp>
        <p:nvSpPr>
          <p:cNvPr id="24" name="Text Placeholder 3"/>
          <p:cNvSpPr>
            <a:spLocks noGrp="1"/>
          </p:cNvSpPr>
          <p:nvPr>
            <p:ph type="body" sz="half" idx="19"/>
          </p:nvPr>
        </p:nvSpPr>
        <p:spPr>
          <a:xfrm>
            <a:off x="16443521" y="23394075"/>
            <a:ext cx="10563864"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25" name="Text Placeholder 4"/>
          <p:cNvSpPr>
            <a:spLocks noGrp="1"/>
          </p:cNvSpPr>
          <p:nvPr>
            <p:ph type="body" sz="quarter" idx="13"/>
          </p:nvPr>
        </p:nvSpPr>
        <p:spPr>
          <a:xfrm>
            <a:off x="28095564" y="20628014"/>
            <a:ext cx="10555608" cy="2766058"/>
          </a:xfrm>
        </p:spPr>
        <p:txBody>
          <a:bodyPr anchor="b">
            <a:noAutofit/>
          </a:bodyPr>
          <a:lstStyle>
            <a:lvl1pPr marL="0" indent="0">
              <a:buNone/>
              <a:defRPr sz="864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Edit Master text styles</a:t>
            </a:r>
          </a:p>
        </p:txBody>
      </p:sp>
      <p:sp>
        <p:nvSpPr>
          <p:cNvPr id="26" name="Picture Placeholder 2"/>
          <p:cNvSpPr>
            <a:spLocks noGrp="1" noChangeAspect="1"/>
          </p:cNvSpPr>
          <p:nvPr>
            <p:ph type="pic" idx="22"/>
          </p:nvPr>
        </p:nvSpPr>
        <p:spPr>
          <a:xfrm>
            <a:off x="28095559" y="10830499"/>
            <a:ext cx="10555608"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5760"/>
            </a:lvl1pPr>
            <a:lvl2pPr marL="1645920" indent="0">
              <a:buNone/>
              <a:defRPr sz="5760"/>
            </a:lvl2pPr>
            <a:lvl3pPr marL="3291840" indent="0">
              <a:buNone/>
              <a:defRPr sz="5760"/>
            </a:lvl3pPr>
            <a:lvl4pPr marL="4937760" indent="0">
              <a:buNone/>
              <a:defRPr sz="5760"/>
            </a:lvl4pPr>
            <a:lvl5pPr marL="6583680" indent="0">
              <a:buNone/>
              <a:defRPr sz="5760"/>
            </a:lvl5pPr>
            <a:lvl6pPr marL="8229600" indent="0">
              <a:buNone/>
              <a:defRPr sz="5760"/>
            </a:lvl6pPr>
            <a:lvl7pPr marL="9875520" indent="0">
              <a:buNone/>
              <a:defRPr sz="5760"/>
            </a:lvl7pPr>
            <a:lvl8pPr marL="11521440" indent="0">
              <a:buNone/>
              <a:defRPr sz="5760"/>
            </a:lvl8pPr>
            <a:lvl9pPr marL="13167360" indent="0">
              <a:buNone/>
              <a:defRPr sz="5760"/>
            </a:lvl9pPr>
          </a:lstStyle>
          <a:p>
            <a:r>
              <a:rPr lang="en-US" smtClean="0"/>
              <a:t>Click icon to add picture</a:t>
            </a:r>
            <a:endParaRPr lang="en-US" dirty="0"/>
          </a:p>
        </p:txBody>
      </p:sp>
      <p:sp>
        <p:nvSpPr>
          <p:cNvPr id="27" name="Text Placeholder 3"/>
          <p:cNvSpPr>
            <a:spLocks noGrp="1"/>
          </p:cNvSpPr>
          <p:nvPr>
            <p:ph type="body" sz="half" idx="20"/>
          </p:nvPr>
        </p:nvSpPr>
        <p:spPr>
          <a:xfrm>
            <a:off x="28095111" y="23394065"/>
            <a:ext cx="10569590" cy="3164107"/>
          </a:xfrm>
        </p:spPr>
        <p:txBody>
          <a:bodyPr anchor="t">
            <a:normAutofit/>
          </a:bodyPr>
          <a:lstStyle>
            <a:lvl1pPr marL="0" indent="0">
              <a:buNone/>
              <a:defRPr sz="5040"/>
            </a:lvl1pPr>
            <a:lvl2pPr marL="1645920" indent="0">
              <a:buNone/>
              <a:defRPr sz="4320"/>
            </a:lvl2pPr>
            <a:lvl3pPr marL="3291840" indent="0">
              <a:buNone/>
              <a:defRPr sz="3600"/>
            </a:lvl3pPr>
            <a:lvl4pPr marL="4937760" indent="0">
              <a:buNone/>
              <a:defRPr sz="3240"/>
            </a:lvl4pPr>
            <a:lvl5pPr marL="6583680" indent="0">
              <a:buNone/>
              <a:defRPr sz="3240"/>
            </a:lvl5pPr>
            <a:lvl6pPr marL="8229600" indent="0">
              <a:buNone/>
              <a:defRPr sz="3240"/>
            </a:lvl6pPr>
            <a:lvl7pPr marL="9875520" indent="0">
              <a:buNone/>
              <a:defRPr sz="3240"/>
            </a:lvl7pPr>
            <a:lvl8pPr marL="11521440" indent="0">
              <a:buNone/>
              <a:defRPr sz="3240"/>
            </a:lvl8pPr>
            <a:lvl9pPr marL="13167360" indent="0">
              <a:buNone/>
              <a:defRPr sz="3240"/>
            </a:lvl9pPr>
          </a:lstStyle>
          <a:p>
            <a:pPr lvl="0"/>
            <a:r>
              <a:rPr lang="en-US" smtClean="0"/>
              <a:t>Edit Master text styles</a:t>
            </a:r>
          </a:p>
        </p:txBody>
      </p:sp>
      <p:sp>
        <p:nvSpPr>
          <p:cNvPr id="3" name="Date Placeholder 2"/>
          <p:cNvSpPr>
            <a:spLocks noGrp="1"/>
          </p:cNvSpPr>
          <p:nvPr>
            <p:ph type="dt" sz="half" idx="10"/>
          </p:nvPr>
        </p:nvSpPr>
        <p:spPr/>
        <p:txBody>
          <a:bodyPr/>
          <a:lstStyle/>
          <a:p>
            <a:fld id="{0D5A53AF-48EA-489D-8260-9DCAB666386A}" type="datetimeFigureOut">
              <a:rPr lang="en-US" smtClean="0"/>
              <a:t>4/17/2017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25391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4/17/2017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8014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4/17/2017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63298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4/17/2017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38441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3076315" y="21427334"/>
            <a:ext cx="32918400" cy="5734320"/>
          </a:xfrm>
        </p:spPr>
        <p:txBody>
          <a:bodyPr wrap="none" anchor="t">
            <a:normAutofit/>
          </a:bodyPr>
          <a:lstStyle>
            <a:lvl1pPr algn="l">
              <a:defRPr sz="34560" b="0" spc="-108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3076315" y="18383414"/>
            <a:ext cx="32918400" cy="2965546"/>
          </a:xfrm>
        </p:spPr>
        <p:txBody>
          <a:bodyPr anchor="b">
            <a:normAutofit/>
          </a:bodyPr>
          <a:lstStyle>
            <a:lvl1pPr marL="0" indent="0" algn="l">
              <a:buNone/>
              <a:defRPr sz="1152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smtClean="0"/>
              <a:t>4/17/2017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9517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32000" y="8763000"/>
            <a:ext cx="18090778" cy="208864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751424" y="8763000"/>
            <a:ext cx="18122256" cy="208864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26081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32000" y="8069582"/>
            <a:ext cx="18090778" cy="3954778"/>
          </a:xfrm>
        </p:spPr>
        <p:txBody>
          <a:bodyPr anchor="b">
            <a:normAutofit/>
          </a:bodyPr>
          <a:lstStyle>
            <a:lvl1pPr marL="0" indent="0">
              <a:buNone/>
              <a:defRPr sz="96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Edit Master text styles</a:t>
            </a:r>
          </a:p>
        </p:txBody>
      </p:sp>
      <p:sp>
        <p:nvSpPr>
          <p:cNvPr id="4" name="Content Placeholder 3"/>
          <p:cNvSpPr>
            <a:spLocks noGrp="1"/>
          </p:cNvSpPr>
          <p:nvPr>
            <p:ph sz="half" idx="2"/>
          </p:nvPr>
        </p:nvSpPr>
        <p:spPr>
          <a:xfrm>
            <a:off x="4032000" y="12024360"/>
            <a:ext cx="18090778" cy="176860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751426" y="8069582"/>
            <a:ext cx="18127973" cy="3954778"/>
          </a:xfrm>
        </p:spPr>
        <p:txBody>
          <a:bodyPr vert="horz" lIns="91440" tIns="45720" rIns="91440" bIns="45720" rtlCol="0" anchor="b">
            <a:normAutofit/>
          </a:bodyPr>
          <a:lstStyle>
            <a:lvl1pPr>
              <a:buNone/>
              <a:defRPr lang="en-US" sz="96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6" name="Content Placeholder 5"/>
          <p:cNvSpPr>
            <a:spLocks noGrp="1"/>
          </p:cNvSpPr>
          <p:nvPr>
            <p:ph sz="quarter" idx="4"/>
          </p:nvPr>
        </p:nvSpPr>
        <p:spPr>
          <a:xfrm>
            <a:off x="22751426" y="12024360"/>
            <a:ext cx="18127973" cy="176860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4/17/2017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18879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4/17/2017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943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4/17/2017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6876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1520"/>
            </a:lvl1pPr>
          </a:lstStyle>
          <a:p>
            <a:r>
              <a:rPr lang="en-US" smtClean="0"/>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032003" y="9875520"/>
            <a:ext cx="13147291" cy="18295622"/>
          </a:xfrm>
        </p:spPr>
        <p:txBody>
          <a:bodyPr>
            <a:normAutofit/>
          </a:bodyPr>
          <a:lstStyle>
            <a:lvl1pPr marL="0" indent="0">
              <a:buNone/>
              <a:defRPr sz="672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F7D1BD23-6E54-4D9D-AD88-A2813C73CC25}"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50511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15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smtClean="0"/>
              <a:t>Click icon to add picture</a:t>
            </a:r>
            <a:endParaRPr lang="en-US" dirty="0"/>
          </a:p>
        </p:txBody>
      </p:sp>
      <p:sp>
        <p:nvSpPr>
          <p:cNvPr id="4" name="Text Placeholder 3"/>
          <p:cNvSpPr>
            <a:spLocks noGrp="1"/>
          </p:cNvSpPr>
          <p:nvPr>
            <p:ph type="body" sz="half" idx="2"/>
          </p:nvPr>
        </p:nvSpPr>
        <p:spPr>
          <a:xfrm>
            <a:off x="4032003" y="9875520"/>
            <a:ext cx="13147291" cy="18295622"/>
          </a:xfrm>
        </p:spPr>
        <p:txBody>
          <a:bodyPr>
            <a:normAutofit/>
          </a:bodyPr>
          <a:lstStyle>
            <a:lvl1pPr marL="0" indent="0">
              <a:buNone/>
              <a:defRPr sz="672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4/17/2017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33870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32000" y="8763000"/>
            <a:ext cx="36841680" cy="2088642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smtClean="0"/>
              <a:t>4/17/2017</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432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70171444"/>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3291840" rtl="0" eaLnBrk="1" latinLnBrk="0" hangingPunct="1">
        <a:lnSpc>
          <a:spcPct val="90000"/>
        </a:lnSpc>
        <a:spcBef>
          <a:spcPct val="0"/>
        </a:spcBef>
        <a:buNone/>
        <a:defRPr sz="2112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15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9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68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7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72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13028" y="983191"/>
            <a:ext cx="21263898" cy="4247317"/>
          </a:xfrm>
          <a:prstGeom prst="rect">
            <a:avLst/>
          </a:prstGeom>
          <a:noFill/>
        </p:spPr>
        <p:txBody>
          <a:bodyPr wrap="none" rtlCol="0">
            <a:spAutoFit/>
          </a:bodyPr>
          <a:lstStyle/>
          <a:p>
            <a:pPr algn="ctr"/>
            <a:r>
              <a:rPr lang="en-US" sz="9000" b="1" dirty="0">
                <a:latin typeface="Times New Roman" charset="0"/>
                <a:ea typeface="Times New Roman" charset="0"/>
                <a:cs typeface="Times New Roman" charset="0"/>
              </a:rPr>
              <a:t>Creativity in Dolphins and Sea Lions</a:t>
            </a:r>
          </a:p>
          <a:p>
            <a:pPr algn="ctr"/>
            <a:endParaRPr lang="en-US" sz="6000" b="1" dirty="0">
              <a:latin typeface="Times New Roman" charset="0"/>
              <a:ea typeface="Times New Roman" charset="0"/>
              <a:cs typeface="Times New Roman" charset="0"/>
            </a:endParaRPr>
          </a:p>
          <a:p>
            <a:pPr algn="ctr"/>
            <a:r>
              <a:rPr lang="en-US" sz="6000" b="1" dirty="0">
                <a:latin typeface="Times New Roman" charset="0"/>
                <a:ea typeface="Times New Roman" charset="0"/>
                <a:cs typeface="Times New Roman" charset="0"/>
              </a:rPr>
              <a:t>Allison Courtemanche, Brianna </a:t>
            </a:r>
            <a:r>
              <a:rPr lang="en-US" sz="6000" b="1" dirty="0" err="1">
                <a:latin typeface="Times New Roman" charset="0"/>
                <a:ea typeface="Times New Roman" charset="0"/>
                <a:cs typeface="Times New Roman" charset="0"/>
              </a:rPr>
              <a:t>Chiaraluce</a:t>
            </a:r>
            <a:r>
              <a:rPr lang="en-US" sz="6000" b="1" dirty="0">
                <a:latin typeface="Times New Roman" charset="0"/>
                <a:ea typeface="Times New Roman" charset="0"/>
                <a:cs typeface="Times New Roman" charset="0"/>
              </a:rPr>
              <a:t> and Melissa Weaver</a:t>
            </a:r>
          </a:p>
          <a:p>
            <a:pPr algn="ctr"/>
            <a:r>
              <a:rPr lang="en-US" sz="6000" b="1" dirty="0">
                <a:latin typeface="Times New Roman" charset="0"/>
                <a:ea typeface="Times New Roman" charset="0"/>
                <a:cs typeface="Times New Roman" charset="0"/>
              </a:rPr>
              <a:t>Mentors: Deirdre </a:t>
            </a:r>
            <a:r>
              <a:rPr lang="en-US" sz="6000" b="1" dirty="0" err="1">
                <a:latin typeface="Times New Roman" charset="0"/>
                <a:ea typeface="Times New Roman" charset="0"/>
                <a:cs typeface="Times New Roman" charset="0"/>
              </a:rPr>
              <a:t>Yeater</a:t>
            </a:r>
            <a:r>
              <a:rPr lang="en-US" sz="6000" b="1" dirty="0">
                <a:latin typeface="Times New Roman" charset="0"/>
                <a:ea typeface="Times New Roman" charset="0"/>
                <a:cs typeface="Times New Roman" charset="0"/>
              </a:rPr>
              <a:t> and Dawn Melzer</a:t>
            </a:r>
          </a:p>
        </p:txBody>
      </p:sp>
      <p:sp>
        <p:nvSpPr>
          <p:cNvPr id="6" name="TextBox 5"/>
          <p:cNvSpPr txBox="1"/>
          <p:nvPr/>
        </p:nvSpPr>
        <p:spPr>
          <a:xfrm>
            <a:off x="888000" y="6275299"/>
            <a:ext cx="13485926" cy="10248960"/>
          </a:xfrm>
          <a:prstGeom prst="rect">
            <a:avLst/>
          </a:prstGeom>
          <a:noFill/>
        </p:spPr>
        <p:txBody>
          <a:bodyPr wrap="square" rtlCol="0">
            <a:spAutoFit/>
          </a:bodyPr>
          <a:lstStyle/>
          <a:p>
            <a:r>
              <a:rPr lang="en-US" sz="4800" b="1" dirty="0">
                <a:latin typeface="Times New Roman" charset="0"/>
                <a:ea typeface="Times New Roman" charset="0"/>
                <a:cs typeface="Times New Roman" charset="0"/>
              </a:rPr>
              <a:t>Abstract</a:t>
            </a:r>
          </a:p>
          <a:p>
            <a:r>
              <a:rPr lang="en-US" sz="3600" dirty="0">
                <a:latin typeface="Times New Roman" charset="0"/>
                <a:ea typeface="Times New Roman" charset="0"/>
                <a:cs typeface="Times New Roman" charset="0"/>
              </a:rPr>
              <a:t>Torrance Tests of Creative Thinking (TTCT) are a leading methodology for collecting creativity data on an individual person. Creativity has become more widely accepted as a method of measuring cognitive abilities in humans as it has little to none of the bias commonly found in intelligence testing.  A modified Torrance test was used to investigate innovative capabilities in bottlenose dolphins (</a:t>
            </a:r>
            <a:r>
              <a:rPr lang="en-US" sz="3600" i="1" dirty="0" err="1">
                <a:latin typeface="Times New Roman" charset="0"/>
                <a:ea typeface="Times New Roman" charset="0"/>
                <a:cs typeface="Times New Roman" charset="0"/>
              </a:rPr>
              <a:t>Tursiops</a:t>
            </a:r>
            <a:r>
              <a:rPr lang="en-US" sz="3600" i="1" dirty="0">
                <a:latin typeface="Times New Roman" charset="0"/>
                <a:ea typeface="Times New Roman" charset="0"/>
                <a:cs typeface="Times New Roman" charset="0"/>
              </a:rPr>
              <a:t> </a:t>
            </a:r>
            <a:r>
              <a:rPr lang="en-US" sz="3600" i="1" dirty="0" err="1">
                <a:latin typeface="Times New Roman" charset="0"/>
                <a:ea typeface="Times New Roman" charset="0"/>
                <a:cs typeface="Times New Roman" charset="0"/>
              </a:rPr>
              <a:t>truncaus</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N=17) </a:t>
            </a:r>
            <a:r>
              <a:rPr lang="en-US" sz="3600" dirty="0">
                <a:latin typeface="Times New Roman" charset="0"/>
                <a:ea typeface="Times New Roman" charset="0"/>
                <a:cs typeface="Times New Roman" charset="0"/>
              </a:rPr>
              <a:t>and sea lions (</a:t>
            </a:r>
            <a:r>
              <a:rPr lang="en-US" sz="3600" i="1" dirty="0" err="1">
                <a:latin typeface="Times New Roman" charset="0"/>
                <a:ea typeface="Times New Roman" charset="0"/>
                <a:cs typeface="Times New Roman" charset="0"/>
              </a:rPr>
              <a:t>Zalophus</a:t>
            </a:r>
            <a:r>
              <a:rPr lang="en-US" sz="3600" i="1" dirty="0">
                <a:latin typeface="Times New Roman" charset="0"/>
                <a:ea typeface="Times New Roman" charset="0"/>
                <a:cs typeface="Times New Roman" charset="0"/>
              </a:rPr>
              <a:t> </a:t>
            </a:r>
            <a:r>
              <a:rPr lang="en-US" sz="3600" i="1" dirty="0" err="1">
                <a:latin typeface="Times New Roman" charset="0"/>
                <a:ea typeface="Times New Roman" charset="0"/>
                <a:cs typeface="Times New Roman" charset="0"/>
              </a:rPr>
              <a:t>californianus</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N=8) </a:t>
            </a:r>
            <a:r>
              <a:rPr lang="en-US" sz="3600" dirty="0">
                <a:latin typeface="Times New Roman" charset="0"/>
                <a:ea typeface="Times New Roman" charset="0"/>
                <a:cs typeface="Times New Roman" charset="0"/>
              </a:rPr>
              <a:t>at Dolphin Encounters, The Bahamas. The subjects were trained using a “create” cue.  The data were analyzed for fluency and flexibility of behavioral responses.  Some dolphins produced more “creative” responses than others and differences emerged based on sex, age, and species.  Understanding the nature of creativity across marine mammals in a controlled context may provide insight into the current definition of creativity, which in turn may enhance our understanding of the importance of play as an enrichment activity. The eventual goal of this research is to compare innovation in these marine mammals with other non-human animals and human children as related to development. </a:t>
            </a:r>
          </a:p>
        </p:txBody>
      </p:sp>
      <p:sp>
        <p:nvSpPr>
          <p:cNvPr id="7" name="TextBox 6"/>
          <p:cNvSpPr txBox="1"/>
          <p:nvPr/>
        </p:nvSpPr>
        <p:spPr>
          <a:xfrm>
            <a:off x="15496474" y="6275299"/>
            <a:ext cx="12936352" cy="2492990"/>
          </a:xfrm>
          <a:prstGeom prst="rect">
            <a:avLst/>
          </a:prstGeom>
          <a:noFill/>
        </p:spPr>
        <p:txBody>
          <a:bodyPr wrap="square" rtlCol="0">
            <a:spAutoFit/>
          </a:bodyPr>
          <a:lstStyle/>
          <a:p>
            <a:r>
              <a:rPr lang="en-US" sz="4800" b="1" dirty="0" smtClean="0">
                <a:latin typeface="Times New Roman" charset="0"/>
                <a:ea typeface="Times New Roman" charset="0"/>
                <a:cs typeface="Times New Roman" charset="0"/>
              </a:rPr>
              <a:t>Goal</a:t>
            </a:r>
          </a:p>
          <a:p>
            <a:r>
              <a:rPr lang="en-US" sz="3600" dirty="0" smtClean="0">
                <a:latin typeface="Times New Roman" panose="02020603050405020304" pitchFamily="18" charset="0"/>
                <a:cs typeface="Times New Roman" panose="02020603050405020304" pitchFamily="18" charset="0"/>
              </a:rPr>
              <a:t>To apply modified human </a:t>
            </a:r>
            <a:r>
              <a:rPr lang="en-US" sz="3600" dirty="0">
                <a:latin typeface="Times New Roman" panose="02020603050405020304" pitchFamily="18" charset="0"/>
                <a:cs typeface="Times New Roman" panose="02020603050405020304" pitchFamily="18" charset="0"/>
              </a:rPr>
              <a:t>creativity tests to investigate innovative capabilities in several species of marine </a:t>
            </a:r>
            <a:r>
              <a:rPr lang="en-US" sz="3600" dirty="0" smtClean="0">
                <a:latin typeface="Times New Roman" panose="02020603050405020304" pitchFamily="18" charset="0"/>
                <a:cs typeface="Times New Roman" panose="02020603050405020304" pitchFamily="18" charset="0"/>
              </a:rPr>
              <a:t>mammals and eventually very young human children, with limited verbal abilities. </a:t>
            </a:r>
            <a:endParaRPr lang="en-US" sz="3600" b="1" dirty="0">
              <a:latin typeface="Times New Roman" panose="02020603050405020304" pitchFamily="18" charset="0"/>
              <a:ea typeface="Times New Roman" charset="0"/>
              <a:cs typeface="Times New Roman" panose="02020603050405020304" pitchFamily="18" charset="0"/>
            </a:endParaRPr>
          </a:p>
        </p:txBody>
      </p:sp>
      <p:sp>
        <p:nvSpPr>
          <p:cNvPr id="8" name="TextBox 7"/>
          <p:cNvSpPr txBox="1"/>
          <p:nvPr/>
        </p:nvSpPr>
        <p:spPr>
          <a:xfrm>
            <a:off x="15392400" y="9005445"/>
            <a:ext cx="13182599" cy="6370975"/>
          </a:xfrm>
          <a:prstGeom prst="rect">
            <a:avLst/>
          </a:prstGeom>
          <a:noFill/>
        </p:spPr>
        <p:txBody>
          <a:bodyPr wrap="square" rtlCol="0">
            <a:spAutoFit/>
          </a:bodyPr>
          <a:lstStyle/>
          <a:p>
            <a:r>
              <a:rPr lang="en-US" sz="4800" b="1" dirty="0">
                <a:latin typeface="Times New Roman" charset="0"/>
                <a:ea typeface="Times New Roman" charset="0"/>
                <a:cs typeface="Times New Roman" charset="0"/>
              </a:rPr>
              <a:t>Methods</a:t>
            </a:r>
          </a:p>
          <a:p>
            <a:pPr marL="617220" indent="-617220">
              <a:buFont typeface="Arial" charset="0"/>
              <a:buChar char="•"/>
            </a:pPr>
            <a:r>
              <a:rPr lang="en-US" sz="3600" dirty="0">
                <a:latin typeface="Times New Roman" charset="0"/>
                <a:ea typeface="Times New Roman" charset="0"/>
                <a:cs typeface="Times New Roman" charset="0"/>
              </a:rPr>
              <a:t>Data was collected at Dolphin </a:t>
            </a:r>
            <a:r>
              <a:rPr lang="en-US" sz="3600" dirty="0" smtClean="0">
                <a:latin typeface="Times New Roman" charset="0"/>
                <a:ea typeface="Times New Roman" charset="0"/>
                <a:cs typeface="Times New Roman" charset="0"/>
              </a:rPr>
              <a:t>Encounters </a:t>
            </a:r>
            <a:r>
              <a:rPr lang="en-US" sz="3600" dirty="0">
                <a:latin typeface="Times New Roman" charset="0"/>
                <a:ea typeface="Times New Roman" charset="0"/>
                <a:cs typeface="Times New Roman" charset="0"/>
              </a:rPr>
              <a:t>in </a:t>
            </a:r>
            <a:r>
              <a:rPr lang="en-US" sz="3600" dirty="0" smtClean="0">
                <a:latin typeface="Times New Roman" charset="0"/>
                <a:ea typeface="Times New Roman" charset="0"/>
                <a:cs typeface="Times New Roman" charset="0"/>
              </a:rPr>
              <a:t>The </a:t>
            </a:r>
            <a:r>
              <a:rPr lang="en-US" sz="3600" dirty="0">
                <a:latin typeface="Times New Roman" charset="0"/>
                <a:ea typeface="Times New Roman" charset="0"/>
                <a:cs typeface="Times New Roman" charset="0"/>
              </a:rPr>
              <a:t>Bahamas with bottlenose dolphins (</a:t>
            </a:r>
            <a:r>
              <a:rPr lang="en-US" sz="3600" i="1" dirty="0" err="1">
                <a:latin typeface="Times New Roman" charset="0"/>
                <a:ea typeface="Times New Roman" charset="0"/>
                <a:cs typeface="Times New Roman" charset="0"/>
              </a:rPr>
              <a:t>Tursiops</a:t>
            </a:r>
            <a:r>
              <a:rPr lang="en-US" sz="3600" i="1" dirty="0">
                <a:latin typeface="Times New Roman" charset="0"/>
                <a:ea typeface="Times New Roman" charset="0"/>
                <a:cs typeface="Times New Roman" charset="0"/>
              </a:rPr>
              <a:t> </a:t>
            </a:r>
            <a:r>
              <a:rPr lang="en-US" sz="3600" i="1" dirty="0" err="1">
                <a:latin typeface="Times New Roman" charset="0"/>
                <a:ea typeface="Times New Roman" charset="0"/>
                <a:cs typeface="Times New Roman" charset="0"/>
              </a:rPr>
              <a:t>truncaus</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N=17) </a:t>
            </a:r>
            <a:r>
              <a:rPr lang="en-US" sz="3600" dirty="0">
                <a:latin typeface="Times New Roman" charset="0"/>
                <a:ea typeface="Times New Roman" charset="0"/>
                <a:cs typeface="Times New Roman" charset="0"/>
              </a:rPr>
              <a:t>and sea lions (</a:t>
            </a:r>
            <a:r>
              <a:rPr lang="en-US" sz="3600" i="1" dirty="0" err="1">
                <a:latin typeface="Times New Roman" charset="0"/>
                <a:ea typeface="Times New Roman" charset="0"/>
                <a:cs typeface="Times New Roman" charset="0"/>
              </a:rPr>
              <a:t>Zalophus</a:t>
            </a:r>
            <a:r>
              <a:rPr lang="en-US" sz="3600" i="1" dirty="0">
                <a:latin typeface="Times New Roman" charset="0"/>
                <a:ea typeface="Times New Roman" charset="0"/>
                <a:cs typeface="Times New Roman" charset="0"/>
              </a:rPr>
              <a:t> </a:t>
            </a:r>
            <a:r>
              <a:rPr lang="en-US" sz="3600" i="1" dirty="0" err="1">
                <a:latin typeface="Times New Roman" charset="0"/>
                <a:ea typeface="Times New Roman" charset="0"/>
                <a:cs typeface="Times New Roman" charset="0"/>
              </a:rPr>
              <a:t>californianus</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N=8).</a:t>
            </a:r>
            <a:endParaRPr lang="en-US" sz="3600" dirty="0">
              <a:latin typeface="Times New Roman" charset="0"/>
              <a:ea typeface="Times New Roman" charset="0"/>
              <a:cs typeface="Times New Roman" charset="0"/>
            </a:endParaRPr>
          </a:p>
          <a:p>
            <a:pPr marL="617220" indent="-617220">
              <a:buFont typeface="Arial" charset="0"/>
              <a:buChar char="•"/>
            </a:pPr>
            <a:r>
              <a:rPr lang="en-US" sz="3600" dirty="0">
                <a:latin typeface="Times New Roman" charset="0"/>
                <a:ea typeface="Times New Roman" charset="0"/>
                <a:cs typeface="Times New Roman" charset="0"/>
              </a:rPr>
              <a:t>Subjects were trained using a “create” cue where each species would have to </a:t>
            </a:r>
            <a:r>
              <a:rPr lang="en-US" sz="3600" dirty="0" smtClean="0">
                <a:latin typeface="Times New Roman" charset="0"/>
                <a:ea typeface="Times New Roman" charset="0"/>
                <a:cs typeface="Times New Roman" charset="0"/>
              </a:rPr>
              <a:t>display </a:t>
            </a:r>
            <a:r>
              <a:rPr lang="en-US" sz="3600" dirty="0">
                <a:latin typeface="Times New Roman" charset="0"/>
                <a:ea typeface="Times New Roman" charset="0"/>
                <a:cs typeface="Times New Roman" charset="0"/>
              </a:rPr>
              <a:t>a new behavior in order to receive reinforcement.</a:t>
            </a:r>
          </a:p>
          <a:p>
            <a:pPr marL="617220" indent="-617220">
              <a:buFont typeface="Arial" charset="0"/>
              <a:buChar char="•"/>
            </a:pPr>
            <a:r>
              <a:rPr lang="en-US" sz="3600" dirty="0">
                <a:latin typeface="Times New Roman" charset="0"/>
                <a:ea typeface="Times New Roman" charset="0"/>
                <a:cs typeface="Times New Roman" charset="0"/>
              </a:rPr>
              <a:t>These behaviors were recorded by a GoPro or Sony </a:t>
            </a:r>
            <a:r>
              <a:rPr lang="en-US" sz="3600" dirty="0" smtClean="0">
                <a:latin typeface="Times New Roman" charset="0"/>
                <a:ea typeface="Times New Roman" charset="0"/>
                <a:cs typeface="Times New Roman" charset="0"/>
              </a:rPr>
              <a:t>video camera </a:t>
            </a:r>
            <a:r>
              <a:rPr lang="en-US" sz="3600" dirty="0">
                <a:latin typeface="Times New Roman" charset="0"/>
                <a:ea typeface="Times New Roman" charset="0"/>
                <a:cs typeface="Times New Roman" charset="0"/>
              </a:rPr>
              <a:t>and segments typically lasted for a few minutes, or until the new creative behaviors diminished.</a:t>
            </a:r>
          </a:p>
          <a:p>
            <a:pPr marL="617220" indent="-617220">
              <a:buFont typeface="Arial" charset="0"/>
              <a:buChar char="•"/>
            </a:pPr>
            <a:endParaRPr lang="en-US" sz="3600"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1327" y="1222744"/>
            <a:ext cx="2399724" cy="2642278"/>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50101" y="1543612"/>
            <a:ext cx="2571188" cy="2571188"/>
          </a:xfrm>
          <a:prstGeom prst="rect">
            <a:avLst/>
          </a:prstGeom>
        </p:spPr>
      </p:pic>
      <p:sp>
        <p:nvSpPr>
          <p:cNvPr id="2" name="TextBox 1"/>
          <p:cNvSpPr txBox="1"/>
          <p:nvPr/>
        </p:nvSpPr>
        <p:spPr>
          <a:xfrm>
            <a:off x="29451300" y="6275299"/>
            <a:ext cx="13505320" cy="11356955"/>
          </a:xfrm>
          <a:prstGeom prst="rect">
            <a:avLst/>
          </a:prstGeom>
          <a:noFill/>
        </p:spPr>
        <p:txBody>
          <a:bodyPr wrap="square" rtlCol="0">
            <a:spAutoFit/>
          </a:bodyPr>
          <a:lstStyle/>
          <a:p>
            <a:r>
              <a:rPr lang="en-US" sz="4800" b="1" dirty="0">
                <a:latin typeface="Times New Roman" charset="0"/>
                <a:ea typeface="Times New Roman" charset="0"/>
                <a:cs typeface="Times New Roman" charset="0"/>
              </a:rPr>
              <a:t>Discussion</a:t>
            </a:r>
            <a:endParaRPr lang="en-US" sz="4800" dirty="0">
              <a:latin typeface="Times New Roman" charset="0"/>
              <a:ea typeface="Times New Roman" charset="0"/>
              <a:cs typeface="Times New Roman" charset="0"/>
            </a:endParaRPr>
          </a:p>
          <a:p>
            <a:pPr marL="617220" indent="-617220">
              <a:buFont typeface="Arial" charset="0"/>
              <a:buChar char="•"/>
            </a:pPr>
            <a:r>
              <a:rPr lang="en-US" sz="3600" dirty="0" smtClean="0">
                <a:latin typeface="Times New Roman" panose="02020603050405020304" pitchFamily="18" charset="0"/>
                <a:cs typeface="Times New Roman" panose="02020603050405020304" pitchFamily="18" charset="0"/>
              </a:rPr>
              <a:t>Preliminary findings may provide </a:t>
            </a:r>
            <a:r>
              <a:rPr lang="en-US" sz="3600" dirty="0">
                <a:latin typeface="Times New Roman" panose="02020603050405020304" pitchFamily="18" charset="0"/>
                <a:cs typeface="Times New Roman" panose="02020603050405020304" pitchFamily="18" charset="0"/>
              </a:rPr>
              <a:t>insight into the current definition of creativity, which in turn may enhance our understanding of the importance of play as an enrichment activity</a:t>
            </a:r>
            <a:r>
              <a:rPr lang="en-US" sz="3600" dirty="0" smtClean="0">
                <a:latin typeface="Times New Roman" panose="02020603050405020304" pitchFamily="18" charset="0"/>
                <a:cs typeface="Times New Roman" panose="02020603050405020304" pitchFamily="18" charset="0"/>
              </a:rPr>
              <a:t>.</a:t>
            </a:r>
          </a:p>
          <a:p>
            <a:pPr marL="1074420" lvl="1" indent="-617220">
              <a:buFont typeface="Arial" charset="0"/>
              <a:buChar char="•"/>
            </a:pPr>
            <a:r>
              <a:rPr lang="en-US" sz="3600" dirty="0" smtClean="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Given that training sessions are considered forms of enrichment and cognitive stimulation for the animals, training the innovate behavior would stimulate the animals’ minds (i.e., have to remember what has been offered before to continue the sequence) while also potentially enriching the behavioral repertoire even more (e.g., the animal creates a novel combination of behaviors that the trainer wishes to capture).</a:t>
            </a:r>
            <a:endParaRPr lang="en-US" sz="3600" dirty="0" smtClean="0">
              <a:latin typeface="Times New Roman" panose="02020603050405020304" pitchFamily="18" charset="0"/>
              <a:ea typeface="Times New Roman" charset="0"/>
              <a:cs typeface="Times New Roman" panose="02020603050405020304" pitchFamily="18" charset="0"/>
            </a:endParaRPr>
          </a:p>
          <a:p>
            <a:pPr marL="617220" indent="-617220">
              <a:buFont typeface="Arial" charset="0"/>
              <a:buChar char="•"/>
            </a:pPr>
            <a:r>
              <a:rPr lang="en-US" sz="3600" dirty="0" smtClean="0">
                <a:latin typeface="Times New Roman" charset="0"/>
                <a:ea typeface="Times New Roman" charset="0"/>
                <a:cs typeface="Times New Roman" charset="0"/>
              </a:rPr>
              <a:t>Additionally</a:t>
            </a:r>
            <a:r>
              <a:rPr lang="en-US" sz="3600" dirty="0">
                <a:latin typeface="Times New Roman" charset="0"/>
                <a:ea typeface="Times New Roman" charset="0"/>
                <a:cs typeface="Times New Roman" charset="0"/>
              </a:rPr>
              <a:t>, the same methods were applied to preschool children (ages 3-5) in Bridgeport, </a:t>
            </a:r>
            <a:r>
              <a:rPr lang="en-US" sz="3600" dirty="0" smtClean="0">
                <a:latin typeface="Times New Roman" charset="0"/>
                <a:ea typeface="Times New Roman" charset="0"/>
                <a:cs typeface="Times New Roman" charset="0"/>
              </a:rPr>
              <a:t>CT, </a:t>
            </a:r>
            <a:r>
              <a:rPr lang="en-US" sz="3600" dirty="0">
                <a:latin typeface="Times New Roman" charset="0"/>
                <a:ea typeface="Times New Roman" charset="0"/>
                <a:cs typeface="Times New Roman" charset="0"/>
              </a:rPr>
              <a:t>where they were given a “create” cue and asked </a:t>
            </a:r>
            <a:r>
              <a:rPr lang="en-US" sz="3600" dirty="0" smtClean="0">
                <a:latin typeface="Times New Roman" charset="0"/>
                <a:ea typeface="Times New Roman" charset="0"/>
                <a:cs typeface="Times New Roman" charset="0"/>
              </a:rPr>
              <a:t>demonstrate </a:t>
            </a:r>
            <a:r>
              <a:rPr lang="en-US" sz="3600" dirty="0">
                <a:latin typeface="Times New Roman" charset="0"/>
                <a:ea typeface="Times New Roman" charset="0"/>
                <a:cs typeface="Times New Roman" charset="0"/>
              </a:rPr>
              <a:t>new behaviors. This data </a:t>
            </a:r>
            <a:r>
              <a:rPr lang="en-US" sz="3600" dirty="0" smtClean="0">
                <a:latin typeface="Times New Roman" charset="0"/>
                <a:ea typeface="Times New Roman" charset="0"/>
                <a:cs typeface="Times New Roman" charset="0"/>
              </a:rPr>
              <a:t>is currently be analyzed. </a:t>
            </a:r>
          </a:p>
          <a:p>
            <a:pPr marL="617220" indent="-617220">
              <a:buFont typeface="Arial" charset="0"/>
              <a:buChar char="•"/>
            </a:pPr>
            <a:r>
              <a:rPr lang="en-US" sz="3600" dirty="0" smtClean="0">
                <a:latin typeface="Times New Roman" charset="0"/>
                <a:ea typeface="Times New Roman" charset="0"/>
                <a:cs typeface="Times New Roman" charset="0"/>
              </a:rPr>
              <a:t>Given the limited understanding of creative abilities in animals and young children this comparison using a modified version of the TTCT (Torrance, 1974) offers exciting possibilities that may have a wide applicability to a variety  to animals under human care. </a:t>
            </a:r>
            <a:endParaRPr lang="en-US" sz="3600" dirty="0">
              <a:latin typeface="Times New Roman" charset="0"/>
              <a:ea typeface="Times New Roman" charset="0"/>
              <a:cs typeface="Times New Roman" charset="0"/>
            </a:endParaRPr>
          </a:p>
          <a:p>
            <a:pPr marL="617220" indent="-617220">
              <a:buFont typeface="Arial" charset="0"/>
              <a:buChar char="•"/>
            </a:pPr>
            <a:endParaRPr lang="en-US" sz="3600" dirty="0">
              <a:latin typeface="Times New Roman" charset="0"/>
              <a:ea typeface="Times New Roman" charset="0"/>
              <a:cs typeface="Times New Roman" charset="0"/>
            </a:endParaRPr>
          </a:p>
        </p:txBody>
      </p:sp>
      <p:sp>
        <p:nvSpPr>
          <p:cNvPr id="3" name="TextBox 2"/>
          <p:cNvSpPr txBox="1"/>
          <p:nvPr/>
        </p:nvSpPr>
        <p:spPr>
          <a:xfrm>
            <a:off x="992074" y="17569050"/>
            <a:ext cx="13485926" cy="8032968"/>
          </a:xfrm>
          <a:prstGeom prst="rect">
            <a:avLst/>
          </a:prstGeom>
          <a:noFill/>
        </p:spPr>
        <p:txBody>
          <a:bodyPr wrap="square" rtlCol="0">
            <a:spAutoFit/>
          </a:bodyPr>
          <a:lstStyle/>
          <a:p>
            <a:r>
              <a:rPr lang="en-US" sz="4800" b="1" dirty="0">
                <a:latin typeface="Times New Roman" charset="0"/>
                <a:ea typeface="Times New Roman" charset="0"/>
                <a:cs typeface="Times New Roman" charset="0"/>
              </a:rPr>
              <a:t>Introduction</a:t>
            </a:r>
          </a:p>
          <a:p>
            <a:pPr marL="617220" indent="-617220">
              <a:buFont typeface="Arial" charset="0"/>
              <a:buChar char="•"/>
            </a:pPr>
            <a:r>
              <a:rPr lang="en-US" sz="3600" dirty="0" smtClean="0">
                <a:latin typeface="Times New Roman" charset="0"/>
                <a:ea typeface="Times New Roman" charset="0"/>
                <a:cs typeface="Times New Roman" charset="0"/>
              </a:rPr>
              <a:t>Pryor et al. (1969) investigated rough-toothed dolphins and completely novel behaviors, never occurring by dolphins at that facility, were deemed “creative”.</a:t>
            </a:r>
          </a:p>
          <a:p>
            <a:pPr marL="617220" indent="-617220">
              <a:buFont typeface="Arial" charset="0"/>
              <a:buChar char="•"/>
            </a:pPr>
            <a:r>
              <a:rPr lang="en-US" sz="3600" dirty="0" err="1" smtClean="0">
                <a:latin typeface="Times New Roman" charset="0"/>
                <a:ea typeface="Times New Roman" charset="0"/>
                <a:cs typeface="Times New Roman" charset="0"/>
              </a:rPr>
              <a:t>Kuczaj</a:t>
            </a:r>
            <a:r>
              <a:rPr lang="en-US" sz="3600" dirty="0" smtClean="0">
                <a:latin typeface="Times New Roman" charset="0"/>
                <a:ea typeface="Times New Roman" charset="0"/>
                <a:cs typeface="Times New Roman" charset="0"/>
              </a:rPr>
              <a:t> &amp; </a:t>
            </a:r>
            <a:r>
              <a:rPr lang="en-US" sz="3600" dirty="0" err="1" smtClean="0">
                <a:latin typeface="Times New Roman" charset="0"/>
                <a:ea typeface="Times New Roman" charset="0"/>
                <a:cs typeface="Times New Roman" charset="0"/>
              </a:rPr>
              <a:t>Eskelinen</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(2014) included any behavior or combination of behaviors in a non-repeat contingency to be counted as “creativity”.  </a:t>
            </a:r>
          </a:p>
          <a:p>
            <a:pPr marL="617220" indent="-617220">
              <a:buFont typeface="Arial" charset="0"/>
              <a:buChar char="•"/>
            </a:pPr>
            <a:r>
              <a:rPr lang="en-US" sz="3600" dirty="0" smtClean="0">
                <a:latin typeface="Times New Roman" charset="0"/>
                <a:ea typeface="Times New Roman" charset="0"/>
                <a:cs typeface="Times New Roman" charset="0"/>
              </a:rPr>
              <a:t>Creative </a:t>
            </a:r>
            <a:r>
              <a:rPr lang="en-US" sz="3600" dirty="0">
                <a:latin typeface="Times New Roman" charset="0"/>
                <a:ea typeface="Times New Roman" charset="0"/>
                <a:cs typeface="Times New Roman" charset="0"/>
              </a:rPr>
              <a:t>behaviors are novel for each individual or animal, as personality plays a role in every behavior (</a:t>
            </a:r>
            <a:r>
              <a:rPr lang="en-US" sz="3600" dirty="0" err="1">
                <a:latin typeface="Times New Roman" charset="0"/>
                <a:ea typeface="Times New Roman" charset="0"/>
                <a:cs typeface="Times New Roman" charset="0"/>
              </a:rPr>
              <a:t>Kuczaj</a:t>
            </a:r>
            <a:r>
              <a:rPr lang="en-US" sz="3600" dirty="0">
                <a:latin typeface="Times New Roman" charset="0"/>
                <a:ea typeface="Times New Roman" charset="0"/>
                <a:cs typeface="Times New Roman" charset="0"/>
              </a:rPr>
              <a:t>, 2017). In other words, bolder animals have a tendency to be more creative compared to those who are not as bold. </a:t>
            </a:r>
            <a:endParaRPr lang="en-US" sz="3600" dirty="0" smtClean="0">
              <a:latin typeface="Times New Roman" charset="0"/>
              <a:ea typeface="Times New Roman" charset="0"/>
              <a:cs typeface="Times New Roman" charset="0"/>
            </a:endParaRPr>
          </a:p>
          <a:p>
            <a:pPr marL="617220" indent="-617220">
              <a:buFont typeface="Arial" charset="0"/>
              <a:buChar char="•"/>
            </a:pPr>
            <a:r>
              <a:rPr lang="en-US" sz="3600" dirty="0" smtClean="0">
                <a:latin typeface="Times New Roman" charset="0"/>
                <a:ea typeface="Times New Roman" charset="0"/>
                <a:cs typeface="Times New Roman" charset="0"/>
              </a:rPr>
              <a:t>The Torrance Tests of Creative Thinking (TTCT; Torrance, 1974). are the leading method of assessing creative abilities in an individual person.  The TTCT evaluates four areas: Fluency, Flexibility, Originality, and Elaboration. </a:t>
            </a:r>
            <a:endParaRPr lang="en-US" sz="3600" dirty="0">
              <a:latin typeface="Times New Roman" charset="0"/>
              <a:ea typeface="Times New Roman" charset="0"/>
              <a:cs typeface="Times New Roman" charset="0"/>
            </a:endParaRPr>
          </a:p>
        </p:txBody>
      </p:sp>
      <p:sp>
        <p:nvSpPr>
          <p:cNvPr id="4" name="TextBox 3"/>
          <p:cNvSpPr txBox="1"/>
          <p:nvPr/>
        </p:nvSpPr>
        <p:spPr>
          <a:xfrm>
            <a:off x="29531913" y="27646297"/>
            <a:ext cx="13382196" cy="4635115"/>
          </a:xfrm>
          <a:prstGeom prst="rect">
            <a:avLst/>
          </a:prstGeom>
          <a:noFill/>
        </p:spPr>
        <p:txBody>
          <a:bodyPr wrap="square" rtlCol="0">
            <a:spAutoFit/>
          </a:bodyPr>
          <a:lstStyle/>
          <a:p>
            <a:r>
              <a:rPr lang="en-US" sz="3600" dirty="0">
                <a:latin typeface="Times New Roman" charset="0"/>
                <a:ea typeface="Times New Roman" charset="0"/>
                <a:cs typeface="Times New Roman" charset="0"/>
              </a:rPr>
              <a:t>References:</a:t>
            </a:r>
          </a:p>
          <a:p>
            <a:r>
              <a:rPr lang="en-US" sz="2880" dirty="0" err="1" smtClean="0">
                <a:latin typeface="Times New Roman" charset="0"/>
                <a:ea typeface="Times New Roman" charset="0"/>
                <a:cs typeface="Times New Roman" charset="0"/>
              </a:rPr>
              <a:t>Kuczaj</a:t>
            </a:r>
            <a:r>
              <a:rPr lang="en-US" sz="2880" dirty="0" smtClean="0">
                <a:latin typeface="Times New Roman" charset="0"/>
                <a:ea typeface="Times New Roman" charset="0"/>
                <a:cs typeface="Times New Roman" charset="0"/>
              </a:rPr>
              <a:t>, S. &amp; </a:t>
            </a:r>
            <a:r>
              <a:rPr lang="en-US" sz="2880" dirty="0" err="1" smtClean="0">
                <a:latin typeface="Times New Roman" charset="0"/>
                <a:ea typeface="Times New Roman" charset="0"/>
                <a:cs typeface="Times New Roman" charset="0"/>
              </a:rPr>
              <a:t>Eskelinen</a:t>
            </a:r>
            <a:r>
              <a:rPr lang="en-US" sz="2880" dirty="0" smtClean="0">
                <a:latin typeface="Times New Roman" charset="0"/>
                <a:ea typeface="Times New Roman" charset="0"/>
                <a:cs typeface="Times New Roman" charset="0"/>
              </a:rPr>
              <a:t>, H. (2014). The “creative dolphin” revisited: What do dolphins do when asked to vary their behavior? </a:t>
            </a:r>
            <a:r>
              <a:rPr lang="en-US" sz="2880" i="1" dirty="0" smtClean="0">
                <a:latin typeface="Times New Roman" charset="0"/>
                <a:ea typeface="Times New Roman" charset="0"/>
                <a:cs typeface="Times New Roman" charset="0"/>
              </a:rPr>
              <a:t>Animal Behavior and Cognition</a:t>
            </a:r>
            <a:r>
              <a:rPr lang="en-US" sz="2880" dirty="0" smtClean="0">
                <a:latin typeface="Times New Roman" charset="0"/>
                <a:ea typeface="Times New Roman" charset="0"/>
                <a:cs typeface="Times New Roman" charset="0"/>
              </a:rPr>
              <a:t>, 1, 66-77. </a:t>
            </a:r>
            <a:endParaRPr lang="en-US" sz="2880" dirty="0">
              <a:latin typeface="Times New Roman" charset="0"/>
              <a:ea typeface="Times New Roman" charset="0"/>
              <a:cs typeface="Times New Roman" charset="0"/>
            </a:endParaRPr>
          </a:p>
          <a:p>
            <a:r>
              <a:rPr lang="en-US" sz="2880" dirty="0" err="1">
                <a:latin typeface="Times New Roman" charset="0"/>
                <a:ea typeface="Times New Roman" charset="0"/>
                <a:cs typeface="Times New Roman" charset="0"/>
              </a:rPr>
              <a:t>Kuczaj</a:t>
            </a:r>
            <a:r>
              <a:rPr lang="en-US" sz="2880" dirty="0">
                <a:latin typeface="Times New Roman" charset="0"/>
                <a:ea typeface="Times New Roman" charset="0"/>
                <a:cs typeface="Times New Roman" charset="0"/>
              </a:rPr>
              <a:t>, S. A. (2017). Animal creativity and innovation. In J. Call, G. M. </a:t>
            </a:r>
            <a:r>
              <a:rPr lang="en-US" sz="2880" dirty="0" err="1">
                <a:latin typeface="Times New Roman" charset="0"/>
                <a:ea typeface="Times New Roman" charset="0"/>
                <a:cs typeface="Times New Roman" charset="0"/>
              </a:rPr>
              <a:t>Burghardt</a:t>
            </a:r>
            <a:r>
              <a:rPr lang="en-US" sz="2880" dirty="0">
                <a:latin typeface="Times New Roman" charset="0"/>
                <a:ea typeface="Times New Roman" charset="0"/>
                <a:cs typeface="Times New Roman" charset="0"/>
              </a:rPr>
              <a:t>, I. M. </a:t>
            </a:r>
            <a:r>
              <a:rPr lang="en-US" sz="2880" dirty="0" err="1">
                <a:latin typeface="Times New Roman" charset="0"/>
                <a:ea typeface="Times New Roman" charset="0"/>
                <a:cs typeface="Times New Roman" charset="0"/>
              </a:rPr>
              <a:t>Pepperberg</a:t>
            </a:r>
            <a:r>
              <a:rPr lang="en-US" sz="2880" dirty="0">
                <a:latin typeface="Times New Roman" charset="0"/>
                <a:ea typeface="Times New Roman" charset="0"/>
                <a:cs typeface="Times New Roman" charset="0"/>
              </a:rPr>
              <a:t>, C. T. </a:t>
            </a:r>
            <a:r>
              <a:rPr lang="en-US" sz="2880" dirty="0" err="1">
                <a:latin typeface="Times New Roman" charset="0"/>
                <a:ea typeface="Times New Roman" charset="0"/>
                <a:cs typeface="Times New Roman" charset="0"/>
              </a:rPr>
              <a:t>Snowdon</a:t>
            </a:r>
            <a:r>
              <a:rPr lang="en-US" sz="2880" dirty="0">
                <a:latin typeface="Times New Roman" charset="0"/>
                <a:ea typeface="Times New Roman" charset="0"/>
                <a:cs typeface="Times New Roman" charset="0"/>
              </a:rPr>
              <a:t>, T. </a:t>
            </a:r>
            <a:r>
              <a:rPr lang="en-US" sz="2880" dirty="0" err="1">
                <a:latin typeface="Times New Roman" charset="0"/>
                <a:ea typeface="Times New Roman" charset="0"/>
                <a:cs typeface="Times New Roman" charset="0"/>
              </a:rPr>
              <a:t>Zentall</a:t>
            </a:r>
            <a:r>
              <a:rPr lang="en-US" sz="2880" dirty="0">
                <a:latin typeface="Times New Roman" charset="0"/>
                <a:ea typeface="Times New Roman" charset="0"/>
                <a:cs typeface="Times New Roman" charset="0"/>
              </a:rPr>
              <a:t>, J. Call, ... T. </a:t>
            </a:r>
            <a:r>
              <a:rPr lang="en-US" sz="2880" dirty="0" err="1">
                <a:latin typeface="Times New Roman" charset="0"/>
                <a:ea typeface="Times New Roman" charset="0"/>
                <a:cs typeface="Times New Roman" charset="0"/>
              </a:rPr>
              <a:t>Zentall</a:t>
            </a:r>
            <a:r>
              <a:rPr lang="en-US" sz="2880" dirty="0">
                <a:latin typeface="Times New Roman" charset="0"/>
                <a:ea typeface="Times New Roman" charset="0"/>
                <a:cs typeface="Times New Roman" charset="0"/>
              </a:rPr>
              <a:t> (Eds.) , APA handbook of comparative psychology: Perception, learning, and cognition (pp. 627-641). Washington, DC, US: American Psychological Association. </a:t>
            </a:r>
            <a:endParaRPr lang="en-US" sz="2880" dirty="0" smtClean="0">
              <a:latin typeface="Times New Roman" charset="0"/>
              <a:ea typeface="Times New Roman" charset="0"/>
              <a:cs typeface="Times New Roman" charset="0"/>
            </a:endParaRPr>
          </a:p>
          <a:p>
            <a:r>
              <a:rPr lang="en-US" sz="2880" dirty="0" smtClean="0">
                <a:latin typeface="Times New Roman" charset="0"/>
                <a:ea typeface="Times New Roman" charset="0"/>
                <a:cs typeface="Times New Roman" charset="0"/>
              </a:rPr>
              <a:t>Pryor</a:t>
            </a:r>
            <a:r>
              <a:rPr lang="en-US" sz="2880" dirty="0">
                <a:latin typeface="Times New Roman" charset="0"/>
                <a:ea typeface="Times New Roman" charset="0"/>
                <a:cs typeface="Times New Roman" charset="0"/>
              </a:rPr>
              <a:t>, K. W., Haag, R., &amp; </a:t>
            </a:r>
            <a:r>
              <a:rPr lang="en-US" sz="2880" dirty="0" err="1">
                <a:latin typeface="Times New Roman" charset="0"/>
                <a:ea typeface="Times New Roman" charset="0"/>
                <a:cs typeface="Times New Roman" charset="0"/>
              </a:rPr>
              <a:t>O'reilly</a:t>
            </a:r>
            <a:r>
              <a:rPr lang="en-US" sz="2880" dirty="0">
                <a:latin typeface="Times New Roman" charset="0"/>
                <a:ea typeface="Times New Roman" charset="0"/>
                <a:cs typeface="Times New Roman" charset="0"/>
              </a:rPr>
              <a:t>, J. (1969). The creative porpoise: training for novel behavior1. Journal of the Experimental Analysis of Behavior, 12(4), 653-661. </a:t>
            </a:r>
            <a:endParaRPr lang="en-US" sz="2880" dirty="0" smtClean="0">
              <a:latin typeface="Times New Roman" charset="0"/>
              <a:ea typeface="Times New Roman" charset="0"/>
              <a:cs typeface="Times New Roman" charset="0"/>
            </a:endParaRPr>
          </a:p>
          <a:p>
            <a:r>
              <a:rPr lang="en-US" sz="2880" dirty="0" smtClean="0">
                <a:latin typeface="Times New Roman" charset="0"/>
                <a:ea typeface="Times New Roman" charset="0"/>
                <a:cs typeface="Times New Roman" charset="0"/>
              </a:rPr>
              <a:t>Torrance, E. P. (1974). </a:t>
            </a:r>
            <a:r>
              <a:rPr lang="en-US" sz="2880" i="1" dirty="0" smtClean="0">
                <a:latin typeface="Times New Roman" charset="0"/>
                <a:ea typeface="Times New Roman" charset="0"/>
                <a:cs typeface="Times New Roman" charset="0"/>
              </a:rPr>
              <a:t>Torrance tests of creative thinking</a:t>
            </a:r>
            <a:r>
              <a:rPr lang="en-US" sz="2880" dirty="0" smtClean="0">
                <a:latin typeface="Times New Roman" charset="0"/>
                <a:ea typeface="Times New Roman" charset="0"/>
                <a:cs typeface="Times New Roman" charset="0"/>
              </a:rPr>
              <a:t>. Lexington, MA: </a:t>
            </a:r>
            <a:r>
              <a:rPr lang="en-US" sz="2880" dirty="0" err="1" smtClean="0">
                <a:latin typeface="Times New Roman" charset="0"/>
                <a:ea typeface="Times New Roman" charset="0"/>
                <a:cs typeface="Times New Roman" charset="0"/>
              </a:rPr>
              <a:t>Ginn</a:t>
            </a:r>
            <a:r>
              <a:rPr lang="en-US" sz="2880" dirty="0" smtClean="0">
                <a:latin typeface="Times New Roman" charset="0"/>
                <a:ea typeface="Times New Roman" charset="0"/>
                <a:cs typeface="Times New Roman" charset="0"/>
              </a:rPr>
              <a:t>.</a:t>
            </a:r>
            <a:endParaRPr lang="en-US" sz="2880" dirty="0">
              <a:latin typeface="Times New Roman" charset="0"/>
              <a:ea typeface="Times New Roman" charset="0"/>
              <a:cs typeface="Times New Roman" charset="0"/>
            </a:endParaRPr>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18198"/>
          <a:stretch/>
        </p:blipFill>
        <p:spPr>
          <a:xfrm>
            <a:off x="29451300" y="17632254"/>
            <a:ext cx="13505320" cy="6143456"/>
          </a:xfrm>
          <a:prstGeom prst="rect">
            <a:avLst/>
          </a:prstGeom>
          <a:ln>
            <a:solidFill>
              <a:schemeClr val="accent1"/>
            </a:solidFill>
          </a:ln>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82313" y="25664833"/>
            <a:ext cx="12402386" cy="6951218"/>
          </a:xfrm>
          <a:prstGeom prst="rect">
            <a:avLst/>
          </a:prstGeom>
          <a:ln>
            <a:solidFill>
              <a:schemeClr val="accent1"/>
            </a:solidFill>
          </a:ln>
        </p:spPr>
      </p:pic>
      <p:sp>
        <p:nvSpPr>
          <p:cNvPr id="13" name="TextBox 12"/>
          <p:cNvSpPr txBox="1"/>
          <p:nvPr/>
        </p:nvSpPr>
        <p:spPr>
          <a:xfrm>
            <a:off x="15434912" y="15902131"/>
            <a:ext cx="13140089" cy="10802957"/>
          </a:xfrm>
          <a:prstGeom prst="rect">
            <a:avLst/>
          </a:prstGeom>
          <a:noFill/>
        </p:spPr>
        <p:txBody>
          <a:bodyPr wrap="square" rtlCol="0">
            <a:spAutoFit/>
          </a:bodyPr>
          <a:lstStyle/>
          <a:p>
            <a:r>
              <a:rPr lang="en-US" sz="4800" b="1" dirty="0" smtClean="0">
                <a:latin typeface="Times New Roman" charset="0"/>
                <a:ea typeface="Times New Roman" charset="0"/>
                <a:cs typeface="Times New Roman" charset="0"/>
              </a:rPr>
              <a:t>Results</a:t>
            </a:r>
            <a:endParaRPr lang="en-US" sz="4800" b="1" dirty="0">
              <a:latin typeface="Times New Roman" charset="0"/>
              <a:ea typeface="Times New Roman" charset="0"/>
              <a:cs typeface="Times New Roman" charset="0"/>
            </a:endParaRPr>
          </a:p>
          <a:p>
            <a:pPr marL="617220" indent="-617220">
              <a:buFont typeface="Arial" charset="0"/>
              <a:buChar char="•"/>
            </a:pPr>
            <a:r>
              <a:rPr lang="en-US" sz="3600" b="1" i="1" dirty="0" smtClean="0">
                <a:latin typeface="Times New Roman" charset="0"/>
                <a:ea typeface="Times New Roman" charset="0"/>
                <a:cs typeface="Times New Roman" charset="0"/>
              </a:rPr>
              <a:t>Reliability</a:t>
            </a:r>
            <a:r>
              <a:rPr lang="en-US" sz="3600" b="1" dirty="0" smtClean="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 </a:t>
            </a:r>
          </a:p>
          <a:p>
            <a:pPr marL="1074420" lvl="1" indent="-617220">
              <a:buFont typeface="Arial" charset="0"/>
              <a:buChar char="•"/>
            </a:pPr>
            <a:r>
              <a:rPr lang="en-US" sz="3600" dirty="0" err="1" smtClean="0">
                <a:latin typeface="Times New Roman" panose="02020603050405020304" pitchFamily="18" charset="0"/>
                <a:cs typeface="Times New Roman" panose="02020603050405020304" pitchFamily="18" charset="0"/>
              </a:rPr>
              <a:t>Intraclass</a:t>
            </a:r>
            <a:r>
              <a:rPr lang="en-US" sz="3600" dirty="0" smtClean="0">
                <a:latin typeface="Times New Roman" panose="02020603050405020304" pitchFamily="18" charset="0"/>
                <a:cs typeface="Times New Roman" panose="02020603050405020304" pitchFamily="18" charset="0"/>
              </a:rPr>
              <a:t> Correlation Coefficient (ICC) reliability between independent coders for fluency was 0.974 for </a:t>
            </a:r>
            <a:r>
              <a:rPr lang="en-US" sz="3600" dirty="0">
                <a:latin typeface="Times New Roman" panose="02020603050405020304" pitchFamily="18" charset="0"/>
                <a:cs typeface="Times New Roman" panose="02020603050405020304" pitchFamily="18" charset="0"/>
              </a:rPr>
              <a:t>dolphins and 0</a:t>
            </a:r>
            <a:r>
              <a:rPr lang="en-US" sz="3600" dirty="0" smtClean="0">
                <a:latin typeface="Times New Roman" panose="02020603050405020304" pitchFamily="18" charset="0"/>
                <a:cs typeface="Times New Roman" panose="02020603050405020304" pitchFamily="18" charset="0"/>
              </a:rPr>
              <a:t>.935 for </a:t>
            </a:r>
            <a:r>
              <a:rPr lang="en-US" sz="3600" dirty="0">
                <a:latin typeface="Times New Roman" panose="02020603050405020304" pitchFamily="18" charset="0"/>
                <a:cs typeface="Times New Roman" panose="02020603050405020304" pitchFamily="18" charset="0"/>
              </a:rPr>
              <a:t>sea lions </a:t>
            </a:r>
            <a:endParaRPr lang="en-US" sz="3600" dirty="0">
              <a:latin typeface="Times New Roman" charset="0"/>
              <a:ea typeface="Times New Roman" charset="0"/>
              <a:cs typeface="Times New Roman" charset="0"/>
            </a:endParaRPr>
          </a:p>
          <a:p>
            <a:pPr marL="617220" indent="-617220">
              <a:buFont typeface="Arial" charset="0"/>
              <a:buChar char="•"/>
            </a:pPr>
            <a:r>
              <a:rPr lang="en-US" sz="3600" b="1" i="1" dirty="0" smtClean="0">
                <a:latin typeface="Times New Roman" charset="0"/>
                <a:ea typeface="Times New Roman" charset="0"/>
                <a:cs typeface="Times New Roman" charset="0"/>
              </a:rPr>
              <a:t>Frequency</a:t>
            </a:r>
            <a:r>
              <a:rPr lang="en-US" sz="3600" dirty="0" smtClean="0">
                <a:latin typeface="Times New Roman" charset="0"/>
                <a:ea typeface="Times New Roman" charset="0"/>
                <a:cs typeface="Times New Roman" charset="0"/>
              </a:rPr>
              <a:t> –</a:t>
            </a:r>
          </a:p>
          <a:p>
            <a:pPr marL="1074420" lvl="1" indent="-617220">
              <a:buFont typeface="Arial" charset="0"/>
              <a:buChar char="•"/>
            </a:pPr>
            <a:r>
              <a:rPr lang="en-US" sz="3600" dirty="0" smtClean="0">
                <a:latin typeface="Times New Roman" charset="0"/>
                <a:ea typeface="Times New Roman" charset="0"/>
                <a:cs typeface="Times New Roman" charset="0"/>
              </a:rPr>
              <a:t>Dolphins: 59 different behaviors coded</a:t>
            </a:r>
          </a:p>
          <a:p>
            <a:pPr marL="1074420" lvl="1" indent="-617220">
              <a:buFont typeface="Arial" charset="0"/>
              <a:buChar char="•"/>
            </a:pPr>
            <a:r>
              <a:rPr lang="en-US" sz="3600" dirty="0" smtClean="0">
                <a:latin typeface="Times New Roman" charset="0"/>
                <a:ea typeface="Times New Roman" charset="0"/>
                <a:cs typeface="Times New Roman" charset="0"/>
              </a:rPr>
              <a:t>Sea lions: 42 different behaviors coded</a:t>
            </a:r>
            <a:endParaRPr lang="en-US" sz="3600" dirty="0">
              <a:latin typeface="Times New Roman" charset="0"/>
              <a:ea typeface="Times New Roman" charset="0"/>
              <a:cs typeface="Times New Roman" charset="0"/>
            </a:endParaRPr>
          </a:p>
          <a:p>
            <a:pPr marL="617220" indent="-617220">
              <a:buFont typeface="Arial" charset="0"/>
              <a:buChar char="•"/>
            </a:pPr>
            <a:r>
              <a:rPr lang="en-US" sz="3600" b="1" i="1" dirty="0" smtClean="0">
                <a:latin typeface="Times New Roman" charset="0"/>
                <a:ea typeface="Times New Roman" charset="0"/>
                <a:cs typeface="Times New Roman" charset="0"/>
              </a:rPr>
              <a:t>Range</a:t>
            </a:r>
            <a:r>
              <a:rPr lang="en-US" sz="3600" dirty="0" smtClean="0">
                <a:latin typeface="Times New Roman" charset="0"/>
                <a:ea typeface="Times New Roman" charset="0"/>
                <a:cs typeface="Times New Roman" charset="0"/>
              </a:rPr>
              <a:t> – </a:t>
            </a:r>
          </a:p>
          <a:p>
            <a:pPr marL="1531620" lvl="2" indent="-617220">
              <a:buFont typeface="Arial" charset="0"/>
              <a:buChar char="•"/>
            </a:pPr>
            <a:r>
              <a:rPr lang="en-US" sz="3600" dirty="0" smtClean="0">
                <a:latin typeface="Times New Roman" charset="0"/>
                <a:ea typeface="Times New Roman" charset="0"/>
                <a:cs typeface="Times New Roman" charset="0"/>
              </a:rPr>
              <a:t>1-16 behaviors given in each sequence (trial)</a:t>
            </a:r>
          </a:p>
          <a:p>
            <a:pPr marL="1028700" lvl="1" indent="-571500">
              <a:buFont typeface="Arial" panose="020B0604020202020204" pitchFamily="34" charset="0"/>
              <a:buChar char="•"/>
            </a:pPr>
            <a:r>
              <a:rPr lang="en-US" sz="3600" b="1" i="1" dirty="0" smtClean="0">
                <a:latin typeface="Times New Roman" charset="0"/>
                <a:ea typeface="Times New Roman" charset="0"/>
                <a:cs typeface="Times New Roman" charset="0"/>
              </a:rPr>
              <a:t>Fluency</a:t>
            </a:r>
            <a:r>
              <a:rPr lang="en-US" sz="3600" dirty="0" smtClean="0">
                <a:latin typeface="Times New Roman" charset="0"/>
                <a:ea typeface="Times New Roman" charset="0"/>
                <a:cs typeface="Times New Roman" charset="0"/>
              </a:rPr>
              <a:t> – (See Table 1)</a:t>
            </a:r>
          </a:p>
          <a:p>
            <a:pPr marL="1531620" lvl="2" indent="-617220">
              <a:buFont typeface="Arial" charset="0"/>
              <a:buChar char="•"/>
            </a:pPr>
            <a:r>
              <a:rPr lang="en-US" sz="3600" dirty="0" smtClean="0">
                <a:latin typeface="Times New Roman" charset="0"/>
                <a:ea typeface="Times New Roman" charset="0"/>
                <a:cs typeface="Times New Roman" charset="0"/>
              </a:rPr>
              <a:t>No sex differences found for dolphins.  Female sea lions, on average, displayed more behaviors </a:t>
            </a:r>
            <a:r>
              <a:rPr lang="en-US" sz="3600" smtClean="0">
                <a:latin typeface="Times New Roman" charset="0"/>
                <a:ea typeface="Times New Roman" charset="0"/>
                <a:cs typeface="Times New Roman" charset="0"/>
              </a:rPr>
              <a:t>than males, </a:t>
            </a:r>
            <a:r>
              <a:rPr lang="en-US" sz="3600" i="1" dirty="0" smtClean="0">
                <a:latin typeface="Times New Roman" charset="0"/>
                <a:ea typeface="Times New Roman" charset="0"/>
                <a:cs typeface="Times New Roman" charset="0"/>
              </a:rPr>
              <a:t>t</a:t>
            </a:r>
            <a:r>
              <a:rPr lang="en-US" sz="3600" dirty="0" smtClean="0">
                <a:latin typeface="Times New Roman" charset="0"/>
                <a:ea typeface="Times New Roman" charset="0"/>
                <a:cs typeface="Times New Roman" charset="0"/>
              </a:rPr>
              <a:t>(6) = - 5.861, p = 0.001.</a:t>
            </a:r>
          </a:p>
          <a:p>
            <a:pPr marL="1074420" lvl="1" indent="-617220">
              <a:buFont typeface="Arial" charset="0"/>
              <a:buChar char="•"/>
            </a:pPr>
            <a:r>
              <a:rPr lang="en-US" sz="3600" b="1" i="1" dirty="0">
                <a:latin typeface="Times New Roman" charset="0"/>
                <a:ea typeface="Times New Roman" charset="0"/>
                <a:cs typeface="Times New Roman" charset="0"/>
              </a:rPr>
              <a:t>Flexibility</a:t>
            </a:r>
            <a:r>
              <a:rPr lang="en-US" sz="3600" dirty="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 four independent raters converged on the numbers of behavioral categories</a:t>
            </a:r>
          </a:p>
          <a:p>
            <a:pPr marL="1531620" lvl="2" indent="-617220">
              <a:buFont typeface="Arial" charset="0"/>
              <a:buChar char="•"/>
            </a:pPr>
            <a:r>
              <a:rPr lang="en-US" sz="3600" dirty="0" smtClean="0">
                <a:latin typeface="Times New Roman" charset="0"/>
                <a:ea typeface="Times New Roman" charset="0"/>
                <a:cs typeface="Times New Roman" charset="0"/>
              </a:rPr>
              <a:t>Dolphins = 5 (Simple Show, Complex Show, Basic, Natural, Aerial)</a:t>
            </a:r>
          </a:p>
          <a:p>
            <a:pPr marL="1531620" lvl="2" indent="-617220">
              <a:buFont typeface="Arial" charset="0"/>
              <a:buChar char="•"/>
            </a:pPr>
            <a:r>
              <a:rPr lang="en-US" sz="3600" dirty="0" smtClean="0">
                <a:latin typeface="Times New Roman" charset="0"/>
                <a:ea typeface="Times New Roman" charset="0"/>
                <a:cs typeface="Times New Roman" charset="0"/>
              </a:rPr>
              <a:t>Sea Lions = 4 (Show, Husbandry, Basic, Natural)</a:t>
            </a:r>
          </a:p>
        </p:txBody>
      </p:sp>
      <p:graphicFrame>
        <p:nvGraphicFramePr>
          <p:cNvPr id="17" name="Table 16"/>
          <p:cNvGraphicFramePr>
            <a:graphicFrameLocks noGrp="1"/>
          </p:cNvGraphicFramePr>
          <p:nvPr>
            <p:extLst>
              <p:ext uri="{D42A27DB-BD31-4B8C-83A1-F6EECF244321}">
                <p14:modId xmlns:p14="http://schemas.microsoft.com/office/powerpoint/2010/main" val="2783714415"/>
              </p:ext>
            </p:extLst>
          </p:nvPr>
        </p:nvGraphicFramePr>
        <p:xfrm>
          <a:off x="16502595" y="28231917"/>
          <a:ext cx="10924110" cy="4083645"/>
        </p:xfrm>
        <a:graphic>
          <a:graphicData uri="http://schemas.openxmlformats.org/drawingml/2006/table">
            <a:tbl>
              <a:tblPr firstRow="1" bandRow="1">
                <a:tableStyleId>{5C22544A-7EE6-4342-B048-85BDC9FD1C3A}</a:tableStyleId>
              </a:tblPr>
              <a:tblGrid>
                <a:gridCol w="2184822">
                  <a:extLst>
                    <a:ext uri="{9D8B030D-6E8A-4147-A177-3AD203B41FA5}">
                      <a16:colId xmlns="" xmlns:a16="http://schemas.microsoft.com/office/drawing/2014/main" val="3442505717"/>
                    </a:ext>
                  </a:extLst>
                </a:gridCol>
                <a:gridCol w="2184822">
                  <a:extLst>
                    <a:ext uri="{9D8B030D-6E8A-4147-A177-3AD203B41FA5}">
                      <a16:colId xmlns="" xmlns:a16="http://schemas.microsoft.com/office/drawing/2014/main" val="32219378"/>
                    </a:ext>
                  </a:extLst>
                </a:gridCol>
                <a:gridCol w="2184822">
                  <a:extLst>
                    <a:ext uri="{9D8B030D-6E8A-4147-A177-3AD203B41FA5}">
                      <a16:colId xmlns="" xmlns:a16="http://schemas.microsoft.com/office/drawing/2014/main" val="1119541715"/>
                    </a:ext>
                  </a:extLst>
                </a:gridCol>
                <a:gridCol w="2184822">
                  <a:extLst>
                    <a:ext uri="{9D8B030D-6E8A-4147-A177-3AD203B41FA5}">
                      <a16:colId xmlns="" xmlns:a16="http://schemas.microsoft.com/office/drawing/2014/main" val="3855627179"/>
                    </a:ext>
                  </a:extLst>
                </a:gridCol>
                <a:gridCol w="2184822">
                  <a:extLst>
                    <a:ext uri="{9D8B030D-6E8A-4147-A177-3AD203B41FA5}">
                      <a16:colId xmlns="" xmlns:a16="http://schemas.microsoft.com/office/drawing/2014/main" val="1736126262"/>
                    </a:ext>
                  </a:extLst>
                </a:gridCol>
              </a:tblGrid>
              <a:tr h="816729">
                <a:tc>
                  <a:txBody>
                    <a:bodyPr/>
                    <a:lstStyle/>
                    <a:p>
                      <a:r>
                        <a:rPr lang="en-US" sz="3000" dirty="0" smtClean="0">
                          <a:latin typeface="Times New Roman" panose="02020603050405020304" pitchFamily="18" charset="0"/>
                          <a:cs typeface="Times New Roman" panose="02020603050405020304" pitchFamily="18" charset="0"/>
                        </a:rPr>
                        <a:t>Species</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Sex</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Mean</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SD</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N</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31003101"/>
                  </a:ext>
                </a:extLst>
              </a:tr>
              <a:tr h="816729">
                <a:tc>
                  <a:txBody>
                    <a:bodyPr/>
                    <a:lstStyle/>
                    <a:p>
                      <a:r>
                        <a:rPr lang="en-US" sz="3000" dirty="0" smtClean="0">
                          <a:latin typeface="Times New Roman" panose="02020603050405020304" pitchFamily="18" charset="0"/>
                          <a:cs typeface="Times New Roman" panose="02020603050405020304" pitchFamily="18" charset="0"/>
                        </a:rPr>
                        <a:t>Dolphin</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Male</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11.23</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2.44</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7</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240821015"/>
                  </a:ext>
                </a:extLst>
              </a:tr>
              <a:tr h="816729">
                <a:tc>
                  <a:txBody>
                    <a:bodyPr/>
                    <a:lstStyle/>
                    <a:p>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Female</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12.51</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1.72</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10</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104793088"/>
                  </a:ext>
                </a:extLst>
              </a:tr>
              <a:tr h="816729">
                <a:tc>
                  <a:txBody>
                    <a:bodyPr/>
                    <a:lstStyle/>
                    <a:p>
                      <a:r>
                        <a:rPr lang="en-US" sz="3000" dirty="0" smtClean="0">
                          <a:latin typeface="Times New Roman" panose="02020603050405020304" pitchFamily="18" charset="0"/>
                          <a:cs typeface="Times New Roman" panose="02020603050405020304" pitchFamily="18" charset="0"/>
                        </a:rPr>
                        <a:t>Sea Lion</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Male</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11.62</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1.06</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3</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718203649"/>
                  </a:ext>
                </a:extLst>
              </a:tr>
              <a:tr h="816729">
                <a:tc>
                  <a:txBody>
                    <a:bodyPr/>
                    <a:lstStyle/>
                    <a:p>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Female</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15.16</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0.68</a:t>
                      </a:r>
                      <a:endParaRPr lang="en-US" sz="3000" dirty="0">
                        <a:latin typeface="Times New Roman" panose="02020603050405020304" pitchFamily="18" charset="0"/>
                        <a:cs typeface="Times New Roman" panose="02020603050405020304" pitchFamily="18" charset="0"/>
                      </a:endParaRPr>
                    </a:p>
                  </a:txBody>
                  <a:tcPr/>
                </a:tc>
                <a:tc>
                  <a:txBody>
                    <a:bodyPr/>
                    <a:lstStyle/>
                    <a:p>
                      <a:r>
                        <a:rPr lang="en-US" sz="3000" dirty="0" smtClean="0">
                          <a:latin typeface="Times New Roman" panose="02020603050405020304" pitchFamily="18" charset="0"/>
                          <a:cs typeface="Times New Roman" panose="02020603050405020304" pitchFamily="18" charset="0"/>
                        </a:rPr>
                        <a:t>5</a:t>
                      </a:r>
                      <a:endParaRPr lang="en-US" sz="3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4095931108"/>
                  </a:ext>
                </a:extLst>
              </a:tr>
            </a:tbl>
          </a:graphicData>
        </a:graphic>
      </p:graphicFrame>
      <p:sp>
        <p:nvSpPr>
          <p:cNvPr id="18" name="TextBox 17"/>
          <p:cNvSpPr txBox="1"/>
          <p:nvPr/>
        </p:nvSpPr>
        <p:spPr>
          <a:xfrm>
            <a:off x="15542102" y="27230799"/>
            <a:ext cx="13505320" cy="830997"/>
          </a:xfrm>
          <a:prstGeom prst="rect">
            <a:avLst/>
          </a:prstGeom>
          <a:noFill/>
        </p:spPr>
        <p:txBody>
          <a:bodyPr wrap="square" rtlCol="0">
            <a:spAutoFit/>
          </a:bodyPr>
          <a:lstStyle/>
          <a:p>
            <a:r>
              <a:rPr lang="en-US" sz="4800" b="1" dirty="0" smtClean="0">
                <a:latin typeface="Times New Roman" charset="0"/>
                <a:ea typeface="Times New Roman" charset="0"/>
                <a:cs typeface="Times New Roman" charset="0"/>
              </a:rPr>
              <a:t>Table 1</a:t>
            </a:r>
            <a:r>
              <a:rPr lang="en-US" sz="4800" dirty="0" smtClean="0">
                <a:latin typeface="Times New Roman" charset="0"/>
                <a:ea typeface="Times New Roman" charset="0"/>
                <a:cs typeface="Times New Roman" charset="0"/>
              </a:rPr>
              <a:t>: </a:t>
            </a:r>
            <a:r>
              <a:rPr lang="en-US" sz="3600" dirty="0" smtClean="0">
                <a:latin typeface="Times New Roman" charset="0"/>
                <a:ea typeface="Times New Roman" charset="0"/>
                <a:cs typeface="Times New Roman" charset="0"/>
              </a:rPr>
              <a:t>Average number of behaviors on each trial  </a:t>
            </a:r>
            <a:endParaRPr lang="en-US" sz="3600" dirty="0">
              <a:latin typeface="Times New Roman" charset="0"/>
              <a:ea typeface="Times New Roman" charset="0"/>
              <a:cs typeface="Times New Roman" charset="0"/>
            </a:endParaRPr>
          </a:p>
        </p:txBody>
      </p:sp>
      <p:sp>
        <p:nvSpPr>
          <p:cNvPr id="19" name="TextBox 18"/>
          <p:cNvSpPr txBox="1"/>
          <p:nvPr/>
        </p:nvSpPr>
        <p:spPr>
          <a:xfrm>
            <a:off x="29451300" y="24560089"/>
            <a:ext cx="13382196" cy="2419124"/>
          </a:xfrm>
          <a:prstGeom prst="rect">
            <a:avLst/>
          </a:prstGeom>
          <a:noFill/>
        </p:spPr>
        <p:txBody>
          <a:bodyPr wrap="square" rtlCol="0">
            <a:spAutoFit/>
          </a:bodyPr>
          <a:lstStyle/>
          <a:p>
            <a:r>
              <a:rPr lang="en-US" sz="3600" dirty="0" smtClean="0">
                <a:latin typeface="Times New Roman" charset="0"/>
                <a:ea typeface="Times New Roman" charset="0"/>
                <a:cs typeface="Times New Roman" charset="0"/>
              </a:rPr>
              <a:t>Acknowledgments:</a:t>
            </a:r>
          </a:p>
          <a:p>
            <a:r>
              <a:rPr lang="en-US" sz="2880" dirty="0">
                <a:latin typeface="Times New Roman" charset="0"/>
                <a:ea typeface="Times New Roman" charset="0"/>
                <a:cs typeface="Times New Roman" charset="0"/>
              </a:rPr>
              <a:t>T</a:t>
            </a:r>
            <a:r>
              <a:rPr lang="en-US" sz="2880" dirty="0" smtClean="0">
                <a:latin typeface="Times New Roman" charset="0"/>
                <a:ea typeface="Times New Roman" charset="0"/>
                <a:cs typeface="Times New Roman" charset="0"/>
              </a:rPr>
              <a:t>he authors thank Kathleen </a:t>
            </a:r>
            <a:r>
              <a:rPr lang="en-US" sz="2880" dirty="0" err="1" smtClean="0">
                <a:latin typeface="Times New Roman" charset="0"/>
                <a:ea typeface="Times New Roman" charset="0"/>
                <a:cs typeface="Times New Roman" charset="0"/>
              </a:rPr>
              <a:t>Dudzinski</a:t>
            </a:r>
            <a:r>
              <a:rPr lang="en-US" sz="2880" dirty="0" smtClean="0">
                <a:latin typeface="Times New Roman" charset="0"/>
                <a:ea typeface="Times New Roman" charset="0"/>
                <a:cs typeface="Times New Roman" charset="0"/>
              </a:rPr>
              <a:t>, Dolphin Communication Project, and Allison Kaufman for assistance collecting the data.  We also thank the trainers and especially Annette Dempsey, Assistant Director Dolphin Encounters, for allowing us access to test the animals and for training the “innovate” behavior.  </a:t>
            </a:r>
            <a:endParaRPr lang="en-US" sz="288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757163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TM04033923[[fn=Depth]]</Template>
  <TotalTime>5367</TotalTime>
  <Words>1052</Words>
  <Application>Microsoft Office PowerPoint</Application>
  <PresentationFormat>Custom</PresentationFormat>
  <Paragraphs>66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Corbel</vt:lpstr>
      <vt:lpstr>Times New Roman</vt:lpstr>
      <vt:lpstr>Depth</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Courtemanche, Allison N.</dc:creator>
  <cp:lastModifiedBy>Bri Chiaraluce</cp:lastModifiedBy>
  <cp:revision>34</cp:revision>
  <dcterms:created xsi:type="dcterms:W3CDTF">2017-03-27T14:20:15Z</dcterms:created>
  <dcterms:modified xsi:type="dcterms:W3CDTF">2017-04-17T17:07:22Z</dcterms:modified>
</cp:coreProperties>
</file>