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9" r:id="rId2"/>
    <p:sldMasterId id="2147483657" r:id="rId3"/>
    <p:sldMasterId id="2147483653" r:id="rId4"/>
  </p:sldMasterIdLst>
  <p:notesMasterIdLst>
    <p:notesMasterId r:id="rId6"/>
  </p:notesMasterIdLst>
  <p:handoutMasterIdLst>
    <p:handoutMasterId r:id="rId7"/>
  </p:handoutMasterIdLst>
  <p:sldIdLst>
    <p:sldId id="260" r:id="rId5"/>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9" orient="horz" pos="2898">
          <p15:clr>
            <a:srgbClr val="A4A3A4"/>
          </p15:clr>
        </p15:guide>
        <p15:guide id="10" pos="288" userDrawn="1">
          <p15:clr>
            <a:srgbClr val="A4A3A4"/>
          </p15:clr>
        </p15:guide>
        <p15:guide id="11" pos="273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D906"/>
    <a:srgbClr val="107A74"/>
    <a:srgbClr val="143161"/>
    <a:srgbClr val="A18616"/>
    <a:srgbClr val="FCE400"/>
    <a:srgbClr val="147B5F"/>
    <a:srgbClr val="0575AC"/>
    <a:srgbClr val="0C7693"/>
    <a:srgbClr val="14305F"/>
    <a:srgbClr val="F3F5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908" autoAdjust="0"/>
    <p:restoredTop sz="95897" autoAdjust="0"/>
  </p:normalViewPr>
  <p:slideViewPr>
    <p:cSldViewPr snapToGrid="0" snapToObjects="1" showGuides="1">
      <p:cViewPr>
        <p:scale>
          <a:sx n="24" d="100"/>
          <a:sy n="24" d="100"/>
        </p:scale>
        <p:origin x="2472" y="184"/>
      </p:cViewPr>
      <p:guideLst>
        <p:guide orient="horz" pos="2898"/>
        <p:guide pos="288"/>
        <p:guide pos="27369"/>
      </p:guideLst>
    </p:cSldViewPr>
  </p:slideViewPr>
  <p:outlineViewPr>
    <p:cViewPr>
      <p:scale>
        <a:sx n="33" d="100"/>
        <a:sy n="33" d="100"/>
      </p:scale>
      <p:origin x="0" y="-4168"/>
    </p:cViewPr>
  </p:outlineViewPr>
  <p:notesTextViewPr>
    <p:cViewPr>
      <p:scale>
        <a:sx n="3" d="2"/>
        <a:sy n="3" d="2"/>
      </p:scale>
      <p:origin x="0" y="-216"/>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4/16/22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4/16/22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marL="0" marR="0" lvl="0" indent="0" algn="l" defTabSz="4388900" rtl="0" eaLnBrk="1" fontAlgn="auto" latinLnBrk="0" hangingPunct="1">
              <a:lnSpc>
                <a:spcPct val="100000"/>
              </a:lnSpc>
              <a:spcBef>
                <a:spcPts val="0"/>
              </a:spcBef>
              <a:spcAft>
                <a:spcPts val="0"/>
              </a:spcAft>
              <a:buClrTx/>
              <a:buSzTx/>
              <a:buFontTx/>
              <a:buNone/>
              <a:tabLst/>
              <a:defRPr/>
            </a:pPr>
            <a:endParaRPr lang="en-US" sz="3600" dirty="0">
              <a:latin typeface="Times New Roman" panose="02020603050405020304" pitchFamily="18" charset="0"/>
              <a:cs typeface="Times New Roman" panose="02020603050405020304" pitchFamily="18" charset="0"/>
            </a:endParaRPr>
          </a:p>
          <a:p>
            <a:endParaRPr lang="en-US" sz="36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684067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5503831"/>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3337863"/>
            <a:ext cx="100386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28410"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28411"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448845"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440906" y="467409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422043" y="467409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422043" y="5503831"/>
            <a:ext cx="10047018"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422043" y="1339808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422043" y="14136752"/>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422043" y="2480475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422043" y="25558796"/>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076902"/>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073871"/>
            <a:ext cx="31998968" cy="811493"/>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1864506"/>
            <a:ext cx="31998968"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389601"/>
            <a:ext cx="31998968"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Quick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5503831"/>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3337863"/>
            <a:ext cx="100386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28410"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28411"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448845"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440906" y="467409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422043" y="467409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422043" y="5503831"/>
            <a:ext cx="10047018"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422043" y="1339808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422043" y="14136752"/>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422043" y="2480475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422043" y="25558796"/>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076902"/>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19" name="Text Placeholder 76">
            <a:extLst>
              <a:ext uri="{FF2B5EF4-FFF2-40B4-BE49-F238E27FC236}">
                <a16:creationId xmlns:a16="http://schemas.microsoft.com/office/drawing/2014/main" id="{76E875DB-924A-7E40-BC3B-C78A241B7941}"/>
              </a:ext>
            </a:extLst>
          </p:cNvPr>
          <p:cNvSpPr>
            <a:spLocks noGrp="1"/>
          </p:cNvSpPr>
          <p:nvPr>
            <p:ph type="body" sz="quarter" idx="150" hasCustomPrompt="1"/>
          </p:nvPr>
        </p:nvSpPr>
        <p:spPr>
          <a:xfrm>
            <a:off x="5932593" y="3073871"/>
            <a:ext cx="31998968" cy="811493"/>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1" name="Text Placeholder 76">
            <a:extLst>
              <a:ext uri="{FF2B5EF4-FFF2-40B4-BE49-F238E27FC236}">
                <a16:creationId xmlns:a16="http://schemas.microsoft.com/office/drawing/2014/main" id="{83D8C485-82D1-A04A-AA78-C554A9ECB43D}"/>
              </a:ext>
            </a:extLst>
          </p:cNvPr>
          <p:cNvSpPr>
            <a:spLocks noGrp="1"/>
          </p:cNvSpPr>
          <p:nvPr>
            <p:ph type="body" sz="quarter" idx="151" hasCustomPrompt="1"/>
          </p:nvPr>
        </p:nvSpPr>
        <p:spPr>
          <a:xfrm>
            <a:off x="5932593" y="1864506"/>
            <a:ext cx="31998968"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2" name="Text Placeholder 76">
            <a:extLst>
              <a:ext uri="{FF2B5EF4-FFF2-40B4-BE49-F238E27FC236}">
                <a16:creationId xmlns:a16="http://schemas.microsoft.com/office/drawing/2014/main" id="{CBC470FB-9A4D-1549-9DD0-8846678DDA54}"/>
              </a:ext>
            </a:extLst>
          </p:cNvPr>
          <p:cNvSpPr>
            <a:spLocks noGrp="1"/>
          </p:cNvSpPr>
          <p:nvPr>
            <p:ph type="body" sz="quarter" idx="153" hasCustomPrompt="1"/>
          </p:nvPr>
        </p:nvSpPr>
        <p:spPr>
          <a:xfrm>
            <a:off x="5932593" y="389601"/>
            <a:ext cx="31998968"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698419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5717837"/>
            <a:ext cx="13591277"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8" y="4854479"/>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38" y="17662962"/>
            <a:ext cx="13592864"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0" y="16831713"/>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6" y="21017567"/>
            <a:ext cx="13571534"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6" y="20162147"/>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15" y="5717837"/>
            <a:ext cx="13571534"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77" y="4854479"/>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41" y="4854479"/>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41" y="5717837"/>
            <a:ext cx="13576029"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41" y="16799606"/>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tx1"/>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0" y="17579834"/>
            <a:ext cx="13581061"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41" y="25268141"/>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2" y="26048371"/>
            <a:ext cx="13581061"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76">
            <a:extLst>
              <a:ext uri="{FF2B5EF4-FFF2-40B4-BE49-F238E27FC236}">
                <a16:creationId xmlns:a16="http://schemas.microsoft.com/office/drawing/2014/main" id="{4CE62234-A8B9-5C42-BEE6-9B7A16254231}"/>
              </a:ext>
            </a:extLst>
          </p:cNvPr>
          <p:cNvSpPr>
            <a:spLocks noGrp="1"/>
          </p:cNvSpPr>
          <p:nvPr>
            <p:ph type="body" sz="quarter" idx="150" hasCustomPrompt="1"/>
          </p:nvPr>
        </p:nvSpPr>
        <p:spPr>
          <a:xfrm>
            <a:off x="5932593" y="3073871"/>
            <a:ext cx="31998968" cy="811493"/>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8" name="Text Placeholder 76">
            <a:extLst>
              <a:ext uri="{FF2B5EF4-FFF2-40B4-BE49-F238E27FC236}">
                <a16:creationId xmlns:a16="http://schemas.microsoft.com/office/drawing/2014/main" id="{06F7B857-2D87-4040-9ECD-A0EA5C772BFA}"/>
              </a:ext>
            </a:extLst>
          </p:cNvPr>
          <p:cNvSpPr>
            <a:spLocks noGrp="1"/>
          </p:cNvSpPr>
          <p:nvPr>
            <p:ph type="body" sz="quarter" idx="151" hasCustomPrompt="1"/>
          </p:nvPr>
        </p:nvSpPr>
        <p:spPr>
          <a:xfrm>
            <a:off x="5932593" y="1864506"/>
            <a:ext cx="31998968"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9" name="Text Placeholder 76">
            <a:extLst>
              <a:ext uri="{FF2B5EF4-FFF2-40B4-BE49-F238E27FC236}">
                <a16:creationId xmlns:a16="http://schemas.microsoft.com/office/drawing/2014/main" id="{DEF6F92D-C8EB-CA42-94FA-569F2966890A}"/>
              </a:ext>
            </a:extLst>
          </p:cNvPr>
          <p:cNvSpPr>
            <a:spLocks noGrp="1"/>
          </p:cNvSpPr>
          <p:nvPr>
            <p:ph type="body" sz="quarter" idx="153" hasCustomPrompt="1"/>
          </p:nvPr>
        </p:nvSpPr>
        <p:spPr>
          <a:xfrm>
            <a:off x="5932593" y="389601"/>
            <a:ext cx="31998968"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ifold - Wide Center">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65276" y="5627417"/>
            <a:ext cx="10056813"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483429" y="476405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463686" y="14458954"/>
            <a:ext cx="1005840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483427" y="13627705"/>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3" y="5574635"/>
            <a:ext cx="20720048"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64" y="4719215"/>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1587164" y="21266886"/>
            <a:ext cx="2072005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2" y="20445094"/>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3355721" y="4719215"/>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3355721" y="5582573"/>
            <a:ext cx="10047018"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3355721" y="13643086"/>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3355721" y="14381750"/>
            <a:ext cx="1005205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3355721" y="25040224"/>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3355721" y="25807122"/>
            <a:ext cx="1005205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31" name="Text Placeholder 76">
            <a:extLst>
              <a:ext uri="{FF2B5EF4-FFF2-40B4-BE49-F238E27FC236}">
                <a16:creationId xmlns:a16="http://schemas.microsoft.com/office/drawing/2014/main" id="{B6DE2136-7A06-9640-AC63-608DDA9A8053}"/>
              </a:ext>
            </a:extLst>
          </p:cNvPr>
          <p:cNvSpPr>
            <a:spLocks noGrp="1"/>
          </p:cNvSpPr>
          <p:nvPr>
            <p:ph type="body" sz="quarter" idx="150" hasCustomPrompt="1"/>
          </p:nvPr>
        </p:nvSpPr>
        <p:spPr>
          <a:xfrm>
            <a:off x="10972800" y="2998183"/>
            <a:ext cx="21945602" cy="887181"/>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2" name="Text Placeholder 76">
            <a:extLst>
              <a:ext uri="{FF2B5EF4-FFF2-40B4-BE49-F238E27FC236}">
                <a16:creationId xmlns:a16="http://schemas.microsoft.com/office/drawing/2014/main" id="{A84C77E4-7E5C-1143-834F-F3FC329197F1}"/>
              </a:ext>
            </a:extLst>
          </p:cNvPr>
          <p:cNvSpPr>
            <a:spLocks noGrp="1"/>
          </p:cNvSpPr>
          <p:nvPr>
            <p:ph type="body" sz="quarter" idx="151" hasCustomPrompt="1"/>
          </p:nvPr>
        </p:nvSpPr>
        <p:spPr>
          <a:xfrm>
            <a:off x="10972799" y="1864506"/>
            <a:ext cx="21907501"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3" name="Text Placeholder 76">
            <a:extLst>
              <a:ext uri="{FF2B5EF4-FFF2-40B4-BE49-F238E27FC236}">
                <a16:creationId xmlns:a16="http://schemas.microsoft.com/office/drawing/2014/main" id="{2FB55FAA-40D2-C542-AD36-F712E24983F2}"/>
              </a:ext>
            </a:extLst>
          </p:cNvPr>
          <p:cNvSpPr>
            <a:spLocks noGrp="1"/>
          </p:cNvSpPr>
          <p:nvPr>
            <p:ph type="body" sz="quarter" idx="153" hasCustomPrompt="1"/>
          </p:nvPr>
        </p:nvSpPr>
        <p:spPr>
          <a:xfrm>
            <a:off x="10972799" y="389601"/>
            <a:ext cx="21907501"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4.xml"/><Relationship Id="rId1" Type="http://schemas.openxmlformats.org/officeDocument/2006/relationships/slideLayout" Target="../slideLayouts/slideLayout4.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userDrawn="1"/>
        </p:nvSpPr>
        <p:spPr>
          <a:xfrm>
            <a:off x="446073" y="4639113"/>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userDrawn="1"/>
        </p:nvSpPr>
        <p:spPr>
          <a:xfrm>
            <a:off x="11428937" y="4639110"/>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22411801" y="4639111"/>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userDrawn="1"/>
        </p:nvSpPr>
        <p:spPr>
          <a:xfrm>
            <a:off x="33394664" y="4639112"/>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p:cNvGrpSpPr/>
          <p:nvPr userDrawn="1"/>
        </p:nvGrpSpPr>
        <p:grpSpPr>
          <a:xfrm rot="10800000">
            <a:off x="-36600" y="31404884"/>
            <a:ext cx="43927800" cy="1502229"/>
            <a:chOff x="-14192" y="1382"/>
            <a:chExt cx="27451941" cy="4572641"/>
          </a:xfrm>
        </p:grpSpPr>
        <p:sp>
          <p:nvSpPr>
            <p:cNvPr id="67"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0"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pSp>
        <p:nvGrpSpPr>
          <p:cNvPr id="6" name="Group 5">
            <a:extLst>
              <a:ext uri="{FF2B5EF4-FFF2-40B4-BE49-F238E27FC236}">
                <a16:creationId xmlns:a16="http://schemas.microsoft.com/office/drawing/2014/main" id="{D94EDD1F-4B42-4F45-B0C1-C160AF13FA7C}"/>
              </a:ext>
            </a:extLst>
          </p:cNvPr>
          <p:cNvGrpSpPr/>
          <p:nvPr userDrawn="1"/>
        </p:nvGrpSpPr>
        <p:grpSpPr>
          <a:xfrm>
            <a:off x="-43304" y="11286"/>
            <a:ext cx="43905392" cy="4120075"/>
            <a:chOff x="-43304" y="11286"/>
            <a:chExt cx="43905392" cy="4120075"/>
          </a:xfrm>
        </p:grpSpPr>
        <p:sp>
          <p:nvSpPr>
            <p:cNvPr id="5" name="Rectangle 4">
              <a:extLst>
                <a:ext uri="{FF2B5EF4-FFF2-40B4-BE49-F238E27FC236}">
                  <a16:creationId xmlns:a16="http://schemas.microsoft.com/office/drawing/2014/main" id="{97302FB6-4FEE-7344-8AB3-832C3327102F}"/>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oup 64"/>
            <p:cNvGrpSpPr/>
            <p:nvPr userDrawn="1"/>
          </p:nvGrpSpPr>
          <p:grpSpPr>
            <a:xfrm>
              <a:off x="-43304" y="11286"/>
              <a:ext cx="43905392" cy="4036528"/>
              <a:chOff x="-14192" y="1382"/>
              <a:chExt cx="27451941" cy="4572641"/>
            </a:xfrm>
          </p:grpSpPr>
          <p:sp>
            <p:nvSpPr>
              <p:cNvPr id="71" name="Rectangle 16"/>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Rectangle 15"/>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graphicFrame>
        <p:nvGraphicFramePr>
          <p:cNvPr id="74" name="Table 73">
            <a:extLst>
              <a:ext uri="{FF2B5EF4-FFF2-40B4-BE49-F238E27FC236}">
                <a16:creationId xmlns:a16="http://schemas.microsoft.com/office/drawing/2014/main" id="{5F218D9D-7B98-FE45-89BA-6D5959DC2A34}"/>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7" name="Table 16">
            <a:extLst>
              <a:ext uri="{FF2B5EF4-FFF2-40B4-BE49-F238E27FC236}">
                <a16:creationId xmlns:a16="http://schemas.microsoft.com/office/drawing/2014/main" id="{73A943FF-505A-4C07-86EE-86D3E7A89CCA}"/>
              </a:ext>
            </a:extLst>
          </p:cNvPr>
          <p:cNvGraphicFramePr>
            <a:graphicFrameLocks noGrp="1"/>
          </p:cNvGraphicFramePr>
          <p:nvPr userDrawn="1">
            <p:extLst>
              <p:ext uri="{D42A27DB-BD31-4B8C-83A1-F6EECF244321}">
                <p14:modId xmlns:p14="http://schemas.microsoft.com/office/powerpoint/2010/main" val="3568378181"/>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52"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userDrawn="1"/>
        </p:nvSpPr>
        <p:spPr>
          <a:xfrm>
            <a:off x="446073" y="4639113"/>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userDrawn="1"/>
        </p:nvSpPr>
        <p:spPr>
          <a:xfrm>
            <a:off x="11428937" y="4639110"/>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22411801" y="4639111"/>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userDrawn="1"/>
        </p:nvSpPr>
        <p:spPr>
          <a:xfrm>
            <a:off x="33394664" y="4639112"/>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p:cNvGrpSpPr/>
          <p:nvPr userDrawn="1"/>
        </p:nvGrpSpPr>
        <p:grpSpPr>
          <a:xfrm rot="10800000">
            <a:off x="-36600" y="31404884"/>
            <a:ext cx="43927800" cy="1502229"/>
            <a:chOff x="-14192" y="1382"/>
            <a:chExt cx="27451941" cy="4572641"/>
          </a:xfrm>
        </p:grpSpPr>
        <p:sp>
          <p:nvSpPr>
            <p:cNvPr id="67"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0"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pSp>
        <p:nvGrpSpPr>
          <p:cNvPr id="21" name="Group 20">
            <a:extLst>
              <a:ext uri="{FF2B5EF4-FFF2-40B4-BE49-F238E27FC236}">
                <a16:creationId xmlns:a16="http://schemas.microsoft.com/office/drawing/2014/main" id="{57415EED-75C2-AE43-A5EF-4E2ABB3FB76B}"/>
              </a:ext>
            </a:extLst>
          </p:cNvPr>
          <p:cNvGrpSpPr/>
          <p:nvPr userDrawn="1"/>
        </p:nvGrpSpPr>
        <p:grpSpPr>
          <a:xfrm>
            <a:off x="-43304" y="11286"/>
            <a:ext cx="43905392" cy="4120075"/>
            <a:chOff x="-43304" y="11286"/>
            <a:chExt cx="43905392" cy="4120075"/>
          </a:xfrm>
        </p:grpSpPr>
        <p:sp>
          <p:nvSpPr>
            <p:cNvPr id="22" name="Rectangle 21">
              <a:extLst>
                <a:ext uri="{FF2B5EF4-FFF2-40B4-BE49-F238E27FC236}">
                  <a16:creationId xmlns:a16="http://schemas.microsoft.com/office/drawing/2014/main" id="{406D62EB-FE0C-0140-83E4-ED5A9E10203A}"/>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8F4220B3-A831-9C4F-9226-C23361689523}"/>
                </a:ext>
              </a:extLst>
            </p:cNvPr>
            <p:cNvGrpSpPr/>
            <p:nvPr userDrawn="1"/>
          </p:nvGrpSpPr>
          <p:grpSpPr>
            <a:xfrm>
              <a:off x="-43304" y="11286"/>
              <a:ext cx="43905392" cy="4036528"/>
              <a:chOff x="-14192" y="1382"/>
              <a:chExt cx="27451941" cy="4572641"/>
            </a:xfrm>
          </p:grpSpPr>
          <p:sp>
            <p:nvSpPr>
              <p:cNvPr id="24" name="Rectangle 16">
                <a:extLst>
                  <a:ext uri="{FF2B5EF4-FFF2-40B4-BE49-F238E27FC236}">
                    <a16:creationId xmlns:a16="http://schemas.microsoft.com/office/drawing/2014/main" id="{4376B7FE-11A5-384D-A302-91A839CAE7D7}"/>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16">
                <a:extLst>
                  <a:ext uri="{FF2B5EF4-FFF2-40B4-BE49-F238E27FC236}">
                    <a16:creationId xmlns:a16="http://schemas.microsoft.com/office/drawing/2014/main" id="{730BC0D8-BF0E-1E48-A5BA-DBE5EFF446CB}"/>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15">
                <a:extLst>
                  <a:ext uri="{FF2B5EF4-FFF2-40B4-BE49-F238E27FC236}">
                    <a16:creationId xmlns:a16="http://schemas.microsoft.com/office/drawing/2014/main" id="{7CF719AE-E434-D547-8086-492C8B3F521B}"/>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spTree>
    <p:extLst>
      <p:ext uri="{BB962C8B-B14F-4D97-AF65-F5344CB8AC3E}">
        <p14:creationId xmlns:p14="http://schemas.microsoft.com/office/powerpoint/2010/main" val="910171083"/>
      </p:ext>
    </p:extLst>
  </p:cSld>
  <p:clrMap bg1="lt1" tx1="dk1" bg2="lt2" tx2="dk2" accent1="accent1" accent2="accent2" accent3="accent3" accent4="accent4" accent5="accent5" accent6="accent6" hlink="hlink" folHlink="folHlink"/>
  <p:sldLayoutIdLst>
    <p:sldLayoutId id="2147483660"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1" name="Rounded Rectangle 40"/>
          <p:cNvSpPr/>
          <p:nvPr userDrawn="1"/>
        </p:nvSpPr>
        <p:spPr>
          <a:xfrm>
            <a:off x="29342871" y="4770782"/>
            <a:ext cx="13577436" cy="26279729"/>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15117125" y="4749583"/>
            <a:ext cx="13577436" cy="26279729"/>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userDrawn="1"/>
        </p:nvSpPr>
        <p:spPr>
          <a:xfrm>
            <a:off x="891379" y="4791981"/>
            <a:ext cx="13577436" cy="26279729"/>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userDrawn="1"/>
        </p:nvGrpSpPr>
        <p:grpSpPr>
          <a:xfrm rot="10800000">
            <a:off x="-36600" y="31404884"/>
            <a:ext cx="43927800" cy="1502229"/>
            <a:chOff x="-14192" y="1382"/>
            <a:chExt cx="27451941" cy="4572641"/>
          </a:xfrm>
        </p:grpSpPr>
        <p:sp>
          <p:nvSpPr>
            <p:cNvPr id="75"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3"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aphicFrame>
        <p:nvGraphicFramePr>
          <p:cNvPr id="78" name="Table 77">
            <a:extLst>
              <a:ext uri="{FF2B5EF4-FFF2-40B4-BE49-F238E27FC236}">
                <a16:creationId xmlns:a16="http://schemas.microsoft.com/office/drawing/2014/main" id="{5373C3A2-708A-CA45-9DA9-BCEAB1E0E126}"/>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7" name="Table 16">
            <a:extLst>
              <a:ext uri="{FF2B5EF4-FFF2-40B4-BE49-F238E27FC236}">
                <a16:creationId xmlns:a16="http://schemas.microsoft.com/office/drawing/2014/main" id="{A4D0F77F-6F82-47F2-B14E-3B9B3E495843}"/>
              </a:ext>
            </a:extLst>
          </p:cNvPr>
          <p:cNvGraphicFramePr>
            <a:graphicFrameLocks noGrp="1"/>
          </p:cNvGraphicFramePr>
          <p:nvPr userDrawn="1">
            <p:extLst>
              <p:ext uri="{D42A27DB-BD31-4B8C-83A1-F6EECF244321}">
                <p14:modId xmlns:p14="http://schemas.microsoft.com/office/powerpoint/2010/main" val="3568378181"/>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grpSp>
        <p:nvGrpSpPr>
          <p:cNvPr id="24" name="Group 23">
            <a:extLst>
              <a:ext uri="{FF2B5EF4-FFF2-40B4-BE49-F238E27FC236}">
                <a16:creationId xmlns:a16="http://schemas.microsoft.com/office/drawing/2014/main" id="{B1E7C499-DC71-C947-A6B6-EB19BA774C6A}"/>
              </a:ext>
            </a:extLst>
          </p:cNvPr>
          <p:cNvGrpSpPr/>
          <p:nvPr userDrawn="1"/>
        </p:nvGrpSpPr>
        <p:grpSpPr>
          <a:xfrm>
            <a:off x="-43304" y="11286"/>
            <a:ext cx="43905392" cy="4120075"/>
            <a:chOff x="-43304" y="11286"/>
            <a:chExt cx="43905392" cy="4120075"/>
          </a:xfrm>
        </p:grpSpPr>
        <p:sp>
          <p:nvSpPr>
            <p:cNvPr id="25" name="Rectangle 24">
              <a:extLst>
                <a:ext uri="{FF2B5EF4-FFF2-40B4-BE49-F238E27FC236}">
                  <a16:creationId xmlns:a16="http://schemas.microsoft.com/office/drawing/2014/main" id="{6943A4C9-462C-4248-AA91-7B6B4581B716}"/>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765D9DA6-06BB-E34C-908B-960C1E52E1C3}"/>
                </a:ext>
              </a:extLst>
            </p:cNvPr>
            <p:cNvGrpSpPr/>
            <p:nvPr userDrawn="1"/>
          </p:nvGrpSpPr>
          <p:grpSpPr>
            <a:xfrm>
              <a:off x="-43304" y="11286"/>
              <a:ext cx="43905392" cy="4036528"/>
              <a:chOff x="-14192" y="1382"/>
              <a:chExt cx="27451941" cy="4572641"/>
            </a:xfrm>
          </p:grpSpPr>
          <p:sp>
            <p:nvSpPr>
              <p:cNvPr id="27" name="Rectangle 16">
                <a:extLst>
                  <a:ext uri="{FF2B5EF4-FFF2-40B4-BE49-F238E27FC236}">
                    <a16:creationId xmlns:a16="http://schemas.microsoft.com/office/drawing/2014/main" id="{EC8A9FF7-CCDD-0F43-A972-ADC3A60A8878}"/>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16">
                <a:extLst>
                  <a:ext uri="{FF2B5EF4-FFF2-40B4-BE49-F238E27FC236}">
                    <a16:creationId xmlns:a16="http://schemas.microsoft.com/office/drawing/2014/main" id="{2B58685C-5C24-BB42-BBEC-9D0F1A445A14}"/>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15">
                <a:extLst>
                  <a:ext uri="{FF2B5EF4-FFF2-40B4-BE49-F238E27FC236}">
                    <a16:creationId xmlns:a16="http://schemas.microsoft.com/office/drawing/2014/main" id="{DDBC536C-5EEE-AF48-B458-69E40A47597E}"/>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spTree>
  </p:cSld>
  <p:clrMap bg1="lt1" tx1="dk1" bg2="lt2" tx2="dk2" accent1="accent1" accent2="accent2" accent3="accent3" accent4="accent4" accent5="accent5" accent6="accent6" hlink="hlink" folHlink="folHlink"/>
  <p:sldLayoutIdLst>
    <p:sldLayoutId id="2147483658"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904"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7" name="Rounded Rectangle 36"/>
          <p:cNvSpPr/>
          <p:nvPr userDrawn="1"/>
        </p:nvSpPr>
        <p:spPr>
          <a:xfrm>
            <a:off x="483426" y="4691266"/>
            <a:ext cx="10058400" cy="2651827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p:nvPr userDrawn="1"/>
        </p:nvSpPr>
        <p:spPr>
          <a:xfrm>
            <a:off x="33320262" y="4691266"/>
            <a:ext cx="10058400" cy="2651827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p:nvPr userDrawn="1"/>
        </p:nvSpPr>
        <p:spPr>
          <a:xfrm>
            <a:off x="11442847" y="4691266"/>
            <a:ext cx="20978625" cy="26518273"/>
          </a:xfrm>
          <a:prstGeom prst="roundRect">
            <a:avLst>
              <a:gd name="adj" fmla="val 957"/>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userDrawn="1"/>
        </p:nvGrpSpPr>
        <p:grpSpPr>
          <a:xfrm rot="10800000">
            <a:off x="-36600" y="31404884"/>
            <a:ext cx="43927800" cy="1502229"/>
            <a:chOff x="-14192" y="1382"/>
            <a:chExt cx="27451941" cy="4572641"/>
          </a:xfrm>
        </p:grpSpPr>
        <p:sp>
          <p:nvSpPr>
            <p:cNvPr id="75"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8"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aphicFrame>
        <p:nvGraphicFramePr>
          <p:cNvPr id="79" name="Table 78">
            <a:extLst>
              <a:ext uri="{FF2B5EF4-FFF2-40B4-BE49-F238E27FC236}">
                <a16:creationId xmlns:a16="http://schemas.microsoft.com/office/drawing/2014/main" id="{95944D7C-C179-0F4A-B420-E9093CD11D4C}"/>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6" name="Table 15">
            <a:extLst>
              <a:ext uri="{FF2B5EF4-FFF2-40B4-BE49-F238E27FC236}">
                <a16:creationId xmlns:a16="http://schemas.microsoft.com/office/drawing/2014/main" id="{38AC10A7-F1A6-46DA-969C-3A6C399D99F4}"/>
              </a:ext>
            </a:extLst>
          </p:cNvPr>
          <p:cNvGraphicFramePr>
            <a:graphicFrameLocks noGrp="1"/>
          </p:cNvGraphicFramePr>
          <p:nvPr userDrawn="1">
            <p:extLst>
              <p:ext uri="{D42A27DB-BD31-4B8C-83A1-F6EECF244321}">
                <p14:modId xmlns:p14="http://schemas.microsoft.com/office/powerpoint/2010/main" val="3568378181"/>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grpSp>
        <p:nvGrpSpPr>
          <p:cNvPr id="23" name="Group 22">
            <a:extLst>
              <a:ext uri="{FF2B5EF4-FFF2-40B4-BE49-F238E27FC236}">
                <a16:creationId xmlns:a16="http://schemas.microsoft.com/office/drawing/2014/main" id="{88AEE462-59D9-BC48-B1CD-C78EEF40212C}"/>
              </a:ext>
            </a:extLst>
          </p:cNvPr>
          <p:cNvGrpSpPr/>
          <p:nvPr userDrawn="1"/>
        </p:nvGrpSpPr>
        <p:grpSpPr>
          <a:xfrm>
            <a:off x="-43304" y="11286"/>
            <a:ext cx="43905392" cy="4120075"/>
            <a:chOff x="-43304" y="11286"/>
            <a:chExt cx="43905392" cy="4120075"/>
          </a:xfrm>
        </p:grpSpPr>
        <p:sp>
          <p:nvSpPr>
            <p:cNvPr id="24" name="Rectangle 23">
              <a:extLst>
                <a:ext uri="{FF2B5EF4-FFF2-40B4-BE49-F238E27FC236}">
                  <a16:creationId xmlns:a16="http://schemas.microsoft.com/office/drawing/2014/main" id="{31DAC20A-9B7F-7A4C-88ED-929E01D223C9}"/>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B8F40EC8-624E-234C-A5E5-CC7794589EA0}"/>
                </a:ext>
              </a:extLst>
            </p:cNvPr>
            <p:cNvGrpSpPr/>
            <p:nvPr userDrawn="1"/>
          </p:nvGrpSpPr>
          <p:grpSpPr>
            <a:xfrm>
              <a:off x="-43304" y="11286"/>
              <a:ext cx="43905392" cy="4036528"/>
              <a:chOff x="-14192" y="1382"/>
              <a:chExt cx="27451941" cy="4572641"/>
            </a:xfrm>
          </p:grpSpPr>
          <p:sp>
            <p:nvSpPr>
              <p:cNvPr id="26" name="Rectangle 16">
                <a:extLst>
                  <a:ext uri="{FF2B5EF4-FFF2-40B4-BE49-F238E27FC236}">
                    <a16:creationId xmlns:a16="http://schemas.microsoft.com/office/drawing/2014/main" id="{B0D06FD9-1BB8-8649-9A78-C78934370C9B}"/>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16">
                <a:extLst>
                  <a:ext uri="{FF2B5EF4-FFF2-40B4-BE49-F238E27FC236}">
                    <a16:creationId xmlns:a16="http://schemas.microsoft.com/office/drawing/2014/main" id="{2F081DFA-F21A-9E41-911A-1B69711D97EE}"/>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15">
                <a:extLst>
                  <a:ext uri="{FF2B5EF4-FFF2-40B4-BE49-F238E27FC236}">
                    <a16:creationId xmlns:a16="http://schemas.microsoft.com/office/drawing/2014/main" id="{5425DB9E-358C-EE4C-8D75-8947C8800C66}"/>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368" userDrawn="1">
          <p15:clr>
            <a:srgbClr val="F26B43"/>
          </p15:clr>
        </p15:guide>
        <p15:guide id="2" pos="6912" userDrawn="1">
          <p15:clr>
            <a:srgbClr val="F26B43"/>
          </p15:clr>
        </p15:guide>
        <p15:guide id="3" pos="2071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B6912EF7-68E1-3C42-B83E-A6692A16780E}"/>
              </a:ext>
            </a:extLst>
          </p:cNvPr>
          <p:cNvSpPr>
            <a:spLocks noGrp="1"/>
          </p:cNvSpPr>
          <p:nvPr>
            <p:ph type="body" sz="quarter" idx="10"/>
          </p:nvPr>
        </p:nvSpPr>
        <p:spPr>
          <a:xfrm>
            <a:off x="577115" y="5427279"/>
            <a:ext cx="10012455" cy="19962366"/>
          </a:xfrm>
        </p:spPr>
        <p:txBody>
          <a:bodyPr/>
          <a:lstStyle/>
          <a:p>
            <a:r>
              <a:rPr lang="en-US" sz="3600" dirty="0"/>
              <a:t>Have you heard of the saying “People don't leave companies, they leave managers?” This is because people want to work with an employer who is supportive and stands behind their work. Managers who avoid responsibility or criticize employees when things go wrong can cause a negative environment or workplace. Employees are the most valuable asset in an organization, so treating them equally is important. When doing a particular job in an organization, employee productivity is critical. Positive engagement among employees improves the working environment and contributes to higher job satisfaction and productivity. Harmful or toxic labor relations may increase tension and feelings of isolation among employees. The effect of both stress and loneliness is to reduce the morale and motivation of workers' mental and physical health. Since workers are continually forced to work harder, a stressful or high-pressure work environment seldom leads to financial success. Instead, it leads to higher presentism, absenteeism, increased turnover, higher risk of accidents or errors and increased mental and health problems. The risk factors of the situation are different for the various workplaces but in major companies they comprise employees not having an autonomy in their responsibility, bad clarification of job responsibilities, lack of preparation or work in solitary confinement. Therefore, this study aims to assess how relationships in the workplace affect employee productivity and mental health. The argument in this paper is that poor working relationships are the major contributor to employees' low productivity and a significant contributor to poor mental health.</a:t>
            </a:r>
          </a:p>
          <a:p>
            <a:endParaRPr lang="en-US" sz="3600" dirty="0"/>
          </a:p>
        </p:txBody>
      </p:sp>
      <p:sp>
        <p:nvSpPr>
          <p:cNvPr id="20" name="Text Placeholder 19">
            <a:extLst>
              <a:ext uri="{FF2B5EF4-FFF2-40B4-BE49-F238E27FC236}">
                <a16:creationId xmlns:a16="http://schemas.microsoft.com/office/drawing/2014/main" id="{E7A09CF7-89F9-634E-8CEE-738134309482}"/>
              </a:ext>
            </a:extLst>
          </p:cNvPr>
          <p:cNvSpPr>
            <a:spLocks noGrp="1"/>
          </p:cNvSpPr>
          <p:nvPr>
            <p:ph type="body" sz="quarter" idx="11"/>
          </p:nvPr>
        </p:nvSpPr>
        <p:spPr>
          <a:xfrm>
            <a:off x="420357" y="4723647"/>
            <a:ext cx="10048875" cy="769433"/>
          </a:xfrm>
        </p:spPr>
        <p:txBody>
          <a:bodyPr/>
          <a:lstStyle/>
          <a:p>
            <a:r>
              <a:rPr lang="en-US" sz="3800" dirty="0">
                <a:latin typeface="Times New Roman" panose="02020603050405020304" pitchFamily="18" charset="0"/>
                <a:cs typeface="Times New Roman" panose="02020603050405020304" pitchFamily="18" charset="0"/>
              </a:rPr>
              <a:t>Introduction</a:t>
            </a:r>
          </a:p>
        </p:txBody>
      </p:sp>
      <p:sp>
        <p:nvSpPr>
          <p:cNvPr id="22" name="Text Placeholder 21">
            <a:extLst>
              <a:ext uri="{FF2B5EF4-FFF2-40B4-BE49-F238E27FC236}">
                <a16:creationId xmlns:a16="http://schemas.microsoft.com/office/drawing/2014/main" id="{4D87EC12-EE74-7440-8AC9-97DC243E7FC0}"/>
              </a:ext>
            </a:extLst>
          </p:cNvPr>
          <p:cNvSpPr>
            <a:spLocks noGrp="1"/>
          </p:cNvSpPr>
          <p:nvPr>
            <p:ph type="body" sz="quarter" idx="21"/>
          </p:nvPr>
        </p:nvSpPr>
        <p:spPr>
          <a:xfrm>
            <a:off x="11507221" y="7455431"/>
            <a:ext cx="9632003" cy="11849375"/>
          </a:xfrm>
        </p:spPr>
        <p:txBody>
          <a:bodyPr/>
          <a:lstStyle/>
          <a:p>
            <a:r>
              <a:rPr lang="en-US" sz="3700" dirty="0"/>
              <a:t>Mental illnesses, particularly Common Mental Disorders (CMDs), including anxiety and depression, are among the leading factors of occupational impairment. Despite clear evidence of their social effects, the strain of CMDs is under-recognized in developing nations. Depression is considered to be the second most prevalent condition globally, after ischemic heart disease, accounting for 15 percent of the overall disease burden (WHO). Mental illnesses are considered to be common in the general population as well as in the workforce, and they severely affect life and role functions. The effects of mental illness include a loss of job performance that has been stated to result in substantial costs for the employer. Any personality condition and any drug use condition, especially severe depression and alcohol addiction, are linked to poor job performance. </a:t>
            </a:r>
          </a:p>
        </p:txBody>
      </p:sp>
      <p:sp>
        <p:nvSpPr>
          <p:cNvPr id="23" name="Text Placeholder 22">
            <a:extLst>
              <a:ext uri="{FF2B5EF4-FFF2-40B4-BE49-F238E27FC236}">
                <a16:creationId xmlns:a16="http://schemas.microsoft.com/office/drawing/2014/main" id="{9FFEC1BB-96C6-4049-B95C-409F42DC4502}"/>
              </a:ext>
            </a:extLst>
          </p:cNvPr>
          <p:cNvSpPr>
            <a:spLocks noGrp="1"/>
          </p:cNvSpPr>
          <p:nvPr>
            <p:ph type="body" sz="quarter" idx="22"/>
          </p:nvPr>
        </p:nvSpPr>
        <p:spPr>
          <a:xfrm>
            <a:off x="11346420" y="6858847"/>
            <a:ext cx="10048875" cy="769433"/>
          </a:xfrm>
        </p:spPr>
        <p:txBody>
          <a:bodyPr/>
          <a:lstStyle/>
          <a:p>
            <a:r>
              <a:rPr lang="en-US" sz="3800" dirty="0">
                <a:latin typeface="Times New Roman" panose="02020603050405020304" pitchFamily="18" charset="0"/>
                <a:cs typeface="Times New Roman" panose="02020603050405020304" pitchFamily="18" charset="0"/>
              </a:rPr>
              <a:t>Background</a:t>
            </a:r>
          </a:p>
        </p:txBody>
      </p:sp>
      <p:sp>
        <p:nvSpPr>
          <p:cNvPr id="24" name="Text Placeholder 23">
            <a:extLst>
              <a:ext uri="{FF2B5EF4-FFF2-40B4-BE49-F238E27FC236}">
                <a16:creationId xmlns:a16="http://schemas.microsoft.com/office/drawing/2014/main" id="{EDF35C7D-2661-494F-BADC-424CD2B6E783}"/>
              </a:ext>
            </a:extLst>
          </p:cNvPr>
          <p:cNvSpPr>
            <a:spLocks noGrp="1"/>
          </p:cNvSpPr>
          <p:nvPr>
            <p:ph type="body" sz="quarter" idx="23"/>
          </p:nvPr>
        </p:nvSpPr>
        <p:spPr>
          <a:xfrm>
            <a:off x="22341760" y="5476415"/>
            <a:ext cx="9632003" cy="10938357"/>
          </a:xfrm>
        </p:spPr>
        <p:txBody>
          <a:bodyPr/>
          <a:lstStyle/>
          <a:p>
            <a:pPr marL="571500" indent="-571500">
              <a:buFontTx/>
              <a:buChar char="-"/>
            </a:pPr>
            <a:r>
              <a:rPr lang="en-US" sz="3700" dirty="0">
                <a:latin typeface="Times" pitchFamily="2" charset="0"/>
              </a:rPr>
              <a:t>Human resource managers report that they spend anywhere from 24 to 60 percent of their time trying to resolve workplace conflicts. 60 percent of survey respondents have seen violent incidents in their workplace over the last three years, with “personality conflicts” as the main cause. (Mackay, 2013)</a:t>
            </a:r>
          </a:p>
          <a:p>
            <a:pPr marL="571500" indent="-571500">
              <a:buFontTx/>
              <a:buChar char="-"/>
            </a:pPr>
            <a:r>
              <a:rPr lang="en-US" sz="3700" dirty="0"/>
              <a:t>Unsatisfactory social support is described as a lack of emotional and informative support in the workplace, and it includes the level of inappropriate social support from supervisors and coworkers, as well as a lack of personal support from family members and friends (Cho et al.).</a:t>
            </a:r>
          </a:p>
          <a:p>
            <a:pPr marL="571500" indent="-571500">
              <a:buFontTx/>
              <a:buChar char="-"/>
            </a:pPr>
            <a:r>
              <a:rPr lang="en-US" sz="3700" dirty="0"/>
              <a:t>Employees who worked long hours had negative impacts on their mental health in conjunction to the impact they have on physical health (Park et al. 1).</a:t>
            </a:r>
            <a:endParaRPr lang="en-US" sz="3700" dirty="0">
              <a:latin typeface="Times" pitchFamily="2" charset="0"/>
            </a:endParaRPr>
          </a:p>
        </p:txBody>
      </p:sp>
      <p:sp>
        <p:nvSpPr>
          <p:cNvPr id="25" name="Text Placeholder 24">
            <a:extLst>
              <a:ext uri="{FF2B5EF4-FFF2-40B4-BE49-F238E27FC236}">
                <a16:creationId xmlns:a16="http://schemas.microsoft.com/office/drawing/2014/main" id="{742138F7-F9D9-3042-843E-FE1B1D8E4499}"/>
              </a:ext>
            </a:extLst>
          </p:cNvPr>
          <p:cNvSpPr>
            <a:spLocks noGrp="1"/>
          </p:cNvSpPr>
          <p:nvPr>
            <p:ph type="body" sz="quarter" idx="24"/>
          </p:nvPr>
        </p:nvSpPr>
        <p:spPr>
          <a:xfrm>
            <a:off x="22553447" y="4657846"/>
            <a:ext cx="10058400" cy="769433"/>
          </a:xfrm>
        </p:spPr>
        <p:txBody>
          <a:bodyPr/>
          <a:lstStyle/>
          <a:p>
            <a:r>
              <a:rPr lang="en-US" sz="3800" dirty="0">
                <a:latin typeface="Times New Roman" panose="02020603050405020304" pitchFamily="18" charset="0"/>
                <a:cs typeface="Times New Roman" panose="02020603050405020304" pitchFamily="18" charset="0"/>
              </a:rPr>
              <a:t>Major</a:t>
            </a:r>
            <a:r>
              <a:rPr lang="en-US" dirty="0">
                <a:latin typeface="Times New Roman" panose="02020603050405020304" pitchFamily="18" charset="0"/>
                <a:cs typeface="Times New Roman" panose="02020603050405020304" pitchFamily="18" charset="0"/>
              </a:rPr>
              <a:t> Findings </a:t>
            </a:r>
          </a:p>
        </p:txBody>
      </p:sp>
      <p:sp>
        <p:nvSpPr>
          <p:cNvPr id="26" name="Text Placeholder 25">
            <a:extLst>
              <a:ext uri="{FF2B5EF4-FFF2-40B4-BE49-F238E27FC236}">
                <a16:creationId xmlns:a16="http://schemas.microsoft.com/office/drawing/2014/main" id="{B95E0F09-980B-E840-9510-C2C66D5055A0}"/>
              </a:ext>
            </a:extLst>
          </p:cNvPr>
          <p:cNvSpPr>
            <a:spLocks noGrp="1"/>
          </p:cNvSpPr>
          <p:nvPr>
            <p:ph type="body" sz="quarter" idx="25"/>
          </p:nvPr>
        </p:nvSpPr>
        <p:spPr>
          <a:xfrm>
            <a:off x="33422043" y="4666405"/>
            <a:ext cx="10047018" cy="769433"/>
          </a:xfrm>
        </p:spPr>
        <p:txBody>
          <a:bodyPr/>
          <a:lstStyle/>
          <a:p>
            <a:r>
              <a:rPr lang="en-US" sz="3800" dirty="0">
                <a:latin typeface="Times New Roman" panose="02020603050405020304" pitchFamily="18" charset="0"/>
                <a:cs typeface="Times New Roman" panose="02020603050405020304" pitchFamily="18" charset="0"/>
              </a:rPr>
              <a:t>Solutions</a:t>
            </a:r>
            <a:r>
              <a:rPr lang="en-US" dirty="0">
                <a:latin typeface="Times New Roman" panose="02020603050405020304" pitchFamily="18" charset="0"/>
                <a:cs typeface="Times New Roman" panose="02020603050405020304" pitchFamily="18" charset="0"/>
              </a:rPr>
              <a:t> </a:t>
            </a:r>
          </a:p>
        </p:txBody>
      </p:sp>
      <p:sp>
        <p:nvSpPr>
          <p:cNvPr id="27" name="Text Placeholder 26">
            <a:extLst>
              <a:ext uri="{FF2B5EF4-FFF2-40B4-BE49-F238E27FC236}">
                <a16:creationId xmlns:a16="http://schemas.microsoft.com/office/drawing/2014/main" id="{AF7F2AEB-873F-634C-A33B-3EDA079E4543}"/>
              </a:ext>
            </a:extLst>
          </p:cNvPr>
          <p:cNvSpPr>
            <a:spLocks noGrp="1"/>
          </p:cNvSpPr>
          <p:nvPr>
            <p:ph type="body" sz="quarter" idx="26"/>
          </p:nvPr>
        </p:nvSpPr>
        <p:spPr>
          <a:xfrm>
            <a:off x="33422044" y="5178458"/>
            <a:ext cx="9808078" cy="18549671"/>
          </a:xfrm>
        </p:spPr>
        <p:txBody>
          <a:bodyPr/>
          <a:lstStyle/>
          <a:p>
            <a:pPr marL="342900" indent="-342900">
              <a:buFontTx/>
              <a:buChar char="-"/>
            </a:pPr>
            <a:r>
              <a:rPr lang="en-US" sz="3700" dirty="0"/>
              <a:t>Organizations need to ensure that they promote vital factors that encourage efficiency and relations with employees. </a:t>
            </a:r>
          </a:p>
          <a:p>
            <a:pPr marL="342900" indent="-342900">
              <a:buFontTx/>
              <a:buChar char="-"/>
            </a:pPr>
            <a:r>
              <a:rPr lang="en-US" sz="3700" dirty="0"/>
              <a:t>Communication is one of the most important tools in boosting productivity and creating strong relationships within the organization.</a:t>
            </a:r>
          </a:p>
          <a:p>
            <a:pPr marL="342900" indent="-342900">
              <a:buFontTx/>
              <a:buChar char="-"/>
            </a:pPr>
            <a:r>
              <a:rPr lang="en-US" sz="3700" dirty="0"/>
              <a:t>Involving employees in decision-making, offering career development programs, recognizing and rewarding employees' contribution, and proving support to employees are also great strategies to improve productivity and relationships in the workplace.</a:t>
            </a:r>
            <a:endParaRPr lang="en-US" sz="3700" b="1" dirty="0"/>
          </a:p>
          <a:p>
            <a:pPr marL="342900" indent="-342900">
              <a:buFontTx/>
              <a:buChar char="-"/>
            </a:pPr>
            <a:r>
              <a:rPr lang="en-US" sz="3700" dirty="0"/>
              <a:t>Cultivate a culture in which the different factors that lead to improved workers' performance and good ties with the working environment are promoted.</a:t>
            </a:r>
          </a:p>
          <a:p>
            <a:pPr marL="342900" indent="-342900">
              <a:buFontTx/>
              <a:buChar char="-"/>
            </a:pPr>
            <a:r>
              <a:rPr lang="en-US" sz="3700" dirty="0"/>
              <a:t>Recognizing and rewarding the contribution of employees.</a:t>
            </a:r>
            <a:endParaRPr lang="en-US" sz="3700" b="1" u="sng" dirty="0"/>
          </a:p>
          <a:p>
            <a:pPr algn="ctr"/>
            <a:r>
              <a:rPr lang="en-US" sz="3700" b="1" u="sng" dirty="0"/>
              <a:t>Conclusion</a:t>
            </a:r>
          </a:p>
          <a:p>
            <a:pPr marL="342900" indent="-342900">
              <a:buFontTx/>
              <a:buChar char="-"/>
            </a:pPr>
            <a:r>
              <a:rPr lang="en-US" sz="3700" dirty="0"/>
              <a:t>Research has shown that efficiency and the relationships between employees can be increased by observing different factors.</a:t>
            </a:r>
          </a:p>
          <a:p>
            <a:pPr marL="342900" indent="-342900">
              <a:buFontTx/>
              <a:buChar char="-"/>
            </a:pPr>
            <a:r>
              <a:rPr lang="en-US" sz="3700" dirty="0"/>
              <a:t>Organizations must make sure that all different aspects that support employee characteristics and quality of output are applied. </a:t>
            </a:r>
          </a:p>
          <a:p>
            <a:pPr marL="342900" indent="-342900">
              <a:buFontTx/>
              <a:buChar char="-"/>
            </a:pPr>
            <a:r>
              <a:rPr lang="en-US" sz="3700" dirty="0"/>
              <a:t>Performance management guarantees the creative growth of the workers and the improvement of the productivity of the business.</a:t>
            </a:r>
            <a:endParaRPr lang="en-US" sz="3700" b="1" dirty="0"/>
          </a:p>
          <a:p>
            <a:endParaRPr lang="en-US" sz="3600" dirty="0"/>
          </a:p>
        </p:txBody>
      </p:sp>
      <p:sp>
        <p:nvSpPr>
          <p:cNvPr id="28" name="Text Placeholder 27">
            <a:extLst>
              <a:ext uri="{FF2B5EF4-FFF2-40B4-BE49-F238E27FC236}">
                <a16:creationId xmlns:a16="http://schemas.microsoft.com/office/drawing/2014/main" id="{EC83434E-1637-0C40-9F5E-5C8D969A7443}"/>
              </a:ext>
            </a:extLst>
          </p:cNvPr>
          <p:cNvSpPr>
            <a:spLocks noGrp="1"/>
          </p:cNvSpPr>
          <p:nvPr>
            <p:ph type="body" sz="quarter" idx="27"/>
          </p:nvPr>
        </p:nvSpPr>
        <p:spPr>
          <a:xfrm>
            <a:off x="33183104" y="22290821"/>
            <a:ext cx="10047018" cy="1437308"/>
          </a:xfrm>
        </p:spPr>
        <p:txBody>
          <a:bodyPr/>
          <a:lstStyle/>
          <a:p>
            <a:r>
              <a:rPr lang="en-US" dirty="0">
                <a:latin typeface="Times New Roman" panose="02020603050405020304" pitchFamily="18" charset="0"/>
                <a:cs typeface="Times New Roman" panose="02020603050405020304" pitchFamily="18" charset="0"/>
              </a:rPr>
              <a:t> References </a:t>
            </a:r>
          </a:p>
          <a:p>
            <a:endParaRPr lang="en-US" dirty="0">
              <a:latin typeface="Times New Roman" panose="02020603050405020304" pitchFamily="18" charset="0"/>
              <a:cs typeface="Times New Roman" panose="02020603050405020304" pitchFamily="18" charset="0"/>
            </a:endParaRPr>
          </a:p>
        </p:txBody>
      </p:sp>
      <p:sp>
        <p:nvSpPr>
          <p:cNvPr id="29" name="Text Placeholder 28">
            <a:extLst>
              <a:ext uri="{FF2B5EF4-FFF2-40B4-BE49-F238E27FC236}">
                <a16:creationId xmlns:a16="http://schemas.microsoft.com/office/drawing/2014/main" id="{C7981D56-383D-3F43-9577-5751C5F44DFA}"/>
              </a:ext>
            </a:extLst>
          </p:cNvPr>
          <p:cNvSpPr>
            <a:spLocks noGrp="1"/>
          </p:cNvSpPr>
          <p:nvPr>
            <p:ph type="body" sz="quarter" idx="28"/>
          </p:nvPr>
        </p:nvSpPr>
        <p:spPr>
          <a:xfrm>
            <a:off x="33437114" y="22902387"/>
            <a:ext cx="10047018" cy="9016292"/>
          </a:xfrm>
        </p:spPr>
        <p:txBody>
          <a:bodyPr/>
          <a:lstStyle/>
          <a:p>
            <a:r>
              <a:rPr lang="en-US" sz="2650" dirty="0"/>
              <a:t>Cho, Jung &amp; Kim, Ji and Chang, Sei &amp; Fiedler, Nancy &amp; Koh, Sang &amp; Crabtree, Benjamin &amp; Kang, Dong Mug &amp; Kim, Yong &amp; Choi, Young. (2008). Occupational stress and depression in Korean employees. International archives of occupational and environmental health. 82. 47-57. 10.1007/s00420-008-0306-4</a:t>
            </a:r>
          </a:p>
          <a:p>
            <a:r>
              <a:rPr lang="en-US" sz="2650" dirty="0"/>
              <a:t>Depression. </a:t>
            </a:r>
            <a:r>
              <a:rPr lang="en-US" sz="2650" dirty="0" err="1"/>
              <a:t>Who.Int</a:t>
            </a:r>
            <a:r>
              <a:rPr lang="en-US" sz="2650" dirty="0"/>
              <a:t>, 2020, https://</a:t>
            </a:r>
            <a:r>
              <a:rPr lang="en-US" sz="2650" dirty="0" err="1"/>
              <a:t>www.who.int</a:t>
            </a:r>
            <a:r>
              <a:rPr lang="en-US" sz="2650" dirty="0"/>
              <a:t>/news-room/fact-sheets/detail/depression? Accessed 12 May 2021.</a:t>
            </a:r>
          </a:p>
          <a:p>
            <a:r>
              <a:rPr lang="en-US" sz="2650" dirty="0"/>
              <a:t>Mackay, Harvey. “How to Deal with Workplace Conflicts.” </a:t>
            </a:r>
            <a:r>
              <a:rPr lang="en-US" sz="2650" i="1" dirty="0" err="1"/>
              <a:t>Bizjournals.com</a:t>
            </a:r>
            <a:r>
              <a:rPr lang="en-US" sz="2650" dirty="0"/>
              <a:t>, 18 Sept. 2013, </a:t>
            </a:r>
            <a:r>
              <a:rPr lang="en-US" sz="2650" dirty="0" err="1"/>
              <a:t>www.bizjournals.com</a:t>
            </a:r>
            <a:r>
              <a:rPr lang="en-US" sz="2650" dirty="0"/>
              <a:t>/</a:t>
            </a:r>
            <a:r>
              <a:rPr lang="en-US" sz="2650" dirty="0" err="1"/>
              <a:t>bizjournals</a:t>
            </a:r>
            <a:r>
              <a:rPr lang="en-US" sz="2650" dirty="0"/>
              <a:t>/how-to/human-resources/2013/09/</a:t>
            </a:r>
            <a:r>
              <a:rPr lang="en-US" sz="2650" dirty="0" err="1"/>
              <a:t>resolve-to-solve-workplace-conflicts.html?page</a:t>
            </a:r>
            <a:r>
              <a:rPr lang="en-US" sz="2650" dirty="0"/>
              <a:t>=all. </a:t>
            </a:r>
          </a:p>
          <a:p>
            <a:r>
              <a:rPr lang="en-US" sz="2650" dirty="0"/>
              <a:t>Park, </a:t>
            </a:r>
            <a:r>
              <a:rPr lang="en-US" sz="2650" dirty="0" err="1"/>
              <a:t>Sungjin</a:t>
            </a:r>
            <a:r>
              <a:rPr lang="en-US" sz="2650" dirty="0"/>
              <a:t> et al. "The Negative Impact Of Long Working Hours On Mental Health In Young Korean Workers". PLOS ONE, vol 15, no. 8, 2020, p. e0236931. Public Library Of Science (</a:t>
            </a:r>
            <a:r>
              <a:rPr lang="en-US" sz="2650" dirty="0" err="1"/>
              <a:t>Plos</a:t>
            </a:r>
            <a:r>
              <a:rPr lang="en-US" sz="2650" dirty="0"/>
              <a:t>), doi:10.1371/journal.pone.0236931. Accessed 11 May 2021.</a:t>
            </a:r>
          </a:p>
          <a:p>
            <a:r>
              <a:rPr lang="en-US" sz="2650" dirty="0"/>
              <a:t>Tran, Khoa T., et al. "The impacts of the high-quality workplace relationships on job performance: a perspective on staff nurses in Vietnam." Behavioral sciences 8.12 (2018): 109.</a:t>
            </a:r>
          </a:p>
          <a:p>
            <a:endParaRPr lang="en-US" sz="2600" dirty="0"/>
          </a:p>
        </p:txBody>
      </p:sp>
      <p:sp>
        <p:nvSpPr>
          <p:cNvPr id="33" name="Text Placeholder 32">
            <a:extLst>
              <a:ext uri="{FF2B5EF4-FFF2-40B4-BE49-F238E27FC236}">
                <a16:creationId xmlns:a16="http://schemas.microsoft.com/office/drawing/2014/main" id="{6FF79728-6C18-9D44-93DD-EE2A355BD243}"/>
              </a:ext>
            </a:extLst>
          </p:cNvPr>
          <p:cNvSpPr>
            <a:spLocks noGrp="1"/>
          </p:cNvSpPr>
          <p:nvPr>
            <p:ph type="body" sz="quarter" idx="150"/>
          </p:nvPr>
        </p:nvSpPr>
        <p:spPr/>
        <p:txBody>
          <a:bodyPr/>
          <a:lstStyle/>
          <a:p>
            <a:r>
              <a:rPr lang="en-US" dirty="0">
                <a:latin typeface="Times New Roman" panose="02020603050405020304" pitchFamily="18" charset="0"/>
                <a:cs typeface="Times New Roman" panose="02020603050405020304" pitchFamily="18" charset="0"/>
              </a:rPr>
              <a:t>Sacred Heart University </a:t>
            </a:r>
          </a:p>
        </p:txBody>
      </p:sp>
      <p:sp>
        <p:nvSpPr>
          <p:cNvPr id="34" name="Text Placeholder 33">
            <a:extLst>
              <a:ext uri="{FF2B5EF4-FFF2-40B4-BE49-F238E27FC236}">
                <a16:creationId xmlns:a16="http://schemas.microsoft.com/office/drawing/2014/main" id="{AF5002B2-4C08-024E-839B-AD15ED54A6EE}"/>
              </a:ext>
            </a:extLst>
          </p:cNvPr>
          <p:cNvSpPr>
            <a:spLocks noGrp="1"/>
          </p:cNvSpPr>
          <p:nvPr>
            <p:ph type="body" sz="quarter" idx="151"/>
          </p:nvPr>
        </p:nvSpPr>
        <p:spPr>
          <a:xfrm>
            <a:off x="5932593" y="2239635"/>
            <a:ext cx="31998968" cy="1133677"/>
          </a:xfrm>
        </p:spPr>
        <p:txBody>
          <a:bodyPr/>
          <a:lstStyle/>
          <a:p>
            <a:r>
              <a:rPr lang="en-US" dirty="0">
                <a:latin typeface="Times New Roman" panose="02020603050405020304" pitchFamily="18" charset="0"/>
                <a:cs typeface="Times New Roman" panose="02020603050405020304" pitchFamily="18" charset="0"/>
              </a:rPr>
              <a:t>Jessica Zheng</a:t>
            </a:r>
          </a:p>
        </p:txBody>
      </p:sp>
      <p:sp>
        <p:nvSpPr>
          <p:cNvPr id="35" name="Text Placeholder 34">
            <a:extLst>
              <a:ext uri="{FF2B5EF4-FFF2-40B4-BE49-F238E27FC236}">
                <a16:creationId xmlns:a16="http://schemas.microsoft.com/office/drawing/2014/main" id="{07C63782-837D-0941-A7B3-BA20C905AE9C}"/>
              </a:ext>
            </a:extLst>
          </p:cNvPr>
          <p:cNvSpPr>
            <a:spLocks noGrp="1"/>
          </p:cNvSpPr>
          <p:nvPr>
            <p:ph type="body" sz="quarter" idx="153"/>
          </p:nvPr>
        </p:nvSpPr>
        <p:spPr>
          <a:xfrm>
            <a:off x="5565797" y="725813"/>
            <a:ext cx="34972124" cy="1726858"/>
          </a:xfrm>
        </p:spPr>
        <p:txBody>
          <a:bodyPr>
            <a:noAutofit/>
          </a:bodyPr>
          <a:lstStyle/>
          <a:p>
            <a:r>
              <a:rPr lang="en-US" sz="7500" dirty="0"/>
              <a:t>How Relationships in the Workplace Affect Employee Productivity and Mental Health</a:t>
            </a:r>
            <a:endParaRPr lang="en-US" sz="75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E206C1B-84E5-234D-9E16-432D6E99491A}"/>
              </a:ext>
            </a:extLst>
          </p:cNvPr>
          <p:cNvSpPr txBox="1"/>
          <p:nvPr/>
        </p:nvSpPr>
        <p:spPr>
          <a:xfrm>
            <a:off x="12272395" y="18861173"/>
            <a:ext cx="7833932" cy="677108"/>
          </a:xfrm>
          <a:prstGeom prst="rect">
            <a:avLst/>
          </a:prstGeom>
          <a:noFill/>
        </p:spPr>
        <p:txBody>
          <a:bodyPr wrap="square" rtlCol="0">
            <a:spAutoFit/>
          </a:bodyPr>
          <a:lstStyle/>
          <a:p>
            <a:pPr algn="ctr"/>
            <a:r>
              <a:rPr lang="en-US" sz="3700" b="1" u="sng" dirty="0">
                <a:latin typeface="Times New Roman" panose="02020603050405020304" pitchFamily="18" charset="0"/>
                <a:cs typeface="Times New Roman" panose="02020603050405020304" pitchFamily="18" charset="0"/>
              </a:rPr>
              <a:t>Major </a:t>
            </a:r>
            <a:r>
              <a:rPr lang="en-US" sz="3800" b="1" u="sng" dirty="0">
                <a:latin typeface="Times New Roman" panose="02020603050405020304" pitchFamily="18" charset="0"/>
                <a:cs typeface="Times New Roman" panose="02020603050405020304" pitchFamily="18" charset="0"/>
              </a:rPr>
              <a:t>Findings</a:t>
            </a:r>
          </a:p>
        </p:txBody>
      </p:sp>
      <p:sp>
        <p:nvSpPr>
          <p:cNvPr id="6" name="TextBox 5">
            <a:extLst>
              <a:ext uri="{FF2B5EF4-FFF2-40B4-BE49-F238E27FC236}">
                <a16:creationId xmlns:a16="http://schemas.microsoft.com/office/drawing/2014/main" id="{14550FED-DEEA-0C43-A848-D151A7E919F5}"/>
              </a:ext>
            </a:extLst>
          </p:cNvPr>
          <p:cNvSpPr txBox="1"/>
          <p:nvPr/>
        </p:nvSpPr>
        <p:spPr>
          <a:xfrm>
            <a:off x="11531252" y="19538281"/>
            <a:ext cx="9679212" cy="13157448"/>
          </a:xfrm>
          <a:prstGeom prst="rect">
            <a:avLst/>
          </a:prstGeom>
          <a:noFill/>
        </p:spPr>
        <p:txBody>
          <a:bodyPr wrap="square" rtlCol="0">
            <a:spAutoFit/>
          </a:bodyPr>
          <a:lstStyle/>
          <a:p>
            <a:pPr marL="571500" indent="-571500">
              <a:buFontTx/>
              <a:buChar char="-"/>
            </a:pPr>
            <a:r>
              <a:rPr lang="en-US" sz="3700" dirty="0">
                <a:latin typeface="Times" pitchFamily="2" charset="0"/>
              </a:rPr>
              <a:t>Employee productivity and morale have been shown to increase with good employer-employee relationships, as well as business performance (Tran et al.).</a:t>
            </a:r>
          </a:p>
          <a:p>
            <a:pPr marL="571500" indent="-571500">
              <a:buFontTx/>
              <a:buChar char="-"/>
            </a:pPr>
            <a:r>
              <a:rPr lang="en-US" sz="3700" dirty="0">
                <a:latin typeface="Times" pitchFamily="2" charset="0"/>
              </a:rPr>
              <a:t>Employee satisfaction increases nearly 50% when a worker develops a close relationship on the job. These relationships make work more enjoyable and impact employees’ commitment to their jobs and coworkers (</a:t>
            </a:r>
            <a:r>
              <a:rPr lang="en-US" sz="3700" dirty="0" err="1">
                <a:latin typeface="Times" pitchFamily="2" charset="0"/>
              </a:rPr>
              <a:t>Ryba</a:t>
            </a:r>
            <a:r>
              <a:rPr lang="en-US" sz="3700" dirty="0">
                <a:latin typeface="Times" pitchFamily="2" charset="0"/>
              </a:rPr>
              <a:t>, 2019)</a:t>
            </a:r>
          </a:p>
          <a:p>
            <a:pPr marL="571500" indent="-571500">
              <a:buFontTx/>
              <a:buChar char="-"/>
            </a:pPr>
            <a:r>
              <a:rPr lang="en-US" sz="3700" dirty="0">
                <a:latin typeface="Times" pitchFamily="2" charset="0"/>
              </a:rPr>
              <a:t>A study conducted in Korea found that high work demand, poor employment management, insufficient social support, job dissatisfaction, lack of recognition, and discontent in the occupational environment were all predictors of depression (Cho et al.).</a:t>
            </a:r>
          </a:p>
          <a:p>
            <a:pPr marL="571500" indent="-571500">
              <a:buFontTx/>
              <a:buChar char="-"/>
            </a:pPr>
            <a:r>
              <a:rPr lang="en-US" sz="3700" dirty="0">
                <a:latin typeface="Times" pitchFamily="2" charset="0"/>
              </a:rPr>
              <a:t>Depression has a significant economic effect. Depression and anxiety have a significant economic impact; the estimated cost to the global economy is US$ 1 trillion per year in lost productivity (WHO).</a:t>
            </a:r>
          </a:p>
          <a:p>
            <a:pPr marL="571500" indent="-571500">
              <a:buFontTx/>
              <a:buChar char="-"/>
            </a:pPr>
            <a:endParaRPr lang="en-US" sz="3700" dirty="0">
              <a:latin typeface="Times" pitchFamily="2" charset="0"/>
            </a:endParaRPr>
          </a:p>
          <a:p>
            <a:pPr marL="571500" indent="-571500">
              <a:buFontTx/>
              <a:buChar char="-"/>
            </a:pPr>
            <a:endParaRPr lang="en-US" sz="3600" dirty="0"/>
          </a:p>
          <a:p>
            <a:pPr marL="571500" indent="-571500">
              <a:buFontTx/>
              <a:buChar char="-"/>
            </a:pPr>
            <a:endParaRPr lang="en-US" sz="3600" dirty="0"/>
          </a:p>
        </p:txBody>
      </p:sp>
      <p:pic>
        <p:nvPicPr>
          <p:cNvPr id="2" name="Picture 1">
            <a:extLst>
              <a:ext uri="{FF2B5EF4-FFF2-40B4-BE49-F238E27FC236}">
                <a16:creationId xmlns:a16="http://schemas.microsoft.com/office/drawing/2014/main" id="{D80D3602-9DA0-1992-EB49-D73CF8EC13E0}"/>
              </a:ext>
            </a:extLst>
          </p:cNvPr>
          <p:cNvPicPr>
            <a:picLocks noChangeAspect="1"/>
          </p:cNvPicPr>
          <p:nvPr/>
        </p:nvPicPr>
        <p:blipFill>
          <a:blip r:embed="rId3"/>
          <a:stretch>
            <a:fillRect/>
          </a:stretch>
        </p:blipFill>
        <p:spPr>
          <a:xfrm>
            <a:off x="23015253" y="25147374"/>
            <a:ext cx="9134787" cy="5008974"/>
          </a:xfrm>
          <a:prstGeom prst="rect">
            <a:avLst/>
          </a:prstGeom>
        </p:spPr>
      </p:pic>
      <p:sp>
        <p:nvSpPr>
          <p:cNvPr id="31" name="TextBox 30">
            <a:extLst>
              <a:ext uri="{FF2B5EF4-FFF2-40B4-BE49-F238E27FC236}">
                <a16:creationId xmlns:a16="http://schemas.microsoft.com/office/drawing/2014/main" id="{CDBE1EDE-4CE7-89FB-E006-8BFD3FE1C81A}"/>
              </a:ext>
            </a:extLst>
          </p:cNvPr>
          <p:cNvSpPr txBox="1"/>
          <p:nvPr/>
        </p:nvSpPr>
        <p:spPr>
          <a:xfrm>
            <a:off x="12663206" y="4766424"/>
            <a:ext cx="7833932" cy="677108"/>
          </a:xfrm>
          <a:prstGeom prst="rect">
            <a:avLst/>
          </a:prstGeom>
          <a:noFill/>
        </p:spPr>
        <p:txBody>
          <a:bodyPr wrap="square" rtlCol="0">
            <a:spAutoFit/>
          </a:bodyPr>
          <a:lstStyle/>
          <a:p>
            <a:pPr algn="ctr"/>
            <a:r>
              <a:rPr lang="en-US" sz="3800" b="1" u="sng" dirty="0">
                <a:latin typeface="Times New Roman" panose="02020603050405020304" pitchFamily="18" charset="0"/>
                <a:cs typeface="Times New Roman" panose="02020603050405020304" pitchFamily="18" charset="0"/>
              </a:rPr>
              <a:t>Research Question</a:t>
            </a:r>
          </a:p>
        </p:txBody>
      </p:sp>
      <p:sp>
        <p:nvSpPr>
          <p:cNvPr id="10" name="Rectangle 9">
            <a:extLst>
              <a:ext uri="{FF2B5EF4-FFF2-40B4-BE49-F238E27FC236}">
                <a16:creationId xmlns:a16="http://schemas.microsoft.com/office/drawing/2014/main" id="{8C262DC2-33F5-166D-EC85-467221D08ABA}"/>
              </a:ext>
            </a:extLst>
          </p:cNvPr>
          <p:cNvSpPr/>
          <p:nvPr/>
        </p:nvSpPr>
        <p:spPr>
          <a:xfrm>
            <a:off x="11638706" y="5627741"/>
            <a:ext cx="10745658" cy="1231106"/>
          </a:xfrm>
          <a:prstGeom prst="rect">
            <a:avLst/>
          </a:prstGeom>
        </p:spPr>
        <p:txBody>
          <a:bodyPr wrap="square">
            <a:spAutoFit/>
          </a:bodyPr>
          <a:lstStyle/>
          <a:p>
            <a:pPr lvl="0">
              <a:defRPr/>
            </a:pPr>
            <a:r>
              <a:rPr lang="en-US" sz="3700" b="1" dirty="0">
                <a:latin typeface="Times" pitchFamily="2" charset="0"/>
              </a:rPr>
              <a:t>How do Relationships in the Workplace Affect Employee Productivity and Mental Health?</a:t>
            </a:r>
            <a:endParaRPr lang="en-US" sz="3700" b="1" dirty="0">
              <a:latin typeface="Times" pitchFamily="2" charset="0"/>
              <a:cs typeface="Times New Roman" panose="02020603050405020304" pitchFamily="18" charset="0"/>
            </a:endParaRPr>
          </a:p>
        </p:txBody>
      </p:sp>
      <p:pic>
        <p:nvPicPr>
          <p:cNvPr id="11" name="Picture 2" descr="Why Some Employees Settle for Working in a Toxic Environment |  stanislawconsulting.com">
            <a:extLst>
              <a:ext uri="{FF2B5EF4-FFF2-40B4-BE49-F238E27FC236}">
                <a16:creationId xmlns:a16="http://schemas.microsoft.com/office/drawing/2014/main" id="{7D9200F3-C34A-61E9-215E-212914134D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5019007"/>
            <a:ext cx="8733847" cy="5659758"/>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289090DE-BB2F-B39D-B927-36496B506F96}"/>
              </a:ext>
            </a:extLst>
          </p:cNvPr>
          <p:cNvSpPr/>
          <p:nvPr/>
        </p:nvSpPr>
        <p:spPr>
          <a:xfrm>
            <a:off x="22610440" y="5731034"/>
            <a:ext cx="9382991" cy="1323439"/>
          </a:xfrm>
          <a:prstGeom prst="rect">
            <a:avLst/>
          </a:prstGeom>
        </p:spPr>
        <p:txBody>
          <a:bodyPr wrap="square">
            <a:spAutoFit/>
          </a:bodyPr>
          <a:lstStyle/>
          <a:p>
            <a:pPr marL="571500" indent="-571500">
              <a:buFontTx/>
              <a:buChar char="-"/>
            </a:pPr>
            <a:endParaRPr lang="en-US" sz="8000" dirty="0"/>
          </a:p>
        </p:txBody>
      </p:sp>
      <p:pic>
        <p:nvPicPr>
          <p:cNvPr id="13" name="Picture 12">
            <a:extLst>
              <a:ext uri="{FF2B5EF4-FFF2-40B4-BE49-F238E27FC236}">
                <a16:creationId xmlns:a16="http://schemas.microsoft.com/office/drawing/2014/main" id="{B47026DD-6B78-2B54-58CA-AE3E8669A823}"/>
              </a:ext>
            </a:extLst>
          </p:cNvPr>
          <p:cNvPicPr>
            <a:picLocks noChangeAspect="1"/>
          </p:cNvPicPr>
          <p:nvPr/>
        </p:nvPicPr>
        <p:blipFill>
          <a:blip r:embed="rId5"/>
          <a:stretch>
            <a:fillRect/>
          </a:stretch>
        </p:blipFill>
        <p:spPr>
          <a:xfrm>
            <a:off x="22610440" y="16941070"/>
            <a:ext cx="9819460" cy="5961317"/>
          </a:xfrm>
          <a:prstGeom prst="rect">
            <a:avLst/>
          </a:prstGeom>
        </p:spPr>
      </p:pic>
    </p:spTree>
    <p:extLst>
      <p:ext uri="{BB962C8B-B14F-4D97-AF65-F5344CB8AC3E}">
        <p14:creationId xmlns:p14="http://schemas.microsoft.com/office/powerpoint/2010/main" val="1533444259"/>
      </p:ext>
    </p:extLst>
  </p:cSld>
  <p:clrMapOvr>
    <a:masterClrMapping/>
  </p:clrMapOvr>
</p:sld>
</file>

<file path=ppt/theme/theme1.xml><?xml version="1.0" encoding="utf-8"?>
<a:theme xmlns:a="http://schemas.openxmlformats.org/drawingml/2006/main" name="36x48-Template-V2b">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ithout Quick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3 Colum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rifold - Wide Cen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7797</TotalTime>
  <Words>1126</Words>
  <Application>Microsoft Macintosh PowerPoint</Application>
  <PresentationFormat>Custom</PresentationFormat>
  <Paragraphs>36</Paragraphs>
  <Slides>1</Slides>
  <Notes>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vt:i4>
      </vt:variant>
    </vt:vector>
  </HeadingPairs>
  <TitlesOfParts>
    <vt:vector size="11" baseType="lpstr">
      <vt:lpstr>Arial</vt:lpstr>
      <vt:lpstr>Arial Black</vt:lpstr>
      <vt:lpstr>Calibri</vt:lpstr>
      <vt:lpstr>Times</vt:lpstr>
      <vt:lpstr>Times New Roman</vt:lpstr>
      <vt:lpstr>Trebuchet MS</vt:lpstr>
      <vt:lpstr>36x48-Template-V2b</vt:lpstr>
      <vt:lpstr>Without Quick Guides</vt:lpstr>
      <vt:lpstr>Classic 3 Columns</vt:lpstr>
      <vt:lpstr>Trifold - Wide Center</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Zheng, Jessica</cp:lastModifiedBy>
  <cp:revision>103</cp:revision>
  <cp:lastPrinted>2015-06-29T17:31:11Z</cp:lastPrinted>
  <dcterms:created xsi:type="dcterms:W3CDTF">2012-02-03T19:11:35Z</dcterms:created>
  <dcterms:modified xsi:type="dcterms:W3CDTF">2022-04-19T19:10:07Z</dcterms:modified>
</cp:coreProperties>
</file>