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258" r:id="rId2"/>
  </p:sldIdLst>
  <p:sldSz cx="21945600" cy="16459200"/>
  <p:notesSz cx="6858000" cy="9144000"/>
  <p:defaultTextStyle>
    <a:defPPr>
      <a:defRPr lang="en-US"/>
    </a:defPPr>
    <a:lvl1pPr marL="0" algn="l" defTabSz="1746547" rtl="0" eaLnBrk="1" latinLnBrk="0" hangingPunct="1">
      <a:defRPr sz="3400" kern="1200">
        <a:solidFill>
          <a:schemeClr val="tx1"/>
        </a:solidFill>
        <a:latin typeface="+mn-lt"/>
        <a:ea typeface="+mn-ea"/>
        <a:cs typeface="+mn-cs"/>
      </a:defRPr>
    </a:lvl1pPr>
    <a:lvl2pPr marL="873273" algn="l" defTabSz="1746547" rtl="0" eaLnBrk="1" latinLnBrk="0" hangingPunct="1">
      <a:defRPr sz="3400" kern="1200">
        <a:solidFill>
          <a:schemeClr val="tx1"/>
        </a:solidFill>
        <a:latin typeface="+mn-lt"/>
        <a:ea typeface="+mn-ea"/>
        <a:cs typeface="+mn-cs"/>
      </a:defRPr>
    </a:lvl2pPr>
    <a:lvl3pPr marL="1746547" algn="l" defTabSz="1746547" rtl="0" eaLnBrk="1" latinLnBrk="0" hangingPunct="1">
      <a:defRPr sz="3400" kern="1200">
        <a:solidFill>
          <a:schemeClr val="tx1"/>
        </a:solidFill>
        <a:latin typeface="+mn-lt"/>
        <a:ea typeface="+mn-ea"/>
        <a:cs typeface="+mn-cs"/>
      </a:defRPr>
    </a:lvl3pPr>
    <a:lvl4pPr marL="2619821" algn="l" defTabSz="1746547" rtl="0" eaLnBrk="1" latinLnBrk="0" hangingPunct="1">
      <a:defRPr sz="3400" kern="1200">
        <a:solidFill>
          <a:schemeClr val="tx1"/>
        </a:solidFill>
        <a:latin typeface="+mn-lt"/>
        <a:ea typeface="+mn-ea"/>
        <a:cs typeface="+mn-cs"/>
      </a:defRPr>
    </a:lvl4pPr>
    <a:lvl5pPr marL="3493095" algn="l" defTabSz="1746547" rtl="0" eaLnBrk="1" latinLnBrk="0" hangingPunct="1">
      <a:defRPr sz="3400" kern="1200">
        <a:solidFill>
          <a:schemeClr val="tx1"/>
        </a:solidFill>
        <a:latin typeface="+mn-lt"/>
        <a:ea typeface="+mn-ea"/>
        <a:cs typeface="+mn-cs"/>
      </a:defRPr>
    </a:lvl5pPr>
    <a:lvl6pPr marL="4366368" algn="l" defTabSz="1746547" rtl="0" eaLnBrk="1" latinLnBrk="0" hangingPunct="1">
      <a:defRPr sz="3400" kern="1200">
        <a:solidFill>
          <a:schemeClr val="tx1"/>
        </a:solidFill>
        <a:latin typeface="+mn-lt"/>
        <a:ea typeface="+mn-ea"/>
        <a:cs typeface="+mn-cs"/>
      </a:defRPr>
    </a:lvl6pPr>
    <a:lvl7pPr marL="5239642" algn="l" defTabSz="1746547" rtl="0" eaLnBrk="1" latinLnBrk="0" hangingPunct="1">
      <a:defRPr sz="3400" kern="1200">
        <a:solidFill>
          <a:schemeClr val="tx1"/>
        </a:solidFill>
        <a:latin typeface="+mn-lt"/>
        <a:ea typeface="+mn-ea"/>
        <a:cs typeface="+mn-cs"/>
      </a:defRPr>
    </a:lvl7pPr>
    <a:lvl8pPr marL="6112915" algn="l" defTabSz="1746547" rtl="0" eaLnBrk="1" latinLnBrk="0" hangingPunct="1">
      <a:defRPr sz="3400" kern="1200">
        <a:solidFill>
          <a:schemeClr val="tx1"/>
        </a:solidFill>
        <a:latin typeface="+mn-lt"/>
        <a:ea typeface="+mn-ea"/>
        <a:cs typeface="+mn-cs"/>
      </a:defRPr>
    </a:lvl8pPr>
    <a:lvl9pPr marL="6986190" algn="l" defTabSz="1746547" rtl="0" eaLnBrk="1" latinLnBrk="0" hangingPunct="1">
      <a:defRPr sz="3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00">
          <p15:clr>
            <a:srgbClr val="A4A3A4"/>
          </p15:clr>
        </p15:guide>
        <p15:guide id="2" pos="60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58B4"/>
    <a:srgbClr val="3252B8"/>
    <a:srgbClr val="1A4BA9"/>
    <a:srgbClr val="09306B"/>
    <a:srgbClr val="C4172F"/>
    <a:srgbClr val="D83248"/>
    <a:srgbClr val="0101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248"/>
    <p:restoredTop sz="86421"/>
  </p:normalViewPr>
  <p:slideViewPr>
    <p:cSldViewPr>
      <p:cViewPr>
        <p:scale>
          <a:sx n="63" d="100"/>
          <a:sy n="63" d="100"/>
        </p:scale>
        <p:origin x="312" y="144"/>
      </p:cViewPr>
      <p:guideLst>
        <p:guide orient="horz" pos="8400"/>
        <p:guide pos="6035"/>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handoutMaster" Target="handoutMasters/handoutMaster1.xml"/><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27B708-2555-834C-97B8-35CDF758D659}" type="datetimeFigureOut">
              <a:rPr lang="en-US" smtClean="0"/>
              <a:t>4/15/17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314C12-B17B-E54E-8510-11A7CCA69E63}" type="slidenum">
              <a:rPr lang="en-US" smtClean="0"/>
              <a:t>‹#›</a:t>
            </a:fld>
            <a:endParaRPr lang="en-US"/>
          </a:p>
        </p:txBody>
      </p:sp>
    </p:spTree>
    <p:extLst>
      <p:ext uri="{BB962C8B-B14F-4D97-AF65-F5344CB8AC3E}">
        <p14:creationId xmlns:p14="http://schemas.microsoft.com/office/powerpoint/2010/main" val="34233551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4C298C-2103-2343-A27E-72AED54EB345}" type="datetimeFigureOut">
              <a:rPr lang="en-US" smtClean="0"/>
              <a:t>4/15/17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4D6E49-116B-D44B-9E54-04A7528D9DFB}" type="slidenum">
              <a:rPr lang="en-US" smtClean="0"/>
              <a:t>‹#›</a:t>
            </a:fld>
            <a:endParaRPr lang="en-US"/>
          </a:p>
        </p:txBody>
      </p:sp>
    </p:spTree>
    <p:extLst>
      <p:ext uri="{BB962C8B-B14F-4D97-AF65-F5344CB8AC3E}">
        <p14:creationId xmlns:p14="http://schemas.microsoft.com/office/powerpoint/2010/main" val="4238556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4D6E49-116B-D44B-9E54-04A7528D9DFB}" type="slidenum">
              <a:rPr lang="en-US" smtClean="0"/>
              <a:t>1</a:t>
            </a:fld>
            <a:endParaRPr lang="en-US"/>
          </a:p>
        </p:txBody>
      </p:sp>
    </p:spTree>
    <p:extLst>
      <p:ext uri="{BB962C8B-B14F-4D97-AF65-F5344CB8AC3E}">
        <p14:creationId xmlns:p14="http://schemas.microsoft.com/office/powerpoint/2010/main" val="538215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NUL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6&quot; x 48&quot; Poster">
    <p:spTree>
      <p:nvGrpSpPr>
        <p:cNvPr id="1" name=""/>
        <p:cNvGrpSpPr/>
        <p:nvPr/>
      </p:nvGrpSpPr>
      <p:grpSpPr>
        <a:xfrm>
          <a:off x="0" y="0"/>
          <a:ext cx="0" cy="0"/>
          <a:chOff x="0" y="0"/>
          <a:chExt cx="0" cy="0"/>
        </a:xfrm>
      </p:grpSpPr>
      <p:sp>
        <p:nvSpPr>
          <p:cNvPr id="20" name="Title 19"/>
          <p:cNvSpPr>
            <a:spLocks noGrp="1"/>
          </p:cNvSpPr>
          <p:nvPr>
            <p:ph type="title" hasCustomPrompt="1"/>
          </p:nvPr>
        </p:nvSpPr>
        <p:spPr>
          <a:xfrm>
            <a:off x="348343" y="304800"/>
            <a:ext cx="21248915" cy="1676400"/>
          </a:xfrm>
          <a:prstGeom prst="rect">
            <a:avLst/>
          </a:prstGeom>
          <a:solidFill>
            <a:srgbClr val="C4172F"/>
          </a:solidFill>
          <a:ln>
            <a:solidFill>
              <a:srgbClr val="C4172F"/>
            </a:solidFill>
          </a:ln>
        </p:spPr>
        <p:txBody>
          <a:bodyPr vert="horz" lIns="78373" tIns="39187" rIns="78373" bIns="39187" anchor="ctr" anchorCtr="1"/>
          <a:lstStyle>
            <a:lvl1pPr>
              <a:defRPr sz="3100" b="1">
                <a:solidFill>
                  <a:schemeClr val="bg1"/>
                </a:solidFill>
                <a:latin typeface="Arial"/>
                <a:cs typeface="Arial"/>
              </a:defRPr>
            </a:lvl1pPr>
          </a:lstStyle>
          <a:p>
            <a:r>
              <a:rPr lang="en-US" dirty="0" smtClean="0"/>
              <a:t>Poster Presentation Title</a:t>
            </a:r>
            <a:br>
              <a:rPr lang="en-US" dirty="0" smtClean="0"/>
            </a:br>
            <a:r>
              <a:rPr lang="en-US" sz="2100" b="1" dirty="0" smtClean="0">
                <a:solidFill>
                  <a:schemeClr val="bg1"/>
                </a:solidFill>
                <a:latin typeface="Arial" pitchFamily="34" charset="0"/>
                <a:cs typeface="Arial" pitchFamily="34" charset="0"/>
              </a:rPr>
              <a:t>List Author Name(s)</a:t>
            </a:r>
            <a:br>
              <a:rPr lang="en-US" sz="2100" b="1" dirty="0" smtClean="0">
                <a:solidFill>
                  <a:schemeClr val="bg1"/>
                </a:solidFill>
                <a:latin typeface="Arial" pitchFamily="34" charset="0"/>
                <a:cs typeface="Arial" pitchFamily="34" charset="0"/>
              </a:rPr>
            </a:br>
            <a:r>
              <a:rPr lang="en-US" sz="2100" b="1" dirty="0" smtClean="0">
                <a:solidFill>
                  <a:schemeClr val="bg1"/>
                </a:solidFill>
                <a:latin typeface="Arial" pitchFamily="34" charset="0"/>
                <a:cs typeface="Arial" pitchFamily="34" charset="0"/>
              </a:rPr>
              <a:t>List Affiliated Institutions</a:t>
            </a:r>
            <a:endParaRPr lang="en-US" dirty="0"/>
          </a:p>
        </p:txBody>
      </p:sp>
      <p:sp>
        <p:nvSpPr>
          <p:cNvPr id="22" name="Text Placeholder 21"/>
          <p:cNvSpPr>
            <a:spLocks noGrp="1"/>
          </p:cNvSpPr>
          <p:nvPr>
            <p:ph type="body" sz="quarter" idx="10" hasCustomPrompt="1"/>
          </p:nvPr>
        </p:nvSpPr>
        <p:spPr>
          <a:xfrm>
            <a:off x="348343" y="2133600"/>
            <a:ext cx="6792685" cy="533400"/>
          </a:xfrm>
          <a:prstGeom prst="rect">
            <a:avLst/>
          </a:prstGeom>
          <a:solidFill>
            <a:srgbClr val="C4172F"/>
          </a:solidFill>
          <a:ln>
            <a:solidFill>
              <a:srgbClr val="C4172F"/>
            </a:solidFill>
          </a:ln>
        </p:spPr>
        <p:txBody>
          <a:bodyPr vert="horz" lIns="78373" tIns="39187" rIns="78373" bIns="39187"/>
          <a:lstStyle>
            <a:lvl1pPr marL="0" indent="0">
              <a:buNone/>
              <a:defRPr sz="2100" b="1" baseline="0">
                <a:solidFill>
                  <a:schemeClr val="bg1"/>
                </a:solidFill>
                <a:latin typeface="Arial"/>
                <a:cs typeface="Arial"/>
              </a:defRPr>
            </a:lvl1pPr>
          </a:lstStyle>
          <a:p>
            <a:pPr lvl="0"/>
            <a:r>
              <a:rPr lang="en-US" sz="2100" dirty="0" smtClean="0"/>
              <a:t>Abstract or Introduction</a:t>
            </a:r>
            <a:endParaRPr lang="en-US" dirty="0"/>
          </a:p>
        </p:txBody>
      </p:sp>
      <p:sp>
        <p:nvSpPr>
          <p:cNvPr id="24" name="Text Placeholder 23"/>
          <p:cNvSpPr>
            <a:spLocks noGrp="1"/>
          </p:cNvSpPr>
          <p:nvPr>
            <p:ph type="body" sz="quarter" idx="11" hasCustomPrompt="1"/>
          </p:nvPr>
        </p:nvSpPr>
        <p:spPr>
          <a:xfrm>
            <a:off x="348343" y="2819400"/>
            <a:ext cx="6792685" cy="4343400"/>
          </a:xfrm>
          <a:prstGeom prst="rect">
            <a:avLst/>
          </a:prstGeom>
        </p:spPr>
        <p:txBody>
          <a:bodyPr vert="horz" lIns="78373" tIns="39187" rIns="78373" bIns="39187"/>
          <a:lstStyle>
            <a:lvl1pPr marL="0" indent="0">
              <a:buNone/>
              <a:defRPr sz="1400" baseline="0"/>
            </a:lvl1pPr>
            <a:lvl2pPr marL="198654" indent="0">
              <a:buNone/>
              <a:defRPr sz="1400" baseline="0"/>
            </a:lvl2pPr>
            <a:lvl3pPr marL="386424" indent="0">
              <a:buNone/>
              <a:defRPr sz="1400" baseline="0"/>
            </a:lvl3pPr>
            <a:lvl4pPr>
              <a:defRPr sz="1400"/>
            </a:lvl4pPr>
            <a:lvl5pPr>
              <a:defRPr sz="1400"/>
            </a:lvl5pPr>
          </a:lstStyle>
          <a:p>
            <a:pPr lvl="0"/>
            <a:r>
              <a:rPr lang="en-US" dirty="0" smtClean="0"/>
              <a:t>Any element of this template (colors, fonts, layouts, etc.) can be edited to suit your needs. To change the color of a title bar: right click the text box, select format shape, edit the “Fill” and “Line” your desired specifications.</a:t>
            </a:r>
          </a:p>
        </p:txBody>
      </p:sp>
      <p:sp>
        <p:nvSpPr>
          <p:cNvPr id="25" name="Text Placeholder 21"/>
          <p:cNvSpPr>
            <a:spLocks noGrp="1"/>
          </p:cNvSpPr>
          <p:nvPr>
            <p:ph type="body" sz="quarter" idx="12" hasCustomPrompt="1"/>
          </p:nvPr>
        </p:nvSpPr>
        <p:spPr>
          <a:xfrm>
            <a:off x="348343" y="7315200"/>
            <a:ext cx="6792685" cy="533400"/>
          </a:xfrm>
          <a:prstGeom prst="rect">
            <a:avLst/>
          </a:prstGeom>
          <a:solidFill>
            <a:srgbClr val="C4172F"/>
          </a:solidFill>
          <a:ln>
            <a:solidFill>
              <a:srgbClr val="C4172F"/>
            </a:solidFill>
          </a:ln>
        </p:spPr>
        <p:txBody>
          <a:bodyPr vert="horz" lIns="78373" tIns="39187" rIns="78373" bIns="39187"/>
          <a:lstStyle>
            <a:lvl1pPr marL="0" indent="0">
              <a:buNone/>
              <a:defRPr sz="2100" b="1" baseline="0">
                <a:solidFill>
                  <a:schemeClr val="bg1"/>
                </a:solidFill>
                <a:latin typeface="Arial"/>
                <a:cs typeface="Arial"/>
              </a:defRPr>
            </a:lvl1pPr>
          </a:lstStyle>
          <a:p>
            <a:pPr lvl="0"/>
            <a:r>
              <a:rPr lang="en-US" sz="2100" dirty="0" smtClean="0"/>
              <a:t>Objectives</a:t>
            </a:r>
            <a:endParaRPr lang="en-US" dirty="0"/>
          </a:p>
        </p:txBody>
      </p:sp>
      <p:sp>
        <p:nvSpPr>
          <p:cNvPr id="26" name="Text Placeholder 23"/>
          <p:cNvSpPr>
            <a:spLocks noGrp="1"/>
          </p:cNvSpPr>
          <p:nvPr>
            <p:ph type="body" sz="quarter" idx="13" hasCustomPrompt="1"/>
          </p:nvPr>
        </p:nvSpPr>
        <p:spPr>
          <a:xfrm>
            <a:off x="348343" y="8001000"/>
            <a:ext cx="6792685" cy="3657600"/>
          </a:xfrm>
          <a:prstGeom prst="rect">
            <a:avLst/>
          </a:prstGeom>
        </p:spPr>
        <p:txBody>
          <a:bodyPr vert="horz" lIns="78373" tIns="39187" rIns="78373" bIns="39187"/>
          <a:lstStyle>
            <a:lvl1pPr marL="0" marR="0" indent="0" algn="l" defTabSz="1746547" rtl="0" eaLnBrk="1" fontAlgn="auto" latinLnBrk="0" hangingPunct="1">
              <a:lnSpc>
                <a:spcPct val="100000"/>
              </a:lnSpc>
              <a:spcBef>
                <a:spcPct val="20000"/>
              </a:spcBef>
              <a:spcAft>
                <a:spcPts val="0"/>
              </a:spcAft>
              <a:buClrTx/>
              <a:buSzTx/>
              <a:buFont typeface="Arial" pitchFamily="34" charset="0"/>
              <a:buNone/>
              <a:tabLst/>
              <a:defRPr sz="1400"/>
            </a:lvl1pPr>
            <a:lvl2pPr>
              <a:defRPr sz="1400"/>
            </a:lvl2pPr>
            <a:lvl3pPr>
              <a:defRPr sz="1400"/>
            </a:lvl3pPr>
            <a:lvl4pPr>
              <a:defRPr sz="1400"/>
            </a:lvl4pPr>
            <a:lvl5pPr>
              <a:defRPr sz="1400"/>
            </a:lvl5pPr>
          </a:lstStyle>
          <a:p>
            <a:pPr marL="0" marR="0" lvl="0" indent="0" algn="l" defTabSz="1746547" rtl="0" eaLnBrk="1" fontAlgn="auto" latinLnBrk="0" hangingPunct="1">
              <a:lnSpc>
                <a:spcPct val="100000"/>
              </a:lnSpc>
              <a:spcBef>
                <a:spcPct val="20000"/>
              </a:spcBef>
              <a:spcAft>
                <a:spcPts val="0"/>
              </a:spcAft>
              <a:buClrTx/>
              <a:buSzTx/>
              <a:buFont typeface="Arial" pitchFamily="34" charset="0"/>
              <a:buNone/>
              <a:tabLst/>
              <a:defRPr/>
            </a:pPr>
            <a:r>
              <a:rPr lang="en-US" dirty="0" smtClean="0"/>
              <a:t>To change the color of a title bar: right click the text box, select format shape, edit the “Fill” and “Line” your desired specifications.</a:t>
            </a:r>
          </a:p>
        </p:txBody>
      </p:sp>
      <p:sp>
        <p:nvSpPr>
          <p:cNvPr id="27" name="Text Placeholder 21"/>
          <p:cNvSpPr>
            <a:spLocks noGrp="1"/>
          </p:cNvSpPr>
          <p:nvPr>
            <p:ph type="body" sz="quarter" idx="14" hasCustomPrompt="1"/>
          </p:nvPr>
        </p:nvSpPr>
        <p:spPr>
          <a:xfrm>
            <a:off x="348343" y="11811000"/>
            <a:ext cx="6792685" cy="533400"/>
          </a:xfrm>
          <a:prstGeom prst="rect">
            <a:avLst/>
          </a:prstGeom>
          <a:solidFill>
            <a:srgbClr val="C4172F"/>
          </a:solidFill>
          <a:ln>
            <a:solidFill>
              <a:srgbClr val="C4172F"/>
            </a:solidFill>
          </a:ln>
        </p:spPr>
        <p:txBody>
          <a:bodyPr vert="horz" lIns="78373" tIns="39187" rIns="78373" bIns="39187"/>
          <a:lstStyle>
            <a:lvl1pPr marL="0" indent="0">
              <a:buNone/>
              <a:defRPr sz="2100" b="1" baseline="0">
                <a:solidFill>
                  <a:schemeClr val="bg1"/>
                </a:solidFill>
                <a:latin typeface="Arial"/>
                <a:cs typeface="Arial"/>
              </a:defRPr>
            </a:lvl1pPr>
          </a:lstStyle>
          <a:p>
            <a:pPr lvl="0"/>
            <a:r>
              <a:rPr lang="en-US" sz="2100" dirty="0" smtClean="0"/>
              <a:t>Methods</a:t>
            </a:r>
            <a:endParaRPr lang="en-US" dirty="0"/>
          </a:p>
        </p:txBody>
      </p:sp>
      <p:sp>
        <p:nvSpPr>
          <p:cNvPr id="28" name="Text Placeholder 23"/>
          <p:cNvSpPr>
            <a:spLocks noGrp="1"/>
          </p:cNvSpPr>
          <p:nvPr>
            <p:ph type="body" sz="quarter" idx="15" hasCustomPrompt="1"/>
          </p:nvPr>
        </p:nvSpPr>
        <p:spPr>
          <a:xfrm>
            <a:off x="348343" y="12496800"/>
            <a:ext cx="6792685" cy="3657600"/>
          </a:xfrm>
          <a:prstGeom prst="rect">
            <a:avLst/>
          </a:prstGeom>
        </p:spPr>
        <p:txBody>
          <a:bodyPr vert="horz" lIns="78373" tIns="39187" rIns="78373" bIns="39187"/>
          <a:lstStyle>
            <a:lvl1pPr marL="0" marR="0" indent="0" algn="l" defTabSz="1746547" rtl="0" eaLnBrk="1" fontAlgn="auto" latinLnBrk="0" hangingPunct="1">
              <a:lnSpc>
                <a:spcPct val="100000"/>
              </a:lnSpc>
              <a:spcBef>
                <a:spcPct val="20000"/>
              </a:spcBef>
              <a:spcAft>
                <a:spcPts val="0"/>
              </a:spcAft>
              <a:buClrTx/>
              <a:buSzTx/>
              <a:buFont typeface="Arial" pitchFamily="34" charset="0"/>
              <a:buNone/>
              <a:tabLst/>
              <a:defRPr sz="1400"/>
            </a:lvl1pPr>
            <a:lvl2pPr>
              <a:defRPr sz="1400"/>
            </a:lvl2pPr>
            <a:lvl3pPr>
              <a:defRPr sz="1400"/>
            </a:lvl3pPr>
            <a:lvl4pPr>
              <a:defRPr sz="1400"/>
            </a:lvl4pPr>
            <a:lvl5pPr>
              <a:defRPr sz="1400"/>
            </a:lvl5pPr>
          </a:lstStyle>
          <a:p>
            <a:pPr marL="0" marR="0" lvl="0" indent="0" algn="l" defTabSz="1746547" rtl="0" eaLnBrk="1" fontAlgn="auto" latinLnBrk="0" hangingPunct="1">
              <a:lnSpc>
                <a:spcPct val="100000"/>
              </a:lnSpc>
              <a:spcBef>
                <a:spcPct val="20000"/>
              </a:spcBef>
              <a:spcAft>
                <a:spcPts val="0"/>
              </a:spcAft>
              <a:buClrTx/>
              <a:buSzTx/>
              <a:buFont typeface="Arial" pitchFamily="34" charset="0"/>
              <a:buNone/>
              <a:tabLst/>
              <a:defRPr/>
            </a:pPr>
            <a:r>
              <a:rPr lang="en-US" dirty="0" smtClean="0"/>
              <a:t>Copy and paste title bars and text boxes to create additional sections.</a:t>
            </a:r>
          </a:p>
        </p:txBody>
      </p:sp>
      <p:sp>
        <p:nvSpPr>
          <p:cNvPr id="29" name="Text Placeholder 21"/>
          <p:cNvSpPr>
            <a:spLocks noGrp="1"/>
          </p:cNvSpPr>
          <p:nvPr>
            <p:ph type="body" sz="quarter" idx="16" hasCustomPrompt="1"/>
          </p:nvPr>
        </p:nvSpPr>
        <p:spPr>
          <a:xfrm>
            <a:off x="7576458" y="2133600"/>
            <a:ext cx="6792685" cy="533400"/>
          </a:xfrm>
          <a:prstGeom prst="rect">
            <a:avLst/>
          </a:prstGeom>
          <a:solidFill>
            <a:srgbClr val="C4172F"/>
          </a:solidFill>
          <a:ln>
            <a:solidFill>
              <a:srgbClr val="C4172F"/>
            </a:solidFill>
          </a:ln>
        </p:spPr>
        <p:txBody>
          <a:bodyPr vert="horz" lIns="78373" tIns="39187" rIns="78373" bIns="39187"/>
          <a:lstStyle>
            <a:lvl1pPr marL="0" indent="0">
              <a:buNone/>
              <a:defRPr sz="2100" b="1" baseline="0">
                <a:solidFill>
                  <a:schemeClr val="bg1"/>
                </a:solidFill>
                <a:latin typeface="Arial"/>
                <a:cs typeface="Arial"/>
              </a:defRPr>
            </a:lvl1pPr>
          </a:lstStyle>
          <a:p>
            <a:pPr lvl="0"/>
            <a:r>
              <a:rPr lang="en-US" sz="2100" dirty="0" smtClean="0"/>
              <a:t>Results</a:t>
            </a:r>
            <a:endParaRPr lang="en-US" dirty="0"/>
          </a:p>
        </p:txBody>
      </p:sp>
      <p:sp>
        <p:nvSpPr>
          <p:cNvPr id="30" name="Text Placeholder 23"/>
          <p:cNvSpPr>
            <a:spLocks noGrp="1"/>
          </p:cNvSpPr>
          <p:nvPr>
            <p:ph type="body" sz="quarter" idx="17"/>
          </p:nvPr>
        </p:nvSpPr>
        <p:spPr>
          <a:xfrm>
            <a:off x="14804572" y="12496800"/>
            <a:ext cx="6792685" cy="3657600"/>
          </a:xfrm>
          <a:prstGeom prst="rect">
            <a:avLst/>
          </a:prstGeom>
        </p:spPr>
        <p:txBody>
          <a:bodyPr vert="horz" lIns="78373" tIns="39187" rIns="78373" bIns="39187"/>
          <a:lstStyle>
            <a:lvl1pPr>
              <a:defRPr sz="1400"/>
            </a:lvl1pPr>
            <a:lvl2pPr>
              <a:defRPr sz="1400"/>
            </a:lvl2pPr>
            <a:lvl3pPr>
              <a:defRPr sz="14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1" name="Text Placeholder 21"/>
          <p:cNvSpPr>
            <a:spLocks noGrp="1"/>
          </p:cNvSpPr>
          <p:nvPr>
            <p:ph type="body" sz="quarter" idx="18" hasCustomPrompt="1"/>
          </p:nvPr>
        </p:nvSpPr>
        <p:spPr>
          <a:xfrm>
            <a:off x="14804572" y="2133600"/>
            <a:ext cx="6792685" cy="533400"/>
          </a:xfrm>
          <a:prstGeom prst="rect">
            <a:avLst/>
          </a:prstGeom>
          <a:solidFill>
            <a:srgbClr val="C4172F"/>
          </a:solidFill>
          <a:ln>
            <a:solidFill>
              <a:srgbClr val="C4172F"/>
            </a:solidFill>
          </a:ln>
        </p:spPr>
        <p:txBody>
          <a:bodyPr vert="horz" lIns="78373" tIns="39187" rIns="78373" bIns="39187"/>
          <a:lstStyle>
            <a:lvl1pPr marL="0" indent="0">
              <a:buNone/>
              <a:defRPr sz="2100" b="1" baseline="0">
                <a:solidFill>
                  <a:schemeClr val="bg1"/>
                </a:solidFill>
                <a:latin typeface="Arial"/>
                <a:cs typeface="Arial"/>
              </a:defRPr>
            </a:lvl1pPr>
          </a:lstStyle>
          <a:p>
            <a:pPr lvl="0"/>
            <a:r>
              <a:rPr lang="en-US" sz="2100" dirty="0" smtClean="0"/>
              <a:t>Conclusion</a:t>
            </a:r>
            <a:endParaRPr lang="en-US" dirty="0"/>
          </a:p>
        </p:txBody>
      </p:sp>
      <p:sp>
        <p:nvSpPr>
          <p:cNvPr id="32" name="Text Placeholder 23"/>
          <p:cNvSpPr>
            <a:spLocks noGrp="1"/>
          </p:cNvSpPr>
          <p:nvPr>
            <p:ph type="body" sz="quarter" idx="19"/>
          </p:nvPr>
        </p:nvSpPr>
        <p:spPr>
          <a:xfrm>
            <a:off x="14804572" y="2819400"/>
            <a:ext cx="6792685" cy="8839200"/>
          </a:xfrm>
          <a:prstGeom prst="rect">
            <a:avLst/>
          </a:prstGeom>
        </p:spPr>
        <p:txBody>
          <a:bodyPr vert="horz" lIns="78373" tIns="39187" rIns="78373" bIns="39187"/>
          <a:lstStyle>
            <a:lvl1pPr>
              <a:defRPr sz="1400"/>
            </a:lvl1pPr>
            <a:lvl2pPr>
              <a:defRPr sz="1400"/>
            </a:lvl2pPr>
            <a:lvl3pPr>
              <a:defRPr sz="14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3" name="Text Placeholder 21"/>
          <p:cNvSpPr>
            <a:spLocks noGrp="1"/>
          </p:cNvSpPr>
          <p:nvPr>
            <p:ph type="body" sz="quarter" idx="20" hasCustomPrompt="1"/>
          </p:nvPr>
        </p:nvSpPr>
        <p:spPr>
          <a:xfrm>
            <a:off x="14804572" y="11811000"/>
            <a:ext cx="6792685" cy="533400"/>
          </a:xfrm>
          <a:prstGeom prst="rect">
            <a:avLst/>
          </a:prstGeom>
          <a:solidFill>
            <a:srgbClr val="C4172F"/>
          </a:solidFill>
          <a:ln>
            <a:solidFill>
              <a:srgbClr val="C4172F"/>
            </a:solidFill>
          </a:ln>
        </p:spPr>
        <p:txBody>
          <a:bodyPr vert="horz" lIns="78373" tIns="39187" rIns="78373" bIns="39187"/>
          <a:lstStyle>
            <a:lvl1pPr marL="0" indent="0">
              <a:buNone/>
              <a:defRPr sz="2100" b="1" baseline="0">
                <a:solidFill>
                  <a:schemeClr val="bg1"/>
                </a:solidFill>
                <a:latin typeface="Arial"/>
                <a:cs typeface="Arial"/>
              </a:defRPr>
            </a:lvl1pPr>
          </a:lstStyle>
          <a:p>
            <a:pPr lvl="0"/>
            <a:r>
              <a:rPr lang="en-US" sz="2100" dirty="0" smtClean="0"/>
              <a:t>References</a:t>
            </a:r>
            <a:endParaRPr lang="en-US" dirty="0"/>
          </a:p>
        </p:txBody>
      </p:sp>
      <p:sp>
        <p:nvSpPr>
          <p:cNvPr id="34" name="Text Placeholder 23"/>
          <p:cNvSpPr>
            <a:spLocks noGrp="1"/>
          </p:cNvSpPr>
          <p:nvPr>
            <p:ph type="body" sz="quarter" idx="21" hasCustomPrompt="1"/>
          </p:nvPr>
        </p:nvSpPr>
        <p:spPr>
          <a:xfrm>
            <a:off x="7576458" y="2819400"/>
            <a:ext cx="6792685" cy="13335000"/>
          </a:xfrm>
          <a:prstGeom prst="rect">
            <a:avLst/>
          </a:prstGeom>
        </p:spPr>
        <p:txBody>
          <a:bodyPr vert="horz" lIns="78373" tIns="39187" rIns="78373" bIns="39187"/>
          <a:lstStyle>
            <a:lvl1pPr marL="0" indent="0">
              <a:buNone/>
              <a:defRPr sz="1400" baseline="0"/>
            </a:lvl1pPr>
            <a:lvl2pPr marL="198654" indent="0">
              <a:buNone/>
              <a:defRPr sz="1400"/>
            </a:lvl2pPr>
            <a:lvl3pPr>
              <a:defRPr sz="1400"/>
            </a:lvl3pPr>
            <a:lvl4pPr>
              <a:defRPr sz="1400"/>
            </a:lvl4pPr>
            <a:lvl5pPr>
              <a:defRPr sz="1400"/>
            </a:lvl5pPr>
          </a:lstStyle>
          <a:p>
            <a:pPr lvl="0"/>
            <a:r>
              <a:rPr lang="en-US" dirty="0" smtClean="0"/>
              <a:t>Remember to save all charts, graphs, and tables as 300DPI images prior to inserting them into your posters. Doing so will ensure the best results when printing your posters.</a:t>
            </a:r>
          </a:p>
        </p:txBody>
      </p:sp>
      <p:sp>
        <p:nvSpPr>
          <p:cNvPr id="36" name="Picture Placeholder 35"/>
          <p:cNvSpPr>
            <a:spLocks noGrp="1"/>
          </p:cNvSpPr>
          <p:nvPr>
            <p:ph type="pic" sz="quarter" idx="22" hasCustomPrompt="1"/>
          </p:nvPr>
        </p:nvSpPr>
        <p:spPr>
          <a:xfrm>
            <a:off x="609602" y="457200"/>
            <a:ext cx="1567543" cy="1371600"/>
          </a:xfrm>
          <a:prstGeom prst="rect">
            <a:avLst/>
          </a:prstGeom>
          <a:solidFill>
            <a:schemeClr val="bg1"/>
          </a:solidFill>
        </p:spPr>
        <p:txBody>
          <a:bodyPr vert="horz" lIns="78373" tIns="39187" rIns="78373" bIns="39187"/>
          <a:lstStyle>
            <a:lvl1pPr marL="0" indent="0">
              <a:buNone/>
              <a:defRPr sz="1000"/>
            </a:lvl1pPr>
          </a:lstStyle>
          <a:p>
            <a:r>
              <a:rPr lang="en-US" dirty="0" smtClean="0"/>
              <a:t>LOGO</a:t>
            </a:r>
            <a:endParaRPr lang="en-US" dirty="0"/>
          </a:p>
        </p:txBody>
      </p:sp>
      <p:sp>
        <p:nvSpPr>
          <p:cNvPr id="37" name="Picture Placeholder 35"/>
          <p:cNvSpPr>
            <a:spLocks noGrp="1"/>
          </p:cNvSpPr>
          <p:nvPr>
            <p:ph type="pic" sz="quarter" idx="23" hasCustomPrompt="1"/>
          </p:nvPr>
        </p:nvSpPr>
        <p:spPr>
          <a:xfrm>
            <a:off x="19855545" y="457200"/>
            <a:ext cx="1567543" cy="1371600"/>
          </a:xfrm>
          <a:prstGeom prst="rect">
            <a:avLst/>
          </a:prstGeom>
          <a:solidFill>
            <a:schemeClr val="bg1"/>
          </a:solidFill>
        </p:spPr>
        <p:txBody>
          <a:bodyPr vert="horz" lIns="78373" tIns="39187" rIns="78373" bIns="39187"/>
          <a:lstStyle>
            <a:lvl1pPr marL="0" indent="0">
              <a:buNone/>
              <a:defRPr sz="1000"/>
            </a:lvl1pPr>
          </a:lstStyle>
          <a:p>
            <a:r>
              <a:rPr lang="en-US" dirty="0" smtClean="0"/>
              <a:t>LOGO</a:t>
            </a:r>
            <a:endParaRPr lang="en-US" dirty="0"/>
          </a:p>
        </p:txBody>
      </p:sp>
      <p:sp>
        <p:nvSpPr>
          <p:cNvPr id="39" name="Chart Placeholder 38"/>
          <p:cNvSpPr>
            <a:spLocks noGrp="1"/>
          </p:cNvSpPr>
          <p:nvPr>
            <p:ph type="chart" sz="quarter" idx="24"/>
          </p:nvPr>
        </p:nvSpPr>
        <p:spPr>
          <a:xfrm>
            <a:off x="8098974" y="8077200"/>
            <a:ext cx="5747657" cy="3352800"/>
          </a:xfrm>
          <a:prstGeom prst="rect">
            <a:avLst/>
          </a:prstGeom>
        </p:spPr>
        <p:txBody>
          <a:bodyPr vert="horz" lIns="78373" tIns="39187" rIns="78373" bIns="39187"/>
          <a:lstStyle>
            <a:lvl1pPr marL="0" indent="0">
              <a:buNone/>
              <a:defRPr sz="1400"/>
            </a:lvl1pPr>
          </a:lstStyle>
          <a:p>
            <a:endParaRPr lang="en-US" dirty="0"/>
          </a:p>
        </p:txBody>
      </p:sp>
      <p:sp>
        <p:nvSpPr>
          <p:cNvPr id="40" name="Chart Placeholder 38"/>
          <p:cNvSpPr>
            <a:spLocks noGrp="1"/>
          </p:cNvSpPr>
          <p:nvPr>
            <p:ph type="chart" sz="quarter" idx="25"/>
          </p:nvPr>
        </p:nvSpPr>
        <p:spPr>
          <a:xfrm>
            <a:off x="8098974" y="12268200"/>
            <a:ext cx="5747657" cy="3352800"/>
          </a:xfrm>
          <a:prstGeom prst="rect">
            <a:avLst/>
          </a:prstGeom>
        </p:spPr>
        <p:txBody>
          <a:bodyPr vert="horz" lIns="78373" tIns="39187" rIns="78373" bIns="39187"/>
          <a:lstStyle>
            <a:lvl1pPr marL="0" indent="0">
              <a:buNone/>
              <a:defRPr sz="1400"/>
            </a:lvl1pPr>
          </a:lstStyle>
          <a:p>
            <a:endParaRPr lang="en-US" dirty="0"/>
          </a:p>
        </p:txBody>
      </p:sp>
      <p:pic>
        <p:nvPicPr>
          <p:cNvPr id="4" name="Picture 3" descr="Logo.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269200" y="16208386"/>
            <a:ext cx="1371600" cy="219456"/>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ctr" defTabSz="1746547" rtl="0" eaLnBrk="1" latinLnBrk="0" hangingPunct="1">
        <a:spcBef>
          <a:spcPct val="0"/>
        </a:spcBef>
        <a:buNone/>
        <a:defRPr sz="8400" kern="1200">
          <a:solidFill>
            <a:schemeClr val="tx1"/>
          </a:solidFill>
          <a:latin typeface="+mj-lt"/>
          <a:ea typeface="+mj-ea"/>
          <a:cs typeface="+mj-cs"/>
        </a:defRPr>
      </a:lvl1pPr>
    </p:titleStyle>
    <p:bodyStyle>
      <a:lvl1pPr marL="654956" indent="-654956" algn="l" defTabSz="1746547" rtl="0" eaLnBrk="1" latinLnBrk="0" hangingPunct="1">
        <a:spcBef>
          <a:spcPct val="20000"/>
        </a:spcBef>
        <a:buFont typeface="Arial" pitchFamily="34" charset="0"/>
        <a:buChar char="•"/>
        <a:defRPr sz="6100" kern="1200">
          <a:solidFill>
            <a:schemeClr val="tx1"/>
          </a:solidFill>
          <a:latin typeface="+mn-lt"/>
          <a:ea typeface="+mn-ea"/>
          <a:cs typeface="+mn-cs"/>
        </a:defRPr>
      </a:lvl1pPr>
      <a:lvl2pPr marL="1419070" indent="-545796" algn="l" defTabSz="1746547" rtl="0" eaLnBrk="1" latinLnBrk="0" hangingPunct="1">
        <a:spcBef>
          <a:spcPct val="20000"/>
        </a:spcBef>
        <a:buFont typeface="Arial" pitchFamily="34" charset="0"/>
        <a:buChar char="–"/>
        <a:defRPr sz="5300" kern="1200">
          <a:solidFill>
            <a:schemeClr val="tx1"/>
          </a:solidFill>
          <a:latin typeface="+mn-lt"/>
          <a:ea typeface="+mn-ea"/>
          <a:cs typeface="+mn-cs"/>
        </a:defRPr>
      </a:lvl2pPr>
      <a:lvl3pPr marL="2183185" indent="-436637" algn="l" defTabSz="1746547" rtl="0" eaLnBrk="1" latinLnBrk="0" hangingPunct="1">
        <a:spcBef>
          <a:spcPct val="20000"/>
        </a:spcBef>
        <a:buFont typeface="Arial" pitchFamily="34" charset="0"/>
        <a:buChar char="•"/>
        <a:defRPr sz="4500" kern="1200">
          <a:solidFill>
            <a:schemeClr val="tx1"/>
          </a:solidFill>
          <a:latin typeface="+mn-lt"/>
          <a:ea typeface="+mn-ea"/>
          <a:cs typeface="+mn-cs"/>
        </a:defRPr>
      </a:lvl3pPr>
      <a:lvl4pPr marL="3056458" indent="-436637" algn="l" defTabSz="1746547" rtl="0" eaLnBrk="1" latinLnBrk="0" hangingPunct="1">
        <a:spcBef>
          <a:spcPct val="20000"/>
        </a:spcBef>
        <a:buFont typeface="Arial" pitchFamily="34" charset="0"/>
        <a:buChar char="–"/>
        <a:defRPr sz="3900" kern="1200">
          <a:solidFill>
            <a:schemeClr val="tx1"/>
          </a:solidFill>
          <a:latin typeface="+mn-lt"/>
          <a:ea typeface="+mn-ea"/>
          <a:cs typeface="+mn-cs"/>
        </a:defRPr>
      </a:lvl4pPr>
      <a:lvl5pPr marL="3929732" indent="-436637" algn="l" defTabSz="1746547" rtl="0" eaLnBrk="1" latinLnBrk="0" hangingPunct="1">
        <a:spcBef>
          <a:spcPct val="20000"/>
        </a:spcBef>
        <a:buFont typeface="Arial" pitchFamily="34" charset="0"/>
        <a:buChar char="»"/>
        <a:defRPr sz="3900" kern="1200">
          <a:solidFill>
            <a:schemeClr val="tx1"/>
          </a:solidFill>
          <a:latin typeface="+mn-lt"/>
          <a:ea typeface="+mn-ea"/>
          <a:cs typeface="+mn-cs"/>
        </a:defRPr>
      </a:lvl5pPr>
      <a:lvl6pPr marL="4803005" indent="-436637" algn="l" defTabSz="1746547" rtl="0" eaLnBrk="1" latinLnBrk="0" hangingPunct="1">
        <a:spcBef>
          <a:spcPct val="20000"/>
        </a:spcBef>
        <a:buFont typeface="Arial" pitchFamily="34" charset="0"/>
        <a:buChar char="•"/>
        <a:defRPr sz="3900" kern="1200">
          <a:solidFill>
            <a:schemeClr val="tx1"/>
          </a:solidFill>
          <a:latin typeface="+mn-lt"/>
          <a:ea typeface="+mn-ea"/>
          <a:cs typeface="+mn-cs"/>
        </a:defRPr>
      </a:lvl6pPr>
      <a:lvl7pPr marL="5676278" indent="-436637" algn="l" defTabSz="1746547" rtl="0" eaLnBrk="1" latinLnBrk="0" hangingPunct="1">
        <a:spcBef>
          <a:spcPct val="20000"/>
        </a:spcBef>
        <a:buFont typeface="Arial" pitchFamily="34" charset="0"/>
        <a:buChar char="•"/>
        <a:defRPr sz="3900" kern="1200">
          <a:solidFill>
            <a:schemeClr val="tx1"/>
          </a:solidFill>
          <a:latin typeface="+mn-lt"/>
          <a:ea typeface="+mn-ea"/>
          <a:cs typeface="+mn-cs"/>
        </a:defRPr>
      </a:lvl7pPr>
      <a:lvl8pPr marL="6549553" indent="-436637" algn="l" defTabSz="1746547" rtl="0" eaLnBrk="1" latinLnBrk="0" hangingPunct="1">
        <a:spcBef>
          <a:spcPct val="20000"/>
        </a:spcBef>
        <a:buFont typeface="Arial" pitchFamily="34" charset="0"/>
        <a:buChar char="•"/>
        <a:defRPr sz="3900" kern="1200">
          <a:solidFill>
            <a:schemeClr val="tx1"/>
          </a:solidFill>
          <a:latin typeface="+mn-lt"/>
          <a:ea typeface="+mn-ea"/>
          <a:cs typeface="+mn-cs"/>
        </a:defRPr>
      </a:lvl8pPr>
      <a:lvl9pPr marL="7422826" indent="-436637" algn="l" defTabSz="1746547" rtl="0" eaLnBrk="1" latinLnBrk="0" hangingPunct="1">
        <a:spcBef>
          <a:spcPct val="20000"/>
        </a:spcBef>
        <a:buFont typeface="Arial" pitchFamily="34" charset="0"/>
        <a:buChar char="•"/>
        <a:defRPr sz="3900" kern="1200">
          <a:solidFill>
            <a:schemeClr val="tx1"/>
          </a:solidFill>
          <a:latin typeface="+mn-lt"/>
          <a:ea typeface="+mn-ea"/>
          <a:cs typeface="+mn-cs"/>
        </a:defRPr>
      </a:lvl9pPr>
    </p:bodyStyle>
    <p:otherStyle>
      <a:defPPr>
        <a:defRPr lang="en-US"/>
      </a:defPPr>
      <a:lvl1pPr marL="0" algn="l" defTabSz="1746547" rtl="0" eaLnBrk="1" latinLnBrk="0" hangingPunct="1">
        <a:defRPr sz="3400" kern="1200">
          <a:solidFill>
            <a:schemeClr val="tx1"/>
          </a:solidFill>
          <a:latin typeface="+mn-lt"/>
          <a:ea typeface="+mn-ea"/>
          <a:cs typeface="+mn-cs"/>
        </a:defRPr>
      </a:lvl1pPr>
      <a:lvl2pPr marL="873273" algn="l" defTabSz="1746547" rtl="0" eaLnBrk="1" latinLnBrk="0" hangingPunct="1">
        <a:defRPr sz="3400" kern="1200">
          <a:solidFill>
            <a:schemeClr val="tx1"/>
          </a:solidFill>
          <a:latin typeface="+mn-lt"/>
          <a:ea typeface="+mn-ea"/>
          <a:cs typeface="+mn-cs"/>
        </a:defRPr>
      </a:lvl2pPr>
      <a:lvl3pPr marL="1746547" algn="l" defTabSz="1746547" rtl="0" eaLnBrk="1" latinLnBrk="0" hangingPunct="1">
        <a:defRPr sz="3400" kern="1200">
          <a:solidFill>
            <a:schemeClr val="tx1"/>
          </a:solidFill>
          <a:latin typeface="+mn-lt"/>
          <a:ea typeface="+mn-ea"/>
          <a:cs typeface="+mn-cs"/>
        </a:defRPr>
      </a:lvl3pPr>
      <a:lvl4pPr marL="2619821" algn="l" defTabSz="1746547" rtl="0" eaLnBrk="1" latinLnBrk="0" hangingPunct="1">
        <a:defRPr sz="3400" kern="1200">
          <a:solidFill>
            <a:schemeClr val="tx1"/>
          </a:solidFill>
          <a:latin typeface="+mn-lt"/>
          <a:ea typeface="+mn-ea"/>
          <a:cs typeface="+mn-cs"/>
        </a:defRPr>
      </a:lvl4pPr>
      <a:lvl5pPr marL="3493095" algn="l" defTabSz="1746547" rtl="0" eaLnBrk="1" latinLnBrk="0" hangingPunct="1">
        <a:defRPr sz="3400" kern="1200">
          <a:solidFill>
            <a:schemeClr val="tx1"/>
          </a:solidFill>
          <a:latin typeface="+mn-lt"/>
          <a:ea typeface="+mn-ea"/>
          <a:cs typeface="+mn-cs"/>
        </a:defRPr>
      </a:lvl5pPr>
      <a:lvl6pPr marL="4366368" algn="l" defTabSz="1746547" rtl="0" eaLnBrk="1" latinLnBrk="0" hangingPunct="1">
        <a:defRPr sz="3400" kern="1200">
          <a:solidFill>
            <a:schemeClr val="tx1"/>
          </a:solidFill>
          <a:latin typeface="+mn-lt"/>
          <a:ea typeface="+mn-ea"/>
          <a:cs typeface="+mn-cs"/>
        </a:defRPr>
      </a:lvl6pPr>
      <a:lvl7pPr marL="5239642" algn="l" defTabSz="1746547" rtl="0" eaLnBrk="1" latinLnBrk="0" hangingPunct="1">
        <a:defRPr sz="3400" kern="1200">
          <a:solidFill>
            <a:schemeClr val="tx1"/>
          </a:solidFill>
          <a:latin typeface="+mn-lt"/>
          <a:ea typeface="+mn-ea"/>
          <a:cs typeface="+mn-cs"/>
        </a:defRPr>
      </a:lvl7pPr>
      <a:lvl8pPr marL="6112915" algn="l" defTabSz="1746547" rtl="0" eaLnBrk="1" latinLnBrk="0" hangingPunct="1">
        <a:defRPr sz="3400" kern="1200">
          <a:solidFill>
            <a:schemeClr val="tx1"/>
          </a:solidFill>
          <a:latin typeface="+mn-lt"/>
          <a:ea typeface="+mn-ea"/>
          <a:cs typeface="+mn-cs"/>
        </a:defRPr>
      </a:lvl8pPr>
      <a:lvl9pPr marL="6986190" algn="l" defTabSz="1746547" rtl="0" eaLnBrk="1" latinLnBrk="0" hangingPunct="1">
        <a:defRPr sz="3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tiff"/><Relationship Id="rId5" Type="http://schemas.openxmlformats.org/officeDocument/2006/relationships/image" Target="../media/image3.tiff"/><Relationship Id="rId6" Type="http://schemas.openxmlformats.org/officeDocument/2006/relationships/image" Target="../media/image4.tiff"/><Relationship Id="rId7" Type="http://schemas.openxmlformats.org/officeDocument/2006/relationships/image" Target="../media/image5.tiff"/><Relationship Id="rId8" Type="http://schemas.openxmlformats.org/officeDocument/2006/relationships/image" Target="../media/image6.tiff"/><Relationship Id="rId9" Type="http://schemas.openxmlformats.org/officeDocument/2006/relationships/image" Target="../media/image7.tiff"/><Relationship Id="rId10"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a:solidFill>
            <a:schemeClr val="accent2"/>
          </a:solidFill>
          <a:ln>
            <a:solidFill>
              <a:srgbClr val="09306B"/>
            </a:solidFill>
          </a:ln>
        </p:spPr>
        <p:txBody>
          <a:bodyPr/>
          <a:lstStyle/>
          <a:p>
            <a:r>
              <a:rPr lang="en-US" sz="3000" b="0" dirty="0" smtClean="0"/>
              <a:t/>
            </a:r>
            <a:br>
              <a:rPr lang="en-US" sz="3000" b="0" dirty="0" smtClean="0"/>
            </a:br>
            <a:r>
              <a:rPr lang="en-US" sz="3000" b="0" dirty="0" smtClean="0"/>
              <a:t>Reactions to Supporters of the 2016 Presidential Candidates</a:t>
            </a:r>
            <a:r>
              <a:rPr lang="en-US" sz="3000" b="0" dirty="0"/>
              <a:t/>
            </a:r>
            <a:br>
              <a:rPr lang="en-US" sz="3000" b="0" dirty="0"/>
            </a:br>
            <a:r>
              <a:rPr lang="en-US" sz="3000" b="0" dirty="0" smtClean="0"/>
              <a:t>Justin Lee, Alexandra Mango, Caitlin McMahon, Brianna </a:t>
            </a:r>
            <a:r>
              <a:rPr lang="en-US" sz="3000" b="0" dirty="0" err="1" smtClean="0"/>
              <a:t>Novio</a:t>
            </a:r>
            <a:r>
              <a:rPr lang="en-US" sz="3000" b="0" dirty="0" smtClean="0"/>
              <a:t>, Samantha </a:t>
            </a:r>
            <a:r>
              <a:rPr lang="en-US" sz="3000" b="0" dirty="0"/>
              <a:t>O’Brien, Leah </a:t>
            </a:r>
            <a:r>
              <a:rPr lang="en-US" sz="3000" b="0" dirty="0" smtClean="0"/>
              <a:t>Ryan </a:t>
            </a:r>
            <a:r>
              <a:rPr lang="en-US" b="0" dirty="0" smtClean="0"/>
              <a:t/>
            </a:r>
            <a:br>
              <a:rPr lang="en-US" b="0" dirty="0" smtClean="0"/>
            </a:br>
            <a:r>
              <a:rPr lang="en-US" sz="3200" b="0" dirty="0"/>
              <a:t> </a:t>
            </a:r>
            <a:r>
              <a:rPr lang="en-US" sz="2000" b="0" dirty="0"/>
              <a:t>Christina J. </a:t>
            </a:r>
            <a:r>
              <a:rPr lang="en-US" sz="2000" b="0" dirty="0" smtClean="0"/>
              <a:t>Taylor, Ph.D</a:t>
            </a:r>
            <a:r>
              <a:rPr lang="en-US" sz="2000" b="0" smtClean="0"/>
              <a:t>. </a:t>
            </a:r>
            <a:r>
              <a:rPr lang="en-US" sz="2000" b="0"/>
              <a:t> </a:t>
            </a:r>
            <a:r>
              <a:rPr lang="en-US" sz="2000" b="0" smtClean="0"/>
              <a:t>    </a:t>
            </a:r>
            <a:r>
              <a:rPr lang="en-US" sz="2000" b="0" dirty="0" smtClean="0"/>
              <a:t>Psychology       Sacred Heart University</a:t>
            </a:r>
            <a:r>
              <a:rPr lang="en-US" b="0" dirty="0" smtClean="0"/>
              <a:t/>
            </a:r>
            <a:br>
              <a:rPr lang="en-US" b="0" dirty="0" smtClean="0"/>
            </a:br>
            <a:endParaRPr lang="en-US" sz="3000" dirty="0"/>
          </a:p>
        </p:txBody>
      </p:sp>
      <p:sp>
        <p:nvSpPr>
          <p:cNvPr id="20" name="Text Placeholder 19"/>
          <p:cNvSpPr>
            <a:spLocks noGrp="1"/>
          </p:cNvSpPr>
          <p:nvPr>
            <p:ph type="body" sz="quarter" idx="10"/>
          </p:nvPr>
        </p:nvSpPr>
        <p:spPr>
          <a:xfrm>
            <a:off x="348343" y="2133600"/>
            <a:ext cx="6792685" cy="379660"/>
          </a:xfrm>
          <a:solidFill>
            <a:schemeClr val="accent2"/>
          </a:solidFill>
          <a:ln>
            <a:solidFill>
              <a:srgbClr val="09306B"/>
            </a:solidFill>
          </a:ln>
        </p:spPr>
        <p:txBody>
          <a:bodyPr/>
          <a:lstStyle/>
          <a:p>
            <a:r>
              <a:rPr lang="en-US" sz="2000" dirty="0" smtClean="0">
                <a:latin typeface="+mn-lt"/>
                <a:ea typeface="Symbol" charset="2"/>
                <a:cs typeface="Symbol" charset="2"/>
              </a:rPr>
              <a:t>Abstract</a:t>
            </a:r>
            <a:endParaRPr lang="en-US" sz="2000" dirty="0">
              <a:latin typeface="+mn-lt"/>
              <a:ea typeface="Symbol" charset="2"/>
              <a:cs typeface="Symbol" charset="2"/>
            </a:endParaRPr>
          </a:p>
        </p:txBody>
      </p:sp>
      <p:sp>
        <p:nvSpPr>
          <p:cNvPr id="21" name="Text Placeholder 20"/>
          <p:cNvSpPr>
            <a:spLocks noGrp="1"/>
          </p:cNvSpPr>
          <p:nvPr>
            <p:ph type="body" sz="quarter" idx="11"/>
          </p:nvPr>
        </p:nvSpPr>
        <p:spPr>
          <a:xfrm>
            <a:off x="334774" y="2545160"/>
            <a:ext cx="6792685" cy="1611561"/>
          </a:xfrm>
        </p:spPr>
        <p:txBody>
          <a:bodyPr/>
          <a:lstStyle/>
          <a:p>
            <a:pPr algn="just"/>
            <a:r>
              <a:rPr lang="en-US" sz="1800" dirty="0"/>
              <a:t>Two experiments were carried out to explore responses to supporters of 2016 Presidential candidates. In Study 1, a field experiment was carried out on the effect of political affiliation on </a:t>
            </a:r>
            <a:r>
              <a:rPr lang="en-US" sz="1800" dirty="0" smtClean="0"/>
              <a:t>an individual’s willingness </a:t>
            </a:r>
            <a:r>
              <a:rPr lang="en-US" sz="1800" dirty="0"/>
              <a:t>to reciprocate a smile.  The prediction that more participants </a:t>
            </a:r>
            <a:r>
              <a:rPr lang="en-US" sz="1800" dirty="0" smtClean="0"/>
              <a:t>(90 </a:t>
            </a:r>
            <a:r>
              <a:rPr lang="en-US" sz="1800" dirty="0"/>
              <a:t>females, </a:t>
            </a:r>
            <a:r>
              <a:rPr lang="en-US" sz="1800" dirty="0" smtClean="0"/>
              <a:t>90 </a:t>
            </a:r>
            <a:r>
              <a:rPr lang="en-US" sz="1800" dirty="0"/>
              <a:t>males) on the SHU campus would return a smile to confederates wearing Trump vs. Clinton vs. a Neutral t-shirt was not supported. In Study 2, 253 participants volunteered to participate in a social perception experiment in which they rated confederates wearing a neutral, Trump, or Clinton for President t-shirt.  In line with the hypothesis, MANOVA results showed that Trump supporters were perceived as more prejudiced (p &lt; .003) and Clinton supporters as more liberal (p &lt; .000</a:t>
            </a:r>
            <a:r>
              <a:rPr lang="en-US" sz="1800" dirty="0" smtClean="0"/>
              <a:t>).</a:t>
            </a:r>
          </a:p>
          <a:p>
            <a:pPr algn="just"/>
            <a:endParaRPr lang="en-US" sz="1200" dirty="0"/>
          </a:p>
        </p:txBody>
      </p:sp>
      <p:sp>
        <p:nvSpPr>
          <p:cNvPr id="22" name="Text Placeholder 21"/>
          <p:cNvSpPr>
            <a:spLocks noGrp="1"/>
          </p:cNvSpPr>
          <p:nvPr>
            <p:ph type="body" sz="quarter" idx="12"/>
          </p:nvPr>
        </p:nvSpPr>
        <p:spPr>
          <a:xfrm>
            <a:off x="378942" y="5895028"/>
            <a:ext cx="6792685" cy="405470"/>
          </a:xfrm>
          <a:solidFill>
            <a:schemeClr val="accent2"/>
          </a:solidFill>
          <a:ln>
            <a:solidFill>
              <a:srgbClr val="09306B"/>
            </a:solidFill>
          </a:ln>
        </p:spPr>
        <p:txBody>
          <a:bodyPr/>
          <a:lstStyle/>
          <a:p>
            <a:r>
              <a:rPr lang="en-US" sz="2000" dirty="0" smtClean="0">
                <a:latin typeface="+mn-lt"/>
              </a:rPr>
              <a:t>Objectives</a:t>
            </a:r>
            <a:endParaRPr lang="en-US" sz="2000" dirty="0">
              <a:latin typeface="+mn-lt"/>
            </a:endParaRPr>
          </a:p>
        </p:txBody>
      </p:sp>
      <p:sp>
        <p:nvSpPr>
          <p:cNvPr id="23" name="Text Placeholder 22"/>
          <p:cNvSpPr>
            <a:spLocks noGrp="1"/>
          </p:cNvSpPr>
          <p:nvPr>
            <p:ph type="body" sz="quarter" idx="13"/>
          </p:nvPr>
        </p:nvSpPr>
        <p:spPr>
          <a:xfrm>
            <a:off x="367393" y="6336777"/>
            <a:ext cx="6792685" cy="800100"/>
          </a:xfrm>
        </p:spPr>
        <p:txBody>
          <a:bodyPr/>
          <a:lstStyle/>
          <a:p>
            <a:pPr marL="342900" lvl="0" indent="-342900">
              <a:buFont typeface="+mj-lt"/>
              <a:buAutoNum type="arabicPeriod"/>
            </a:pPr>
            <a:r>
              <a:rPr lang="en-US" sz="1800" dirty="0"/>
              <a:t>Determine whether friendly behavior, a smile, is differentially reciprocated as a function of an individual’s endorsement of a political candidate for President. </a:t>
            </a:r>
          </a:p>
          <a:p>
            <a:pPr marL="342900" lvl="0" indent="-342900">
              <a:buFont typeface="+mj-lt"/>
              <a:buAutoNum type="arabicPeriod"/>
            </a:pPr>
            <a:r>
              <a:rPr lang="en-US" sz="1800" dirty="0"/>
              <a:t>Examine perceptions of supporters of 2016 presidential candidates.</a:t>
            </a:r>
          </a:p>
        </p:txBody>
      </p:sp>
      <p:sp>
        <p:nvSpPr>
          <p:cNvPr id="24" name="Text Placeholder 23"/>
          <p:cNvSpPr>
            <a:spLocks noGrp="1"/>
          </p:cNvSpPr>
          <p:nvPr>
            <p:ph type="body" sz="quarter" idx="14"/>
          </p:nvPr>
        </p:nvSpPr>
        <p:spPr>
          <a:xfrm>
            <a:off x="378942" y="7604574"/>
            <a:ext cx="6792685" cy="401728"/>
          </a:xfrm>
          <a:solidFill>
            <a:schemeClr val="accent2"/>
          </a:solidFill>
          <a:ln>
            <a:solidFill>
              <a:srgbClr val="09306B"/>
            </a:solidFill>
          </a:ln>
        </p:spPr>
        <p:txBody>
          <a:bodyPr/>
          <a:lstStyle/>
          <a:p>
            <a:r>
              <a:rPr lang="en-US" sz="2000" dirty="0" smtClean="0">
                <a:latin typeface="+mn-lt"/>
              </a:rPr>
              <a:t>Introduction</a:t>
            </a:r>
            <a:endParaRPr lang="en-US" sz="2000" dirty="0">
              <a:latin typeface="+mn-lt"/>
            </a:endParaRPr>
          </a:p>
        </p:txBody>
      </p:sp>
      <p:sp>
        <p:nvSpPr>
          <p:cNvPr id="25" name="Text Placeholder 24"/>
          <p:cNvSpPr>
            <a:spLocks noGrp="1"/>
          </p:cNvSpPr>
          <p:nvPr>
            <p:ph type="body" sz="quarter" idx="15"/>
          </p:nvPr>
        </p:nvSpPr>
        <p:spPr>
          <a:xfrm>
            <a:off x="364654" y="7976349"/>
            <a:ext cx="6792685" cy="3427746"/>
          </a:xfrm>
        </p:spPr>
        <p:txBody>
          <a:bodyPr/>
          <a:lstStyle/>
          <a:p>
            <a:pPr algn="just"/>
            <a:r>
              <a:rPr lang="en-US" sz="1800" dirty="0"/>
              <a:t>During and after the 2016 Presidential </a:t>
            </a:r>
            <a:r>
              <a:rPr lang="en-US" sz="1800" dirty="0" smtClean="0"/>
              <a:t>election mainstream </a:t>
            </a:r>
            <a:r>
              <a:rPr lang="en-US" sz="1800" dirty="0"/>
              <a:t>and social </a:t>
            </a:r>
            <a:r>
              <a:rPr lang="en-US" sz="1800" dirty="0" smtClean="0"/>
              <a:t>media pointed </a:t>
            </a:r>
            <a:r>
              <a:rPr lang="en-US" sz="1800" dirty="0"/>
              <a:t>to the ever-increasing political polarization of </a:t>
            </a:r>
            <a:r>
              <a:rPr lang="en-US" sz="1800" dirty="0" smtClean="0"/>
              <a:t>Americans, with both Presidential candidates characterized negatively – Trump as racist and sexist and Hillary as self-protected and too </a:t>
            </a:r>
            <a:r>
              <a:rPr lang="en-US" sz="1800" dirty="0"/>
              <a:t>liberal  (</a:t>
            </a:r>
            <a:r>
              <a:rPr lang="en-US" sz="1800" dirty="0" err="1"/>
              <a:t>Choma</a:t>
            </a:r>
            <a:r>
              <a:rPr lang="en-US" sz="1800" dirty="0"/>
              <a:t> &amp; </a:t>
            </a:r>
            <a:r>
              <a:rPr lang="en-US" sz="1800" dirty="0" err="1"/>
              <a:t>Hanoch</a:t>
            </a:r>
            <a:r>
              <a:rPr lang="en-US" sz="1800" dirty="0"/>
              <a:t>, </a:t>
            </a:r>
            <a:r>
              <a:rPr lang="en-US" sz="1800" dirty="0" smtClean="0"/>
              <a:t>2016; Doherty</a:t>
            </a:r>
            <a:r>
              <a:rPr lang="en-US" sz="1800" dirty="0"/>
              <a:t>, 2017; </a:t>
            </a:r>
            <a:r>
              <a:rPr lang="en-US" sz="1800" dirty="0" err="1"/>
              <a:t>Elovitz</a:t>
            </a:r>
            <a:r>
              <a:rPr lang="en-US" sz="1800" dirty="0"/>
              <a:t>, </a:t>
            </a:r>
            <a:r>
              <a:rPr lang="en-US" sz="1800" dirty="0" smtClean="0"/>
              <a:t>2016; </a:t>
            </a:r>
            <a:r>
              <a:rPr lang="en-US" sz="1800" dirty="0" err="1"/>
              <a:t>Gentzkow</a:t>
            </a:r>
            <a:r>
              <a:rPr lang="en-US" sz="1800" dirty="0"/>
              <a:t>, </a:t>
            </a:r>
            <a:r>
              <a:rPr lang="en-US" sz="1800" dirty="0" smtClean="0"/>
              <a:t>2016). Social </a:t>
            </a:r>
            <a:r>
              <a:rPr lang="en-US" sz="1800" dirty="0"/>
              <a:t>psychological research in turn suggests that people are likely to attribute a candidate’s characteristics to those of their </a:t>
            </a:r>
            <a:r>
              <a:rPr lang="en-US" sz="1800" dirty="0" smtClean="0"/>
              <a:t>followers</a:t>
            </a:r>
            <a:r>
              <a:rPr lang="en-US" sz="1800" dirty="0"/>
              <a:t> </a:t>
            </a:r>
            <a:r>
              <a:rPr lang="en-US" sz="1800" dirty="0" smtClean="0"/>
              <a:t>(Back </a:t>
            </a:r>
            <a:r>
              <a:rPr lang="en-US" sz="1800" dirty="0"/>
              <a:t>&amp; </a:t>
            </a:r>
            <a:r>
              <a:rPr lang="en-US" sz="1800" dirty="0" err="1"/>
              <a:t>Lindholm</a:t>
            </a:r>
            <a:r>
              <a:rPr lang="en-US" sz="1800" dirty="0"/>
              <a:t>, 2014; Scherer, </a:t>
            </a:r>
            <a:r>
              <a:rPr lang="en-US" sz="1800" dirty="0" err="1"/>
              <a:t>Windschitl</a:t>
            </a:r>
            <a:r>
              <a:rPr lang="en-US" sz="1800" dirty="0"/>
              <a:t>, 2014</a:t>
            </a:r>
            <a:r>
              <a:rPr lang="en-US" sz="1800" dirty="0" smtClean="0"/>
              <a:t>). Study </a:t>
            </a:r>
            <a:r>
              <a:rPr lang="en-US" sz="1800" dirty="0"/>
              <a:t>1 tested the hypothesis that an apparent Trump supporter on the SHU campus would receive more reciprocated smiles than those of Clinton or neutral supporters.  Study 2 tested the hypothesis that supporters of Presidential candidates will be perceived similarly to the candidates they endorse</a:t>
            </a:r>
            <a:r>
              <a:rPr lang="en-US" sz="1800" dirty="0" smtClean="0"/>
              <a:t>.</a:t>
            </a:r>
          </a:p>
          <a:p>
            <a:endParaRPr lang="en-US" sz="1200" dirty="0"/>
          </a:p>
          <a:p>
            <a:endParaRPr lang="en-US" sz="1200" dirty="0" smtClean="0"/>
          </a:p>
          <a:p>
            <a:endParaRPr lang="en-US" sz="2400" dirty="0"/>
          </a:p>
          <a:p>
            <a:endParaRPr lang="en-US" sz="2400" dirty="0"/>
          </a:p>
          <a:p>
            <a:r>
              <a:rPr lang="en-US" dirty="0"/>
              <a:t/>
            </a:r>
            <a:br>
              <a:rPr lang="en-US" dirty="0"/>
            </a:br>
            <a:endParaRPr lang="en-US" dirty="0"/>
          </a:p>
        </p:txBody>
      </p:sp>
      <p:sp>
        <p:nvSpPr>
          <p:cNvPr id="26" name="Text Placeholder 25"/>
          <p:cNvSpPr>
            <a:spLocks noGrp="1"/>
          </p:cNvSpPr>
          <p:nvPr>
            <p:ph type="body" sz="quarter" idx="16"/>
          </p:nvPr>
        </p:nvSpPr>
        <p:spPr>
          <a:xfrm>
            <a:off x="7618420" y="5689441"/>
            <a:ext cx="6871352" cy="362903"/>
          </a:xfrm>
          <a:solidFill>
            <a:schemeClr val="accent2"/>
          </a:solidFill>
          <a:ln>
            <a:solidFill>
              <a:srgbClr val="09306B"/>
            </a:solidFill>
          </a:ln>
        </p:spPr>
        <p:txBody>
          <a:bodyPr/>
          <a:lstStyle/>
          <a:p>
            <a:r>
              <a:rPr lang="en-US" dirty="0" smtClean="0">
                <a:latin typeface="+mn-lt"/>
              </a:rPr>
              <a:t>Study 2</a:t>
            </a:r>
          </a:p>
          <a:p>
            <a:endParaRPr lang="en-US" dirty="0"/>
          </a:p>
        </p:txBody>
      </p:sp>
      <p:sp>
        <p:nvSpPr>
          <p:cNvPr id="27" name="Text Placeholder 26"/>
          <p:cNvSpPr>
            <a:spLocks noGrp="1"/>
          </p:cNvSpPr>
          <p:nvPr>
            <p:ph type="body" sz="quarter" idx="17"/>
          </p:nvPr>
        </p:nvSpPr>
        <p:spPr>
          <a:xfrm>
            <a:off x="14829555" y="13764360"/>
            <a:ext cx="6792685" cy="2171043"/>
          </a:xfrm>
        </p:spPr>
        <p:txBody>
          <a:bodyPr/>
          <a:lstStyle/>
          <a:p>
            <a:pPr marL="0" indent="0">
              <a:buNone/>
            </a:pPr>
            <a:r>
              <a:rPr lang="en-US" sz="1100" dirty="0" err="1"/>
              <a:t>Bäck</a:t>
            </a:r>
            <a:r>
              <a:rPr lang="en-US" sz="1100" dirty="0"/>
              <a:t>, E. A., &amp; </a:t>
            </a:r>
            <a:r>
              <a:rPr lang="en-US" sz="1100" dirty="0" err="1"/>
              <a:t>Lindholm</a:t>
            </a:r>
            <a:r>
              <a:rPr lang="en-US" sz="1100" dirty="0"/>
              <a:t>, T. (2014). Defending or </a:t>
            </a:r>
            <a:r>
              <a:rPr lang="en-US" sz="1100" dirty="0" smtClean="0"/>
              <a:t>challenging </a:t>
            </a:r>
            <a:r>
              <a:rPr lang="en-US" sz="1100" dirty="0"/>
              <a:t>the </a:t>
            </a:r>
            <a:r>
              <a:rPr lang="en-US" sz="1100" dirty="0" smtClean="0"/>
              <a:t>status </a:t>
            </a:r>
            <a:r>
              <a:rPr lang="en-US" sz="1100" dirty="0"/>
              <a:t>q</a:t>
            </a:r>
            <a:r>
              <a:rPr lang="en-US" sz="1100" dirty="0" smtClean="0"/>
              <a:t>uo</a:t>
            </a:r>
            <a:r>
              <a:rPr lang="en-US" sz="1100" dirty="0"/>
              <a:t>: Position </a:t>
            </a:r>
            <a:r>
              <a:rPr lang="en-US" sz="1100" dirty="0" smtClean="0"/>
              <a:t>effects </a:t>
            </a:r>
            <a:r>
              <a:rPr lang="en-US" sz="1100" dirty="0"/>
              <a:t>on </a:t>
            </a:r>
            <a:r>
              <a:rPr lang="en-US" sz="1100" dirty="0" smtClean="0"/>
              <a:t>biased </a:t>
            </a:r>
            <a:r>
              <a:rPr lang="en-US" sz="1100" dirty="0"/>
              <a:t>i</a:t>
            </a:r>
            <a:r>
              <a:rPr lang="en-US" sz="1100" dirty="0" smtClean="0"/>
              <a:t>ntergroup </a:t>
            </a:r>
            <a:r>
              <a:rPr lang="en-US" sz="1100" dirty="0"/>
              <a:t>p</a:t>
            </a:r>
            <a:r>
              <a:rPr lang="en-US" sz="1100" dirty="0" smtClean="0"/>
              <a:t>erceptions</a:t>
            </a:r>
            <a:r>
              <a:rPr lang="en-US" sz="1100" dirty="0"/>
              <a:t>. </a:t>
            </a:r>
            <a:r>
              <a:rPr lang="en-US" sz="1100" i="1" dirty="0"/>
              <a:t>Journal of Social and Political Psychology, 2</a:t>
            </a:r>
            <a:r>
              <a:rPr lang="en-US" sz="1100" dirty="0"/>
              <a:t>(1), 77–97. doi:10.5964/jspp.v2i1.158</a:t>
            </a:r>
          </a:p>
          <a:p>
            <a:pPr marL="0" indent="0">
              <a:buNone/>
            </a:pPr>
            <a:r>
              <a:rPr lang="en-US" sz="1100" dirty="0" err="1" smtClean="0"/>
              <a:t>Choma</a:t>
            </a:r>
            <a:r>
              <a:rPr lang="en-US" sz="1100" dirty="0" smtClean="0"/>
              <a:t>, B &amp; </a:t>
            </a:r>
            <a:r>
              <a:rPr lang="en-US" sz="1100" dirty="0" err="1" smtClean="0"/>
              <a:t>Hanoch</a:t>
            </a:r>
            <a:r>
              <a:rPr lang="en-US" sz="1100" dirty="0" smtClean="0"/>
              <a:t>, Y. (2016). Cognitive </a:t>
            </a:r>
            <a:r>
              <a:rPr lang="en-US" sz="1100" dirty="0"/>
              <a:t>a</a:t>
            </a:r>
            <a:r>
              <a:rPr lang="en-US" sz="1100" dirty="0" smtClean="0"/>
              <a:t>bility and authoritarianism: Understanding </a:t>
            </a:r>
            <a:r>
              <a:rPr lang="en-US" sz="1100" dirty="0"/>
              <a:t>s</a:t>
            </a:r>
            <a:r>
              <a:rPr lang="en-US" sz="1100" dirty="0" smtClean="0"/>
              <a:t>upport for Trump and Clinton. Personality and Individual Differences, Retrieved from http://</a:t>
            </a:r>
            <a:r>
              <a:rPr lang="en-US" sz="1100" dirty="0" err="1" smtClean="0"/>
              <a:t>dx.dio.org</a:t>
            </a:r>
            <a:r>
              <a:rPr lang="en-US" sz="1100" dirty="0" smtClean="0"/>
              <a:t>/10.1016/j.paid2016.10.054</a:t>
            </a:r>
          </a:p>
          <a:p>
            <a:pPr marL="0" indent="0">
              <a:buNone/>
            </a:pPr>
            <a:r>
              <a:rPr lang="en-US" sz="1100" dirty="0"/>
              <a:t>Doherty, C. (2017, January 20). 6 things we've learned since the 2016 election. Retrieved April 03, 2017, from http://</a:t>
            </a:r>
            <a:r>
              <a:rPr lang="en-US" sz="1100" dirty="0" err="1"/>
              <a:t>www.pewresearch.org</a:t>
            </a:r>
            <a:r>
              <a:rPr lang="en-US" sz="1100" dirty="0"/>
              <a:t>/fact-tank/2017/01/20/6-things-weve-learned-since-the-2016-election</a:t>
            </a:r>
            <a:r>
              <a:rPr lang="en-US" sz="1100" dirty="0" smtClean="0"/>
              <a:t>/</a:t>
            </a:r>
          </a:p>
          <a:p>
            <a:pPr marL="0" indent="0">
              <a:buNone/>
            </a:pPr>
            <a:r>
              <a:rPr lang="en-US" sz="1100" dirty="0" err="1"/>
              <a:t>Elovitz</a:t>
            </a:r>
            <a:r>
              <a:rPr lang="en-US" sz="1100" dirty="0"/>
              <a:t>, P. (fall 2016). A </a:t>
            </a:r>
            <a:r>
              <a:rPr lang="en-US" sz="1100" dirty="0" err="1"/>
              <a:t>p</a:t>
            </a:r>
            <a:r>
              <a:rPr lang="en-US" sz="1100" dirty="0" err="1" smtClean="0"/>
              <a:t>sychobiographical</a:t>
            </a:r>
            <a:r>
              <a:rPr lang="en-US" sz="1100" dirty="0" smtClean="0"/>
              <a:t> </a:t>
            </a:r>
            <a:r>
              <a:rPr lang="en-US" sz="1100" dirty="0"/>
              <a:t>and </a:t>
            </a:r>
            <a:r>
              <a:rPr lang="en-US" sz="1100" dirty="0" smtClean="0"/>
              <a:t>psycho-political </a:t>
            </a:r>
            <a:r>
              <a:rPr lang="en-US" sz="1100" dirty="0"/>
              <a:t>c</a:t>
            </a:r>
            <a:r>
              <a:rPr lang="en-US" sz="1100" dirty="0" smtClean="0"/>
              <a:t>omparison </a:t>
            </a:r>
            <a:r>
              <a:rPr lang="en-US" sz="1100" dirty="0"/>
              <a:t>of Clinton and Trump. </a:t>
            </a:r>
            <a:r>
              <a:rPr lang="en-US" sz="1100" i="1" dirty="0"/>
              <a:t>The Journal of Psychohistory ,</a:t>
            </a:r>
            <a:r>
              <a:rPr lang="en-US" sz="1100" dirty="0"/>
              <a:t> </a:t>
            </a:r>
            <a:r>
              <a:rPr lang="en-US" sz="1100" i="1" dirty="0"/>
              <a:t>44</a:t>
            </a:r>
            <a:r>
              <a:rPr lang="en-US" sz="1100" dirty="0"/>
              <a:t>(2), 90-110. Retrieved April 3, 2017.</a:t>
            </a:r>
            <a:endParaRPr lang="en-US" sz="1100" dirty="0" smtClean="0"/>
          </a:p>
          <a:p>
            <a:pPr marL="0" indent="0">
              <a:buNone/>
            </a:pPr>
            <a:r>
              <a:rPr lang="en-US" sz="1100" dirty="0" err="1"/>
              <a:t>Gentzkow</a:t>
            </a:r>
            <a:r>
              <a:rPr lang="en-US" sz="1100" dirty="0"/>
              <a:t>, M. (2016). Polarization in 2016. Retrieved April 3, 2017, from http://</a:t>
            </a:r>
            <a:r>
              <a:rPr lang="en-US" sz="1100" dirty="0" err="1"/>
              <a:t>web.stanford.edu</a:t>
            </a:r>
            <a:r>
              <a:rPr lang="en-US" sz="1100" dirty="0"/>
              <a:t>/~</a:t>
            </a:r>
            <a:r>
              <a:rPr lang="en-US" sz="1100" dirty="0" err="1" smtClean="0"/>
              <a:t>gentzkow</a:t>
            </a:r>
            <a:r>
              <a:rPr lang="en-US" sz="1100" dirty="0" smtClean="0"/>
              <a:t>/research/PolarizationIn2016.pdf</a:t>
            </a:r>
          </a:p>
          <a:p>
            <a:pPr marL="0" indent="0">
              <a:buNone/>
            </a:pPr>
            <a:r>
              <a:rPr lang="en-US" sz="1100" dirty="0" smtClean="0"/>
              <a:t>Scherer</a:t>
            </a:r>
            <a:r>
              <a:rPr lang="en-US" sz="1100" dirty="0"/>
              <a:t>, A. M., </a:t>
            </a:r>
            <a:r>
              <a:rPr lang="en-US" sz="1100" dirty="0" err="1"/>
              <a:t>Windschitl</a:t>
            </a:r>
            <a:r>
              <a:rPr lang="en-US" sz="1100" dirty="0"/>
              <a:t>, P. D., &amp; Graham, J. (2014.) An </a:t>
            </a:r>
            <a:r>
              <a:rPr lang="en-US" sz="1100" dirty="0" smtClean="0"/>
              <a:t>ideological </a:t>
            </a:r>
            <a:r>
              <a:rPr lang="en-US" sz="1100" dirty="0"/>
              <a:t>h</a:t>
            </a:r>
            <a:r>
              <a:rPr lang="en-US" sz="1100" dirty="0" smtClean="0"/>
              <a:t>ouse </a:t>
            </a:r>
            <a:r>
              <a:rPr lang="en-US" sz="1100" dirty="0"/>
              <a:t>of </a:t>
            </a:r>
            <a:r>
              <a:rPr lang="en-US" sz="1100" dirty="0" smtClean="0"/>
              <a:t>mirrors</a:t>
            </a:r>
            <a:r>
              <a:rPr lang="en-US" sz="1100" dirty="0"/>
              <a:t>: Political </a:t>
            </a:r>
            <a:r>
              <a:rPr lang="en-US" sz="1100" dirty="0" smtClean="0"/>
              <a:t>stereotypes </a:t>
            </a:r>
            <a:r>
              <a:rPr lang="en-US" sz="1100" dirty="0"/>
              <a:t>as </a:t>
            </a:r>
            <a:r>
              <a:rPr lang="en-US" sz="1100" dirty="0" smtClean="0"/>
              <a:t>exaggerations </a:t>
            </a:r>
            <a:r>
              <a:rPr lang="en-US" sz="1100" dirty="0"/>
              <a:t>of </a:t>
            </a:r>
            <a:r>
              <a:rPr lang="en-US" sz="1100" dirty="0" smtClean="0"/>
              <a:t>motivated </a:t>
            </a:r>
            <a:r>
              <a:rPr lang="en-US" sz="1100" dirty="0"/>
              <a:t>s</a:t>
            </a:r>
            <a:r>
              <a:rPr lang="en-US" sz="1100" dirty="0" smtClean="0"/>
              <a:t>ocial </a:t>
            </a:r>
            <a:r>
              <a:rPr lang="en-US" sz="1100" dirty="0"/>
              <a:t>c</a:t>
            </a:r>
            <a:r>
              <a:rPr lang="en-US" sz="1100" dirty="0" smtClean="0"/>
              <a:t>ognition </a:t>
            </a:r>
            <a:r>
              <a:rPr lang="en-US" sz="1100" dirty="0"/>
              <a:t>d</a:t>
            </a:r>
            <a:r>
              <a:rPr lang="en-US" sz="1100" dirty="0" smtClean="0"/>
              <a:t>ifferences</a:t>
            </a:r>
            <a:r>
              <a:rPr lang="en-US" sz="1100" dirty="0"/>
              <a:t>. </a:t>
            </a:r>
            <a:r>
              <a:rPr lang="en-US" sz="1100" i="1" dirty="0"/>
              <a:t>Social Psychological and Personality Science</a:t>
            </a:r>
            <a:r>
              <a:rPr lang="en-US" sz="1100" dirty="0"/>
              <a:t>, original manuscript. doi:10.1177/1948550614549385</a:t>
            </a:r>
          </a:p>
        </p:txBody>
      </p:sp>
      <p:sp>
        <p:nvSpPr>
          <p:cNvPr id="28" name="Text Placeholder 27"/>
          <p:cNvSpPr>
            <a:spLocks noGrp="1"/>
          </p:cNvSpPr>
          <p:nvPr>
            <p:ph type="body" sz="quarter" idx="18"/>
          </p:nvPr>
        </p:nvSpPr>
        <p:spPr>
          <a:xfrm>
            <a:off x="14804571" y="8014157"/>
            <a:ext cx="6792685" cy="419757"/>
          </a:xfrm>
          <a:solidFill>
            <a:schemeClr val="accent2"/>
          </a:solidFill>
          <a:ln>
            <a:solidFill>
              <a:srgbClr val="09306B"/>
            </a:solidFill>
          </a:ln>
        </p:spPr>
        <p:txBody>
          <a:bodyPr/>
          <a:lstStyle/>
          <a:p>
            <a:r>
              <a:rPr lang="en-US" dirty="0" smtClean="0">
                <a:latin typeface="+mn-lt"/>
              </a:rPr>
              <a:t>Discussion </a:t>
            </a:r>
            <a:endParaRPr lang="en-US" dirty="0">
              <a:latin typeface="+mn-lt"/>
            </a:endParaRPr>
          </a:p>
        </p:txBody>
      </p:sp>
      <p:sp>
        <p:nvSpPr>
          <p:cNvPr id="29" name="Text Placeholder 28"/>
          <p:cNvSpPr>
            <a:spLocks noGrp="1"/>
          </p:cNvSpPr>
          <p:nvPr>
            <p:ph type="body" sz="quarter" idx="19"/>
          </p:nvPr>
        </p:nvSpPr>
        <p:spPr>
          <a:xfrm>
            <a:off x="14851418" y="8433914"/>
            <a:ext cx="6792685" cy="3514157"/>
          </a:xfrm>
        </p:spPr>
        <p:txBody>
          <a:bodyPr/>
          <a:lstStyle/>
          <a:p>
            <a:pPr marL="0" indent="0" algn="just" defTabSz="914400">
              <a:spcBef>
                <a:spcPts val="0"/>
              </a:spcBef>
              <a:buNone/>
            </a:pPr>
            <a:r>
              <a:rPr lang="en-US" sz="1800" dirty="0" smtClean="0"/>
              <a:t>Taken together the results of Study 1 and Study 2 demonstrate  the impact of political stereotypes on the behavior and perceptions of ordinary citizens.  Although contrary to the hypothesis, the fact that confederates wearing t-shirts emblazoned with the </a:t>
            </a:r>
            <a:r>
              <a:rPr lang="en-US" sz="1800" i="1" dirty="0" smtClean="0"/>
              <a:t>Hillary for President </a:t>
            </a:r>
            <a:r>
              <a:rPr lang="en-US" sz="1800" dirty="0" smtClean="0"/>
              <a:t>logo received more returned smiles shows that partisanship influences behavior at the level of the small exchanges that characterize public social interactions.  It is also important to note that the findings were predictive of Hillary winning in the blue state of Connecticut – a reciprocated smile may thus portend election results!  The findings of Study 2 further demonstrate how stereotypes about political candidates influence views of their supporters – Trump as prejudiced and Hillary as liberal.  The fact that the majority of the participants’ open-ended answers were negative about the candidates and the election is consistent with the portrayal of the candidates by the mainstream and social media, as well as what is now known  about the Russian influence on negative portrayals of Clinton. In the future this research could be extended by exploring regional differences and more diverse samples of individuals.</a:t>
            </a:r>
            <a:endParaRPr lang="en-US" sz="1800" dirty="0"/>
          </a:p>
        </p:txBody>
      </p:sp>
      <p:sp>
        <p:nvSpPr>
          <p:cNvPr id="30" name="Text Placeholder 29"/>
          <p:cNvSpPr>
            <a:spLocks noGrp="1"/>
          </p:cNvSpPr>
          <p:nvPr>
            <p:ph type="body" sz="quarter" idx="20"/>
          </p:nvPr>
        </p:nvSpPr>
        <p:spPr>
          <a:xfrm>
            <a:off x="14829555" y="13397090"/>
            <a:ext cx="6792685" cy="342243"/>
          </a:xfrm>
          <a:solidFill>
            <a:schemeClr val="accent2"/>
          </a:solidFill>
          <a:ln>
            <a:solidFill>
              <a:srgbClr val="09306B"/>
            </a:solidFill>
          </a:ln>
        </p:spPr>
        <p:txBody>
          <a:bodyPr/>
          <a:lstStyle/>
          <a:p>
            <a:r>
              <a:rPr lang="en-US" dirty="0" smtClean="0">
                <a:latin typeface="+mn-lt"/>
              </a:rPr>
              <a:t>References</a:t>
            </a:r>
            <a:endParaRPr lang="en-US" dirty="0">
              <a:latin typeface="+mn-lt"/>
            </a:endParaRPr>
          </a:p>
        </p:txBody>
      </p:sp>
      <p:sp>
        <p:nvSpPr>
          <p:cNvPr id="31" name="Text Placeholder 30"/>
          <p:cNvSpPr>
            <a:spLocks noGrp="1"/>
          </p:cNvSpPr>
          <p:nvPr>
            <p:ph type="body" sz="quarter" idx="21"/>
          </p:nvPr>
        </p:nvSpPr>
        <p:spPr>
          <a:xfrm>
            <a:off x="7615126" y="6059846"/>
            <a:ext cx="6894670" cy="3037891"/>
          </a:xfrm>
        </p:spPr>
        <p:txBody>
          <a:bodyPr/>
          <a:lstStyle/>
          <a:p>
            <a:r>
              <a:rPr lang="en-US" sz="1800" b="1" dirty="0" smtClean="0"/>
              <a:t>Participants</a:t>
            </a:r>
            <a:endParaRPr lang="en-US" sz="1800" dirty="0"/>
          </a:p>
          <a:p>
            <a:r>
              <a:rPr lang="en-US" sz="1800" dirty="0" smtClean="0"/>
              <a:t>Respondents contacted </a:t>
            </a:r>
            <a:r>
              <a:rPr lang="en-US" sz="1800" dirty="0"/>
              <a:t>in undergraduate classrooms (120 females, 133 males) during October </a:t>
            </a:r>
            <a:r>
              <a:rPr lang="en-US" sz="1800" dirty="0" smtClean="0"/>
              <a:t>2016 volunteered </a:t>
            </a:r>
            <a:r>
              <a:rPr lang="en-US" sz="1800" dirty="0"/>
              <a:t>to participate in a survey monkey study of person </a:t>
            </a:r>
            <a:r>
              <a:rPr lang="en-US" sz="1800" dirty="0" smtClean="0"/>
              <a:t>perception</a:t>
            </a:r>
            <a:r>
              <a:rPr lang="en-US" sz="1800" dirty="0"/>
              <a:t>. </a:t>
            </a:r>
            <a:r>
              <a:rPr lang="en-US" sz="1800" dirty="0" smtClean="0"/>
              <a:t>They </a:t>
            </a:r>
            <a:r>
              <a:rPr lang="en-US" sz="1800" dirty="0"/>
              <a:t>ranged between 17 and  44  years of age, with a mean of </a:t>
            </a:r>
            <a:r>
              <a:rPr lang="en-US" sz="1800" dirty="0" smtClean="0"/>
              <a:t> 20.2 </a:t>
            </a:r>
            <a:r>
              <a:rPr lang="en-US" sz="1800" dirty="0"/>
              <a:t>and a median of 20 years of </a:t>
            </a:r>
            <a:r>
              <a:rPr lang="en-US" sz="1800" dirty="0" smtClean="0"/>
              <a:t>age. Political </a:t>
            </a:r>
            <a:r>
              <a:rPr lang="en-US" sz="1800" dirty="0"/>
              <a:t>affiliation of respondents was broken down as follows: </a:t>
            </a:r>
            <a:r>
              <a:rPr lang="en-US" sz="1800" dirty="0" smtClean="0"/>
              <a:t>74 </a:t>
            </a:r>
            <a:r>
              <a:rPr lang="en-US" sz="1800" dirty="0"/>
              <a:t>Republican, 60 Democratic, 96 Independent, 4 Libertarian, and 15 Other. </a:t>
            </a:r>
          </a:p>
          <a:p>
            <a:pPr algn="just"/>
            <a:r>
              <a:rPr lang="en-US" sz="1800" b="1" dirty="0" smtClean="0"/>
              <a:t>Procedure</a:t>
            </a:r>
            <a:endParaRPr lang="en-US" sz="1800" dirty="0"/>
          </a:p>
          <a:p>
            <a:pPr algn="just"/>
            <a:r>
              <a:rPr lang="en-US" sz="1800" dirty="0"/>
              <a:t>Voluntary participation in the survey was indicative of their conformed consent and results were </a:t>
            </a:r>
            <a:r>
              <a:rPr lang="en-US" sz="1800" dirty="0" smtClean="0"/>
              <a:t>made available to them by </a:t>
            </a:r>
            <a:r>
              <a:rPr lang="en-US" sz="1800" dirty="0"/>
              <a:t>contacting the principal investigator. Participants were randomly assigned to rate the characteristics of one of 12 stimulus persons – one of two males or two females pictured wearing a </a:t>
            </a:r>
            <a:r>
              <a:rPr lang="en-US" sz="1800" i="1" dirty="0"/>
              <a:t>Hillary for President</a:t>
            </a:r>
            <a:r>
              <a:rPr lang="en-US" sz="1800" dirty="0"/>
              <a:t>, </a:t>
            </a:r>
            <a:r>
              <a:rPr lang="en-US" sz="1800" i="1" dirty="0"/>
              <a:t>Trump for President</a:t>
            </a:r>
            <a:r>
              <a:rPr lang="en-US" sz="1800" dirty="0"/>
              <a:t>, or a plain t-shirt.  Pictures below show one of the females and males in each condition.  Ratings on 7-point </a:t>
            </a:r>
            <a:r>
              <a:rPr lang="en-US" sz="1800" dirty="0" err="1"/>
              <a:t>likert</a:t>
            </a:r>
            <a:r>
              <a:rPr lang="en-US" sz="1800" dirty="0"/>
              <a:t> scales were obtained on 15 dependent measures</a:t>
            </a:r>
            <a:r>
              <a:rPr lang="en-US" sz="1800" dirty="0" smtClean="0"/>
              <a:t>.</a:t>
            </a:r>
          </a:p>
          <a:p>
            <a:pPr algn="just"/>
            <a:endParaRPr lang="en-US" sz="1200" dirty="0" smtClean="0"/>
          </a:p>
          <a:p>
            <a:pPr algn="just"/>
            <a:endParaRPr lang="en-US" sz="1200" dirty="0"/>
          </a:p>
          <a:p>
            <a:pPr algn="just"/>
            <a:endParaRPr lang="en-US" sz="1200" dirty="0" smtClean="0"/>
          </a:p>
          <a:p>
            <a:pPr algn="just"/>
            <a:endParaRPr lang="en-US" sz="1200" dirty="0"/>
          </a:p>
          <a:p>
            <a:pPr algn="just"/>
            <a:endParaRPr lang="en-US" sz="1200" dirty="0"/>
          </a:p>
          <a:p>
            <a:pPr algn="just"/>
            <a:r>
              <a:rPr lang="en-US" sz="1200" dirty="0"/>
              <a:t> </a:t>
            </a:r>
            <a:endParaRPr lang="en-US" sz="1200" dirty="0" smtClean="0"/>
          </a:p>
          <a:p>
            <a:pPr algn="just"/>
            <a:endParaRPr lang="en-US" sz="1200" dirty="0" smtClean="0"/>
          </a:p>
          <a:p>
            <a:pPr algn="just"/>
            <a:endParaRPr lang="en-US" sz="1200" dirty="0"/>
          </a:p>
          <a:p>
            <a:pPr algn="just"/>
            <a:endParaRPr lang="en-US" sz="1200" dirty="0" smtClean="0"/>
          </a:p>
          <a:p>
            <a:pPr algn="just"/>
            <a:endParaRPr lang="en-US" sz="1200" dirty="0"/>
          </a:p>
          <a:p>
            <a:pPr algn="just"/>
            <a:r>
              <a:rPr lang="en-US" sz="1800" b="1" dirty="0" smtClean="0"/>
              <a:t>Results</a:t>
            </a:r>
          </a:p>
          <a:p>
            <a:pPr algn="just"/>
            <a:r>
              <a:rPr lang="en-US" sz="1800" dirty="0" smtClean="0"/>
              <a:t>In </a:t>
            </a:r>
            <a:r>
              <a:rPr lang="en-US" sz="1800" dirty="0"/>
              <a:t>partial support of the hypothesis, </a:t>
            </a:r>
            <a:r>
              <a:rPr lang="en-US" sz="1800" dirty="0" smtClean="0"/>
              <a:t>a 2 (Sex of Supporter) x 2 (Presidential Candidate)  </a:t>
            </a:r>
            <a:r>
              <a:rPr lang="en-US" sz="1800" dirty="0"/>
              <a:t>analysis provided significant main effects for two dependent measures -  prejudiced, </a:t>
            </a:r>
            <a:r>
              <a:rPr lang="en-US" sz="1800" i="1" dirty="0"/>
              <a:t>F</a:t>
            </a:r>
            <a:r>
              <a:rPr lang="en-US" sz="1800" dirty="0"/>
              <a:t> (2, 253) =  6.11, </a:t>
            </a:r>
            <a:r>
              <a:rPr lang="en-US" sz="1800" i="1" dirty="0"/>
              <a:t>p</a:t>
            </a:r>
            <a:r>
              <a:rPr lang="en-US" sz="1800" dirty="0"/>
              <a:t> &lt; 003, </a:t>
            </a:r>
            <a:r>
              <a:rPr lang="en-US" sz="1800" dirty="0" smtClean="0"/>
              <a:t>and conservative</a:t>
            </a:r>
            <a:r>
              <a:rPr lang="en-US" sz="1800" dirty="0"/>
              <a:t>, </a:t>
            </a:r>
            <a:r>
              <a:rPr lang="en-US" sz="1800" i="1" dirty="0"/>
              <a:t>F</a:t>
            </a:r>
            <a:r>
              <a:rPr lang="en-US" sz="1800" dirty="0"/>
              <a:t> ( 2, 253) =  9.31, </a:t>
            </a:r>
            <a:r>
              <a:rPr lang="en-US" sz="1800" i="1" dirty="0"/>
              <a:t>p</a:t>
            </a:r>
            <a:r>
              <a:rPr lang="en-US" sz="1800" dirty="0"/>
              <a:t> &lt; 000.  Post hoc tests showed that Trump supporters were seen as more prejudiced than those who endorsed Hillary (</a:t>
            </a:r>
            <a:r>
              <a:rPr lang="en-US" sz="1800" i="1" dirty="0"/>
              <a:t>p</a:t>
            </a:r>
            <a:r>
              <a:rPr lang="en-US" sz="1800" dirty="0"/>
              <a:t> &lt; .03), or no candidate (</a:t>
            </a:r>
            <a:r>
              <a:rPr lang="en-US" sz="1800" i="1" dirty="0"/>
              <a:t>p</a:t>
            </a:r>
            <a:r>
              <a:rPr lang="en-US" sz="1800" dirty="0"/>
              <a:t> &lt; .001).  Hillary supporters were rated as less conservative than both Trump supporters (</a:t>
            </a:r>
            <a:r>
              <a:rPr lang="en-US" sz="1800" i="1" dirty="0"/>
              <a:t>p</a:t>
            </a:r>
            <a:r>
              <a:rPr lang="en-US" sz="1800" dirty="0"/>
              <a:t> &lt; .001) and those with no endorsement of a candidate (</a:t>
            </a:r>
            <a:r>
              <a:rPr lang="en-US" sz="1800" i="1" dirty="0"/>
              <a:t>p</a:t>
            </a:r>
            <a:r>
              <a:rPr lang="en-US" sz="1800" dirty="0"/>
              <a:t> &lt; .01).   Less clearly in relation to the hypothesis, a significant main effect occurred on the follower measure, </a:t>
            </a:r>
            <a:r>
              <a:rPr lang="en-US" sz="1800" i="1" dirty="0"/>
              <a:t>F</a:t>
            </a:r>
            <a:r>
              <a:rPr lang="en-US" sz="1800" dirty="0"/>
              <a:t>  (2, 253) = 3.67, </a:t>
            </a:r>
            <a:r>
              <a:rPr lang="en-US" sz="1800" i="1" dirty="0"/>
              <a:t>p</a:t>
            </a:r>
            <a:r>
              <a:rPr lang="en-US" sz="1800" dirty="0"/>
              <a:t> &lt; 03.  Trump supporters were rated higher on this trait than those not endorsing a candidate (</a:t>
            </a:r>
            <a:r>
              <a:rPr lang="en-US" sz="1800" i="1" dirty="0"/>
              <a:t>p</a:t>
            </a:r>
            <a:r>
              <a:rPr lang="en-US" sz="1800" dirty="0"/>
              <a:t> &lt; .02</a:t>
            </a:r>
            <a:r>
              <a:rPr lang="en-US" sz="1800" dirty="0" smtClean="0"/>
              <a:t>).</a:t>
            </a:r>
          </a:p>
          <a:p>
            <a:pPr algn="just"/>
            <a:endParaRPr lang="en-US" sz="1800" dirty="0" smtClean="0"/>
          </a:p>
          <a:p>
            <a:pPr algn="just"/>
            <a:endParaRPr lang="en-US" sz="1800" i="1" dirty="0"/>
          </a:p>
          <a:p>
            <a:pPr algn="just"/>
            <a:endParaRPr lang="en-US" sz="1800" dirty="0" smtClean="0"/>
          </a:p>
          <a:p>
            <a:endParaRPr lang="en-US" sz="1800" dirty="0"/>
          </a:p>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sz="1600" dirty="0" smtClean="0"/>
          </a:p>
          <a:p>
            <a:r>
              <a:rPr lang="en-US" sz="1600" dirty="0"/>
              <a:t> </a:t>
            </a:r>
          </a:p>
        </p:txBody>
      </p:sp>
      <p:sp>
        <p:nvSpPr>
          <p:cNvPr id="32" name="TextBox 31"/>
          <p:cNvSpPr txBox="1"/>
          <p:nvPr/>
        </p:nvSpPr>
        <p:spPr>
          <a:xfrm>
            <a:off x="410194" y="11406792"/>
            <a:ext cx="6793992" cy="400110"/>
          </a:xfrm>
          <a:prstGeom prst="rect">
            <a:avLst/>
          </a:prstGeom>
          <a:solidFill>
            <a:schemeClr val="accent2"/>
          </a:solidFill>
        </p:spPr>
        <p:style>
          <a:lnRef idx="2">
            <a:schemeClr val="dk1"/>
          </a:lnRef>
          <a:fillRef idx="1">
            <a:schemeClr val="lt1"/>
          </a:fillRef>
          <a:effectRef idx="0">
            <a:schemeClr val="dk1"/>
          </a:effectRef>
          <a:fontRef idx="minor">
            <a:schemeClr val="dk1"/>
          </a:fontRef>
        </p:style>
        <p:txBody>
          <a:bodyPr wrap="square" rtlCol="0">
            <a:spAutoFit/>
          </a:bodyPr>
          <a:lstStyle/>
          <a:p>
            <a:r>
              <a:rPr lang="en-US" sz="2000" b="1" dirty="0" smtClean="0">
                <a:solidFill>
                  <a:schemeClr val="bg1"/>
                </a:solidFill>
              </a:rPr>
              <a:t>Study 1  </a:t>
            </a:r>
            <a:r>
              <a:rPr lang="en-US" sz="2000" dirty="0" smtClean="0"/>
              <a:t>  </a:t>
            </a:r>
            <a:endParaRPr lang="en-US" sz="2000" dirty="0"/>
          </a:p>
        </p:txBody>
      </p:sp>
      <p:sp>
        <p:nvSpPr>
          <p:cNvPr id="11" name="TextBox 10"/>
          <p:cNvSpPr txBox="1"/>
          <p:nvPr/>
        </p:nvSpPr>
        <p:spPr>
          <a:xfrm>
            <a:off x="378942" y="11813257"/>
            <a:ext cx="6706201" cy="4708981"/>
          </a:xfrm>
          <a:prstGeom prst="rect">
            <a:avLst/>
          </a:prstGeom>
          <a:noFill/>
        </p:spPr>
        <p:txBody>
          <a:bodyPr wrap="square" rtlCol="0">
            <a:spAutoFit/>
          </a:bodyPr>
          <a:lstStyle/>
          <a:p>
            <a:r>
              <a:rPr lang="en-US" sz="1800" b="1" dirty="0" smtClean="0"/>
              <a:t>Participants</a:t>
            </a:r>
            <a:endParaRPr lang="en-US" sz="1800" dirty="0"/>
          </a:p>
          <a:p>
            <a:r>
              <a:rPr lang="en-US" sz="1800" dirty="0" smtClean="0"/>
              <a:t>The </a:t>
            </a:r>
            <a:r>
              <a:rPr lang="en-US" sz="1800" dirty="0"/>
              <a:t>participants were </a:t>
            </a:r>
            <a:r>
              <a:rPr lang="en-US" sz="1800" dirty="0" smtClean="0"/>
              <a:t>90 </a:t>
            </a:r>
            <a:r>
              <a:rPr lang="en-US" sz="1800" dirty="0"/>
              <a:t>females and </a:t>
            </a:r>
            <a:r>
              <a:rPr lang="en-US" sz="1800" dirty="0" smtClean="0"/>
              <a:t>90 </a:t>
            </a:r>
            <a:r>
              <a:rPr lang="en-US" sz="1800" dirty="0"/>
              <a:t>males walking in public areas of the campus of Sacred Heart University during October </a:t>
            </a:r>
            <a:r>
              <a:rPr lang="en-US" sz="1800" dirty="0" smtClean="0"/>
              <a:t>2016.</a:t>
            </a:r>
          </a:p>
          <a:p>
            <a:r>
              <a:rPr lang="en-US" sz="1800" b="1" dirty="0" smtClean="0"/>
              <a:t>Procedure</a:t>
            </a:r>
            <a:endParaRPr lang="en-US" sz="1800" dirty="0"/>
          </a:p>
          <a:p>
            <a:pPr algn="just"/>
            <a:r>
              <a:rPr lang="en-US" sz="1800" dirty="0" smtClean="0"/>
              <a:t>Three </a:t>
            </a:r>
            <a:r>
              <a:rPr lang="en-US" sz="1800" dirty="0"/>
              <a:t>female confederates, undergraduate students in their 20’s, walked in public areas of the SHU campus, wearing either a Hillary for President, Trump for President, or a plain white t-shirt, smiling at every fourth person approached. </a:t>
            </a:r>
            <a:r>
              <a:rPr lang="en-US" sz="1800" dirty="0" smtClean="0"/>
              <a:t>Ten females and ten males were approached in each condition by each confederate. Confederates </a:t>
            </a:r>
            <a:r>
              <a:rPr lang="en-US" sz="1800" dirty="0"/>
              <a:t>recorded whether or not the smile was reciprocated</a:t>
            </a:r>
            <a:r>
              <a:rPr lang="en-US" sz="1800" dirty="0" smtClean="0"/>
              <a:t>.</a:t>
            </a:r>
          </a:p>
          <a:p>
            <a:pPr algn="just"/>
            <a:r>
              <a:rPr lang="en-US" sz="1800" b="1" dirty="0" smtClean="0"/>
              <a:t>Results</a:t>
            </a:r>
            <a:endParaRPr lang="en-US" sz="1800" dirty="0"/>
          </a:p>
          <a:p>
            <a:pPr algn="just"/>
            <a:r>
              <a:rPr lang="en-US" sz="1800" dirty="0" smtClean="0"/>
              <a:t>The percentage of participants who returned or did not return a smile is shown in Table 1. Contrary </a:t>
            </a:r>
            <a:r>
              <a:rPr lang="en-US" sz="1800" dirty="0"/>
              <a:t>to the hypothesis, the results showed that participants </a:t>
            </a:r>
            <a:r>
              <a:rPr lang="en-US" sz="1800" dirty="0" smtClean="0"/>
              <a:t>were </a:t>
            </a:r>
            <a:r>
              <a:rPr lang="en-US" sz="1800" dirty="0"/>
              <a:t>more likely to return a smile to confederates wearing a Hillary for President </a:t>
            </a:r>
            <a:r>
              <a:rPr lang="en-US" sz="1800" dirty="0" smtClean="0"/>
              <a:t>(68%) or </a:t>
            </a:r>
            <a:r>
              <a:rPr lang="en-US" sz="1800" dirty="0"/>
              <a:t>a plain t-shirt  (71%) than a Trump for President (50%) t-shirt, </a:t>
            </a:r>
            <a:r>
              <a:rPr lang="en-US" sz="1800" dirty="0" smtClean="0">
                <a:latin typeface="Symbol" charset="2"/>
                <a:ea typeface="Symbol" charset="2"/>
                <a:cs typeface="Symbol" charset="2"/>
              </a:rPr>
              <a:t>c</a:t>
            </a:r>
            <a:r>
              <a:rPr lang="en-US" sz="1800" dirty="0" smtClean="0">
                <a:ea typeface="Symbol" charset="2"/>
                <a:cs typeface="Symbol" charset="2"/>
              </a:rPr>
              <a:t>2</a:t>
            </a:r>
            <a:r>
              <a:rPr lang="en-US" sz="1800" dirty="0" smtClean="0"/>
              <a:t> </a:t>
            </a:r>
            <a:r>
              <a:rPr lang="en-US" sz="1800" dirty="0"/>
              <a:t>(2, </a:t>
            </a:r>
            <a:r>
              <a:rPr lang="en-US" sz="1800" i="1" dirty="0"/>
              <a:t>N </a:t>
            </a:r>
            <a:r>
              <a:rPr lang="en-US" sz="1800" dirty="0"/>
              <a:t>= </a:t>
            </a:r>
            <a:r>
              <a:rPr lang="en-US" sz="1800" dirty="0" smtClean="0"/>
              <a:t>180) </a:t>
            </a:r>
            <a:r>
              <a:rPr lang="en-US" sz="1800" dirty="0"/>
              <a:t>= </a:t>
            </a:r>
            <a:r>
              <a:rPr lang="en-US" sz="1800" dirty="0" smtClean="0"/>
              <a:t>7.03, </a:t>
            </a:r>
            <a:r>
              <a:rPr lang="en-US" sz="1800" i="1" dirty="0"/>
              <a:t>p</a:t>
            </a:r>
            <a:r>
              <a:rPr lang="en-US" sz="1800" dirty="0"/>
              <a:t> &lt; .</a:t>
            </a:r>
            <a:r>
              <a:rPr lang="en-US" sz="1800" dirty="0" smtClean="0"/>
              <a:t>05</a:t>
            </a:r>
            <a:endParaRPr lang="en-US" sz="1800" dirty="0"/>
          </a:p>
          <a:p>
            <a:endParaRPr lang="en-US" sz="1200" dirty="0"/>
          </a:p>
        </p:txBody>
      </p:sp>
      <p:sp>
        <p:nvSpPr>
          <p:cNvPr id="17" name="Rectangle 16"/>
          <p:cNvSpPr/>
          <p:nvPr/>
        </p:nvSpPr>
        <p:spPr>
          <a:xfrm>
            <a:off x="5486400" y="7398604"/>
            <a:ext cx="10972800" cy="615553"/>
          </a:xfrm>
          <a:prstGeom prst="rect">
            <a:avLst/>
          </a:prstGeom>
        </p:spPr>
        <p:txBody>
          <a:bodyPr>
            <a:spAutoFit/>
          </a:bodyPr>
          <a:lstStyle/>
          <a:p>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942" y="383109"/>
            <a:ext cx="1379962" cy="1519782"/>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65846" y="437684"/>
            <a:ext cx="1378257" cy="1517904"/>
          </a:xfrm>
          <a:prstGeom prst="rect">
            <a:avLst/>
          </a:prstGeom>
        </p:spPr>
      </p:pic>
      <p:pic>
        <p:nvPicPr>
          <p:cNvPr id="12" name="Picture 11"/>
          <p:cNvPicPr>
            <a:picLocks noChangeAspect="1"/>
          </p:cNvPicPr>
          <p:nvPr/>
        </p:nvPicPr>
        <p:blipFill>
          <a:blip r:embed="rId4"/>
          <a:stretch>
            <a:fillRect/>
          </a:stretch>
        </p:blipFill>
        <p:spPr>
          <a:xfrm>
            <a:off x="9906479" y="11256189"/>
            <a:ext cx="1173903" cy="1627632"/>
          </a:xfrm>
          <a:prstGeom prst="ellipse">
            <a:avLst/>
          </a:prstGeom>
          <a:ln>
            <a:noFill/>
          </a:ln>
          <a:effectLst>
            <a:softEdge rad="112500"/>
          </a:effectLst>
        </p:spPr>
      </p:pic>
      <p:pic>
        <p:nvPicPr>
          <p:cNvPr id="15" name="Picture 14"/>
          <p:cNvPicPr>
            <a:picLocks noChangeAspect="1"/>
          </p:cNvPicPr>
          <p:nvPr/>
        </p:nvPicPr>
        <p:blipFill>
          <a:blip r:embed="rId5"/>
          <a:stretch>
            <a:fillRect/>
          </a:stretch>
        </p:blipFill>
        <p:spPr>
          <a:xfrm>
            <a:off x="12209060" y="11256189"/>
            <a:ext cx="1098661" cy="1627632"/>
          </a:xfrm>
          <a:prstGeom prst="ellipse">
            <a:avLst/>
          </a:prstGeom>
          <a:ln>
            <a:noFill/>
          </a:ln>
          <a:effectLst>
            <a:softEdge rad="112500"/>
          </a:effectLst>
        </p:spPr>
      </p:pic>
      <p:pic>
        <p:nvPicPr>
          <p:cNvPr id="33" name="Picture 32"/>
          <p:cNvPicPr>
            <a:picLocks noChangeAspect="1"/>
          </p:cNvPicPr>
          <p:nvPr/>
        </p:nvPicPr>
        <p:blipFill>
          <a:blip r:embed="rId6"/>
          <a:stretch>
            <a:fillRect/>
          </a:stretch>
        </p:blipFill>
        <p:spPr>
          <a:xfrm>
            <a:off x="11095973" y="11256189"/>
            <a:ext cx="1097899" cy="1627632"/>
          </a:xfrm>
          <a:prstGeom prst="ellipse">
            <a:avLst/>
          </a:prstGeom>
          <a:ln>
            <a:noFill/>
          </a:ln>
          <a:effectLst>
            <a:softEdge rad="112500"/>
          </a:effectLst>
        </p:spPr>
      </p:pic>
      <p:pic>
        <p:nvPicPr>
          <p:cNvPr id="35" name="Picture 34"/>
          <p:cNvPicPr>
            <a:picLocks noChangeAspect="1"/>
          </p:cNvPicPr>
          <p:nvPr/>
        </p:nvPicPr>
        <p:blipFill>
          <a:blip r:embed="rId7"/>
          <a:stretch>
            <a:fillRect/>
          </a:stretch>
        </p:blipFill>
        <p:spPr>
          <a:xfrm>
            <a:off x="7615126" y="11256189"/>
            <a:ext cx="1142438" cy="1623974"/>
          </a:xfrm>
          <a:prstGeom prst="ellipse">
            <a:avLst/>
          </a:prstGeom>
          <a:ln>
            <a:noFill/>
          </a:ln>
          <a:effectLst>
            <a:softEdge rad="112500"/>
          </a:effectLst>
        </p:spPr>
      </p:pic>
      <p:pic>
        <p:nvPicPr>
          <p:cNvPr id="37" name="Picture 36"/>
          <p:cNvPicPr>
            <a:picLocks noChangeAspect="1"/>
          </p:cNvPicPr>
          <p:nvPr/>
        </p:nvPicPr>
        <p:blipFill>
          <a:blip r:embed="rId8"/>
          <a:stretch>
            <a:fillRect/>
          </a:stretch>
        </p:blipFill>
        <p:spPr>
          <a:xfrm>
            <a:off x="8761924" y="11256189"/>
            <a:ext cx="1144555" cy="1627632"/>
          </a:xfrm>
          <a:prstGeom prst="ellipse">
            <a:avLst/>
          </a:prstGeom>
          <a:ln>
            <a:noFill/>
          </a:ln>
          <a:effectLst>
            <a:softEdge rad="112500"/>
          </a:effectLst>
        </p:spPr>
      </p:pic>
      <p:pic>
        <p:nvPicPr>
          <p:cNvPr id="38" name="Picture 37"/>
          <p:cNvPicPr>
            <a:picLocks noChangeAspect="1"/>
          </p:cNvPicPr>
          <p:nvPr/>
        </p:nvPicPr>
        <p:blipFill>
          <a:blip r:embed="rId9"/>
          <a:stretch>
            <a:fillRect/>
          </a:stretch>
        </p:blipFill>
        <p:spPr>
          <a:xfrm>
            <a:off x="13382964" y="11256189"/>
            <a:ext cx="1126832" cy="1627632"/>
          </a:xfrm>
          <a:prstGeom prst="ellipse">
            <a:avLst/>
          </a:prstGeom>
          <a:ln>
            <a:noFill/>
          </a:ln>
          <a:effectLst>
            <a:softEdge rad="112500"/>
          </a:effectLst>
        </p:spPr>
      </p:pic>
      <p:sp>
        <p:nvSpPr>
          <p:cNvPr id="34" name="Text Placeholder 23"/>
          <p:cNvSpPr txBox="1">
            <a:spLocks/>
          </p:cNvSpPr>
          <p:nvPr/>
        </p:nvSpPr>
        <p:spPr>
          <a:xfrm>
            <a:off x="7616297" y="10702983"/>
            <a:ext cx="6875599" cy="380605"/>
          </a:xfrm>
          <a:prstGeom prst="rect">
            <a:avLst/>
          </a:prstGeom>
          <a:solidFill>
            <a:schemeClr val="accent2"/>
          </a:solidFill>
          <a:ln>
            <a:solidFill>
              <a:srgbClr val="09306B"/>
            </a:solidFill>
          </a:ln>
        </p:spPr>
        <p:txBody>
          <a:bodyPr vert="horz" lIns="78373" tIns="39187" rIns="78373" bIns="39187"/>
          <a:lstStyle>
            <a:lvl1pPr marL="0" indent="0" algn="l" defTabSz="1746547" rtl="0" eaLnBrk="1" latinLnBrk="0" hangingPunct="1">
              <a:spcBef>
                <a:spcPct val="20000"/>
              </a:spcBef>
              <a:buFont typeface="Arial" pitchFamily="34" charset="0"/>
              <a:buNone/>
              <a:defRPr sz="2100" b="1" kern="1200" baseline="0">
                <a:solidFill>
                  <a:schemeClr val="bg1"/>
                </a:solidFill>
                <a:latin typeface="Arial"/>
                <a:ea typeface="+mn-ea"/>
                <a:cs typeface="Arial"/>
              </a:defRPr>
            </a:lvl1pPr>
            <a:lvl2pPr marL="1419070" indent="-545796" algn="l" defTabSz="1746547" rtl="0" eaLnBrk="1" latinLnBrk="0" hangingPunct="1">
              <a:spcBef>
                <a:spcPct val="20000"/>
              </a:spcBef>
              <a:buFont typeface="Arial" pitchFamily="34" charset="0"/>
              <a:buChar char="–"/>
              <a:defRPr sz="5300" kern="1200">
                <a:solidFill>
                  <a:schemeClr val="tx1"/>
                </a:solidFill>
                <a:latin typeface="+mn-lt"/>
                <a:ea typeface="+mn-ea"/>
                <a:cs typeface="+mn-cs"/>
              </a:defRPr>
            </a:lvl2pPr>
            <a:lvl3pPr marL="2183185" indent="-436637" algn="l" defTabSz="1746547" rtl="0" eaLnBrk="1" latinLnBrk="0" hangingPunct="1">
              <a:spcBef>
                <a:spcPct val="20000"/>
              </a:spcBef>
              <a:buFont typeface="Arial" pitchFamily="34" charset="0"/>
              <a:buChar char="•"/>
              <a:defRPr sz="4500" kern="1200">
                <a:solidFill>
                  <a:schemeClr val="tx1"/>
                </a:solidFill>
                <a:latin typeface="+mn-lt"/>
                <a:ea typeface="+mn-ea"/>
                <a:cs typeface="+mn-cs"/>
              </a:defRPr>
            </a:lvl3pPr>
            <a:lvl4pPr marL="3056458" indent="-436637" algn="l" defTabSz="1746547" rtl="0" eaLnBrk="1" latinLnBrk="0" hangingPunct="1">
              <a:spcBef>
                <a:spcPct val="20000"/>
              </a:spcBef>
              <a:buFont typeface="Arial" pitchFamily="34" charset="0"/>
              <a:buChar char="–"/>
              <a:defRPr sz="3900" kern="1200">
                <a:solidFill>
                  <a:schemeClr val="tx1"/>
                </a:solidFill>
                <a:latin typeface="+mn-lt"/>
                <a:ea typeface="+mn-ea"/>
                <a:cs typeface="+mn-cs"/>
              </a:defRPr>
            </a:lvl4pPr>
            <a:lvl5pPr marL="3929732" indent="-436637" algn="l" defTabSz="1746547" rtl="0" eaLnBrk="1" latinLnBrk="0" hangingPunct="1">
              <a:spcBef>
                <a:spcPct val="20000"/>
              </a:spcBef>
              <a:buFont typeface="Arial" pitchFamily="34" charset="0"/>
              <a:buChar char="»"/>
              <a:defRPr sz="3900" kern="1200">
                <a:solidFill>
                  <a:schemeClr val="tx1"/>
                </a:solidFill>
                <a:latin typeface="+mn-lt"/>
                <a:ea typeface="+mn-ea"/>
                <a:cs typeface="+mn-cs"/>
              </a:defRPr>
            </a:lvl5pPr>
            <a:lvl6pPr marL="4803005" indent="-436637" algn="l" defTabSz="1746547" rtl="0" eaLnBrk="1" latinLnBrk="0" hangingPunct="1">
              <a:spcBef>
                <a:spcPct val="20000"/>
              </a:spcBef>
              <a:buFont typeface="Arial" pitchFamily="34" charset="0"/>
              <a:buChar char="•"/>
              <a:defRPr sz="3900" kern="1200">
                <a:solidFill>
                  <a:schemeClr val="tx1"/>
                </a:solidFill>
                <a:latin typeface="+mn-lt"/>
                <a:ea typeface="+mn-ea"/>
                <a:cs typeface="+mn-cs"/>
              </a:defRPr>
            </a:lvl6pPr>
            <a:lvl7pPr marL="5676278" indent="-436637" algn="l" defTabSz="1746547" rtl="0" eaLnBrk="1" latinLnBrk="0" hangingPunct="1">
              <a:spcBef>
                <a:spcPct val="20000"/>
              </a:spcBef>
              <a:buFont typeface="Arial" pitchFamily="34" charset="0"/>
              <a:buChar char="•"/>
              <a:defRPr sz="3900" kern="1200">
                <a:solidFill>
                  <a:schemeClr val="tx1"/>
                </a:solidFill>
                <a:latin typeface="+mn-lt"/>
                <a:ea typeface="+mn-ea"/>
                <a:cs typeface="+mn-cs"/>
              </a:defRPr>
            </a:lvl7pPr>
            <a:lvl8pPr marL="6549553" indent="-436637" algn="l" defTabSz="1746547" rtl="0" eaLnBrk="1" latinLnBrk="0" hangingPunct="1">
              <a:spcBef>
                <a:spcPct val="20000"/>
              </a:spcBef>
              <a:buFont typeface="Arial" pitchFamily="34" charset="0"/>
              <a:buChar char="•"/>
              <a:defRPr sz="3900" kern="1200">
                <a:solidFill>
                  <a:schemeClr val="tx1"/>
                </a:solidFill>
                <a:latin typeface="+mn-lt"/>
                <a:ea typeface="+mn-ea"/>
                <a:cs typeface="+mn-cs"/>
              </a:defRPr>
            </a:lvl8pPr>
            <a:lvl9pPr marL="7422826" indent="-436637" algn="l" defTabSz="1746547" rtl="0" eaLnBrk="1" latinLnBrk="0" hangingPunct="1">
              <a:spcBef>
                <a:spcPct val="20000"/>
              </a:spcBef>
              <a:buFont typeface="Arial" pitchFamily="34" charset="0"/>
              <a:buChar char="•"/>
              <a:defRPr sz="3900" kern="1200">
                <a:solidFill>
                  <a:schemeClr val="tx1"/>
                </a:solidFill>
                <a:latin typeface="+mn-lt"/>
                <a:ea typeface="+mn-ea"/>
                <a:cs typeface="+mn-cs"/>
              </a:defRPr>
            </a:lvl9pPr>
          </a:lstStyle>
          <a:p>
            <a:r>
              <a:rPr lang="en-US" dirty="0" smtClean="0">
                <a:latin typeface="+mn-lt"/>
              </a:rPr>
              <a:t>Confederates/ Stimulus Persons</a:t>
            </a:r>
            <a:endParaRPr lang="en-US" dirty="0">
              <a:latin typeface="+mn-lt"/>
            </a:endParaRPr>
          </a:p>
        </p:txBody>
      </p:sp>
      <p:pic>
        <p:nvPicPr>
          <p:cNvPr id="36" name="Picture 3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90200" y="2049911"/>
            <a:ext cx="5778200" cy="3590178"/>
          </a:xfrm>
          <a:prstGeom prst="rect">
            <a:avLst/>
          </a:prstGeom>
        </p:spPr>
      </p:pic>
      <p:sp>
        <p:nvSpPr>
          <p:cNvPr id="5" name="TextBox 4"/>
          <p:cNvSpPr txBox="1"/>
          <p:nvPr/>
        </p:nvSpPr>
        <p:spPr>
          <a:xfrm>
            <a:off x="14804571" y="2049911"/>
            <a:ext cx="6792685" cy="5909310"/>
          </a:xfrm>
          <a:prstGeom prst="rect">
            <a:avLst/>
          </a:prstGeom>
          <a:noFill/>
        </p:spPr>
        <p:txBody>
          <a:bodyPr wrap="square" rtlCol="0">
            <a:spAutoFit/>
          </a:bodyPr>
          <a:lstStyle/>
          <a:p>
            <a:pPr algn="just"/>
            <a:r>
              <a:rPr lang="en-US" sz="1800" dirty="0"/>
              <a:t>Participants’ (</a:t>
            </a:r>
            <a:r>
              <a:rPr lang="en-US" sz="1800" i="1" dirty="0"/>
              <a:t>n</a:t>
            </a:r>
            <a:r>
              <a:rPr lang="en-US" sz="1800" dirty="0"/>
              <a:t> = 101) responses to the question about sharing their thoughts about the election were categorized by two judges into 4 categories with 96% agreement: (a) Neutral/Unsure (20%) -  </a:t>
            </a:r>
            <a:r>
              <a:rPr lang="en-US" sz="1800" i="1" dirty="0"/>
              <a:t>I just received my ballot in the mail and I’m still not sure who I want to vote for a week before the election</a:t>
            </a:r>
            <a:r>
              <a:rPr lang="en-US" sz="1800" dirty="0"/>
              <a:t>; </a:t>
            </a:r>
            <a:r>
              <a:rPr lang="en-US" sz="1800" i="1" dirty="0"/>
              <a:t>Very confused on who to vote for as this is my first election and the candidates do not show much promise</a:t>
            </a:r>
            <a:r>
              <a:rPr lang="en-US" sz="1800" dirty="0"/>
              <a:t>; (b) Pro Trump/Anti Hillary (11.8%) – </a:t>
            </a:r>
            <a:r>
              <a:rPr lang="en-US" sz="1800" i="1" dirty="0"/>
              <a:t>I believe this country is in need of an unconventional leader and Trump is just that.  His success in business is an indication of his abilities as a leader; Hillary for prison; </a:t>
            </a:r>
            <a:r>
              <a:rPr lang="de-DE" sz="1800" dirty="0"/>
              <a:t>(c)  Pro Hillary/Anti Trump - </a:t>
            </a:r>
            <a:r>
              <a:rPr lang="de-DE" sz="1800" i="1" dirty="0"/>
              <a:t>Go  Hillary; </a:t>
            </a:r>
            <a:r>
              <a:rPr lang="de-DE" sz="1800" i="1" dirty="0" err="1"/>
              <a:t>Our</a:t>
            </a:r>
            <a:r>
              <a:rPr lang="de-DE" sz="1800" i="1" dirty="0"/>
              <a:t> </a:t>
            </a:r>
            <a:r>
              <a:rPr lang="de-DE" sz="1800" i="1" dirty="0" err="1"/>
              <a:t>country</a:t>
            </a:r>
            <a:r>
              <a:rPr lang="de-DE" sz="1800" i="1" dirty="0"/>
              <a:t>, global </a:t>
            </a:r>
            <a:r>
              <a:rPr lang="de-DE" sz="1800" i="1" dirty="0" err="1"/>
              <a:t>economy</a:t>
            </a:r>
            <a:r>
              <a:rPr lang="de-DE" sz="1800" i="1" dirty="0"/>
              <a:t> </a:t>
            </a:r>
            <a:r>
              <a:rPr lang="de-DE" sz="1800" i="1" dirty="0" err="1"/>
              <a:t>and</a:t>
            </a:r>
            <a:r>
              <a:rPr lang="de-DE" sz="1800" i="1" dirty="0"/>
              <a:t> </a:t>
            </a:r>
            <a:r>
              <a:rPr lang="de-DE" sz="1800" i="1" dirty="0" err="1"/>
              <a:t>world</a:t>
            </a:r>
            <a:r>
              <a:rPr lang="de-DE" sz="1800" i="1" dirty="0"/>
              <a:t> will </a:t>
            </a:r>
            <a:r>
              <a:rPr lang="de-DE" sz="1800" i="1" dirty="0" err="1"/>
              <a:t>collapse</a:t>
            </a:r>
            <a:r>
              <a:rPr lang="de-DE" sz="1800" i="1" dirty="0"/>
              <a:t> </a:t>
            </a:r>
            <a:r>
              <a:rPr lang="de-DE" sz="1800" i="1" dirty="0" err="1"/>
              <a:t>under</a:t>
            </a:r>
            <a:r>
              <a:rPr lang="de-DE" sz="1800" i="1" dirty="0"/>
              <a:t> </a:t>
            </a:r>
            <a:r>
              <a:rPr lang="de-DE" sz="1800" i="1" dirty="0" err="1"/>
              <a:t>the</a:t>
            </a:r>
            <a:r>
              <a:rPr lang="de-DE" sz="1800" i="1" dirty="0"/>
              <a:t> </a:t>
            </a:r>
            <a:r>
              <a:rPr lang="de-DE" sz="1800" i="1" dirty="0" err="1"/>
              <a:t>presidency</a:t>
            </a:r>
            <a:r>
              <a:rPr lang="de-DE" sz="1800" i="1" dirty="0"/>
              <a:t> </a:t>
            </a:r>
            <a:r>
              <a:rPr lang="de-DE" sz="1800" i="1" dirty="0" err="1"/>
              <a:t>of</a:t>
            </a:r>
            <a:r>
              <a:rPr lang="de-DE" sz="1800" i="1" dirty="0"/>
              <a:t> Donald Trump.  A </a:t>
            </a:r>
            <a:r>
              <a:rPr lang="de-DE" sz="1800" i="1" dirty="0" err="1"/>
              <a:t>successful</a:t>
            </a:r>
            <a:r>
              <a:rPr lang="de-DE" sz="1800" i="1" dirty="0"/>
              <a:t> </a:t>
            </a:r>
            <a:r>
              <a:rPr lang="de-DE" sz="1800" i="1" dirty="0" err="1"/>
              <a:t>businessman</a:t>
            </a:r>
            <a:r>
              <a:rPr lang="de-DE" sz="1800" i="1" dirty="0"/>
              <a:t> </a:t>
            </a:r>
            <a:r>
              <a:rPr lang="de-DE" sz="1800" i="1" dirty="0" err="1"/>
              <a:t>who</a:t>
            </a:r>
            <a:r>
              <a:rPr lang="de-DE" sz="1800" i="1" dirty="0"/>
              <a:t> </a:t>
            </a:r>
            <a:r>
              <a:rPr lang="de-DE" sz="1800" i="1" dirty="0" err="1"/>
              <a:t>is</a:t>
            </a:r>
            <a:r>
              <a:rPr lang="de-DE" sz="1800" i="1" dirty="0"/>
              <a:t> </a:t>
            </a:r>
            <a:r>
              <a:rPr lang="de-DE" sz="1800" i="1" dirty="0" err="1"/>
              <a:t>driven</a:t>
            </a:r>
            <a:r>
              <a:rPr lang="de-DE" sz="1800" i="1" dirty="0"/>
              <a:t>, smart, </a:t>
            </a:r>
            <a:r>
              <a:rPr lang="de-DE" sz="1800" i="1" dirty="0" err="1"/>
              <a:t>and</a:t>
            </a:r>
            <a:r>
              <a:rPr lang="de-DE" sz="1800" i="1" dirty="0"/>
              <a:t> </a:t>
            </a:r>
            <a:r>
              <a:rPr lang="de-DE" sz="1800" i="1" dirty="0" err="1"/>
              <a:t>successful</a:t>
            </a:r>
            <a:r>
              <a:rPr lang="de-DE" sz="1800" i="1" dirty="0"/>
              <a:t> – </a:t>
            </a:r>
            <a:r>
              <a:rPr lang="de-DE" sz="1800" i="1" dirty="0" err="1"/>
              <a:t>yes</a:t>
            </a:r>
            <a:r>
              <a:rPr lang="de-DE" sz="1800" i="1" dirty="0"/>
              <a:t> he </a:t>
            </a:r>
            <a:r>
              <a:rPr lang="de-DE" sz="1800" i="1" dirty="0" err="1"/>
              <a:t>is</a:t>
            </a:r>
            <a:r>
              <a:rPr lang="de-DE" sz="1800" i="1" dirty="0"/>
              <a:t>.  </a:t>
            </a:r>
            <a:r>
              <a:rPr lang="de-DE" sz="1800" i="1" dirty="0" err="1"/>
              <a:t>However</a:t>
            </a:r>
            <a:r>
              <a:rPr lang="de-DE" sz="1800" i="1" dirty="0"/>
              <a:t> </a:t>
            </a:r>
            <a:r>
              <a:rPr lang="de-DE" sz="1800" i="1" dirty="0" err="1"/>
              <a:t>nowhere</a:t>
            </a:r>
            <a:r>
              <a:rPr lang="de-DE" sz="1800" i="1" dirty="0"/>
              <a:t> </a:t>
            </a:r>
            <a:r>
              <a:rPr lang="de-DE" sz="1800" i="1" dirty="0" err="1"/>
              <a:t>near</a:t>
            </a:r>
            <a:r>
              <a:rPr lang="de-DE" sz="1800" i="1" dirty="0"/>
              <a:t> </a:t>
            </a:r>
            <a:r>
              <a:rPr lang="de-DE" sz="1800" i="1" dirty="0" err="1"/>
              <a:t>qualified</a:t>
            </a:r>
            <a:r>
              <a:rPr lang="de-DE" sz="1800" i="1" dirty="0"/>
              <a:t> </a:t>
            </a:r>
            <a:r>
              <a:rPr lang="de-DE" sz="1800" i="1" dirty="0" err="1"/>
              <a:t>to</a:t>
            </a:r>
            <a:r>
              <a:rPr lang="de-DE" sz="1800" i="1" dirty="0"/>
              <a:t> </a:t>
            </a:r>
            <a:r>
              <a:rPr lang="de-DE" sz="1800" i="1" dirty="0" err="1"/>
              <a:t>be</a:t>
            </a:r>
            <a:r>
              <a:rPr lang="de-DE" sz="1800" i="1" dirty="0"/>
              <a:t> </a:t>
            </a:r>
            <a:r>
              <a:rPr lang="de-DE" sz="1800" i="1" dirty="0" err="1"/>
              <a:t>president</a:t>
            </a:r>
            <a:r>
              <a:rPr lang="de-DE" sz="1800" i="1" dirty="0"/>
              <a:t>. He </a:t>
            </a:r>
            <a:r>
              <a:rPr lang="de-DE" sz="1800" i="1" dirty="0" err="1"/>
              <a:t>has</a:t>
            </a:r>
            <a:r>
              <a:rPr lang="de-DE" sz="1800" i="1" dirty="0"/>
              <a:t> offensive </a:t>
            </a:r>
            <a:r>
              <a:rPr lang="de-DE" sz="1800" i="1" dirty="0" err="1"/>
              <a:t>views</a:t>
            </a:r>
            <a:r>
              <a:rPr lang="de-DE" sz="1800" i="1" dirty="0"/>
              <a:t>, </a:t>
            </a:r>
            <a:r>
              <a:rPr lang="de-DE" sz="1800" i="1" dirty="0" err="1"/>
              <a:t>vulgar</a:t>
            </a:r>
            <a:r>
              <a:rPr lang="de-DE" sz="1800" i="1" dirty="0"/>
              <a:t> </a:t>
            </a:r>
            <a:r>
              <a:rPr lang="de-DE" sz="1800" i="1" dirty="0" err="1"/>
              <a:t>ways</a:t>
            </a:r>
            <a:r>
              <a:rPr lang="de-DE" sz="1800" i="1" dirty="0"/>
              <a:t>, </a:t>
            </a:r>
            <a:r>
              <a:rPr lang="de-DE" sz="1800" i="1" dirty="0" err="1"/>
              <a:t>zero</a:t>
            </a:r>
            <a:r>
              <a:rPr lang="de-DE" sz="1800" i="1" dirty="0"/>
              <a:t> </a:t>
            </a:r>
            <a:r>
              <a:rPr lang="de-DE" sz="1800" i="1" dirty="0" err="1"/>
              <a:t>consideration</a:t>
            </a:r>
            <a:r>
              <a:rPr lang="de-DE" sz="1800" i="1" dirty="0"/>
              <a:t> </a:t>
            </a:r>
            <a:r>
              <a:rPr lang="de-DE" sz="1800" i="1" dirty="0" err="1"/>
              <a:t>for</a:t>
            </a:r>
            <a:r>
              <a:rPr lang="de-DE" sz="1800" i="1" dirty="0"/>
              <a:t> </a:t>
            </a:r>
            <a:r>
              <a:rPr lang="de-DE" sz="1800" i="1" dirty="0" err="1"/>
              <a:t>the</a:t>
            </a:r>
            <a:r>
              <a:rPr lang="de-DE" sz="1800" i="1" dirty="0"/>
              <a:t> </a:t>
            </a:r>
            <a:r>
              <a:rPr lang="de-DE" sz="1800" i="1" dirty="0" err="1"/>
              <a:t>less</a:t>
            </a:r>
            <a:r>
              <a:rPr lang="de-DE" sz="1800" i="1" dirty="0"/>
              <a:t> </a:t>
            </a:r>
            <a:r>
              <a:rPr lang="de-DE" sz="1800" i="1" dirty="0" err="1"/>
              <a:t>fortunate</a:t>
            </a:r>
            <a:r>
              <a:rPr lang="de-DE" sz="1800" i="1" dirty="0"/>
              <a:t> </a:t>
            </a:r>
            <a:r>
              <a:rPr lang="de-DE" sz="1800" i="1" dirty="0" err="1"/>
              <a:t>both</a:t>
            </a:r>
            <a:r>
              <a:rPr lang="de-DE" sz="1800" i="1" dirty="0"/>
              <a:t> </a:t>
            </a:r>
            <a:r>
              <a:rPr lang="de-DE" sz="1800" i="1" dirty="0" err="1"/>
              <a:t>domestic</a:t>
            </a:r>
            <a:r>
              <a:rPr lang="de-DE" sz="1800" i="1" dirty="0"/>
              <a:t> </a:t>
            </a:r>
            <a:r>
              <a:rPr lang="de-DE" sz="1800" i="1" dirty="0" err="1"/>
              <a:t>and</a:t>
            </a:r>
            <a:r>
              <a:rPr lang="de-DE" sz="1800" i="1" dirty="0"/>
              <a:t> </a:t>
            </a:r>
            <a:r>
              <a:rPr lang="de-DE" sz="1800" i="1" dirty="0" err="1"/>
              <a:t>abroad</a:t>
            </a:r>
            <a:r>
              <a:rPr lang="de-DE" sz="1800" i="1" dirty="0"/>
              <a:t> </a:t>
            </a:r>
            <a:r>
              <a:rPr lang="de-DE" sz="1800" i="1" dirty="0" err="1"/>
              <a:t>and</a:t>
            </a:r>
            <a:r>
              <a:rPr lang="de-DE" sz="1800" i="1" dirty="0"/>
              <a:t> </a:t>
            </a:r>
            <a:r>
              <a:rPr lang="de-DE" sz="1800" i="1" dirty="0" err="1"/>
              <a:t>is</a:t>
            </a:r>
            <a:r>
              <a:rPr lang="de-DE" sz="1800" i="1" dirty="0"/>
              <a:t> </a:t>
            </a:r>
            <a:r>
              <a:rPr lang="de-DE" sz="1800" i="1" dirty="0" err="1"/>
              <a:t>one</a:t>
            </a:r>
            <a:r>
              <a:rPr lang="de-DE" sz="1800" i="1" dirty="0"/>
              <a:t> </a:t>
            </a:r>
            <a:r>
              <a:rPr lang="de-DE" sz="1800" i="1" dirty="0" err="1"/>
              <a:t>of</a:t>
            </a:r>
            <a:r>
              <a:rPr lang="de-DE" sz="1800" i="1" dirty="0"/>
              <a:t> </a:t>
            </a:r>
            <a:r>
              <a:rPr lang="de-DE" sz="1800" i="1" dirty="0" err="1"/>
              <a:t>worst</a:t>
            </a:r>
            <a:r>
              <a:rPr lang="de-DE" sz="1800" i="1" dirty="0"/>
              <a:t> </a:t>
            </a:r>
            <a:r>
              <a:rPr lang="de-DE" sz="1800" i="1" dirty="0" err="1"/>
              <a:t>men</a:t>
            </a:r>
            <a:r>
              <a:rPr lang="de-DE" sz="1800" i="1" dirty="0"/>
              <a:t> in </a:t>
            </a:r>
            <a:r>
              <a:rPr lang="de-DE" sz="1800" i="1" dirty="0" err="1"/>
              <a:t>our</a:t>
            </a:r>
            <a:r>
              <a:rPr lang="de-DE" sz="1800" i="1" dirty="0"/>
              <a:t> </a:t>
            </a:r>
            <a:r>
              <a:rPr lang="de-DE" sz="1800" i="1" dirty="0" err="1"/>
              <a:t>world</a:t>
            </a:r>
            <a:r>
              <a:rPr lang="de-DE" sz="1800" i="1" dirty="0"/>
              <a:t>.  I </a:t>
            </a:r>
            <a:r>
              <a:rPr lang="de-DE" sz="1800" i="1" dirty="0" err="1"/>
              <a:t>don‘t</a:t>
            </a:r>
            <a:r>
              <a:rPr lang="de-DE" sz="1800" i="1" dirty="0"/>
              <a:t> </a:t>
            </a:r>
            <a:r>
              <a:rPr lang="de-DE" sz="1800" i="1" dirty="0" err="1"/>
              <a:t>love</a:t>
            </a:r>
            <a:r>
              <a:rPr lang="de-DE" sz="1800" i="1" dirty="0"/>
              <a:t> Hillary but </a:t>
            </a:r>
            <a:r>
              <a:rPr lang="de-DE" sz="1800" i="1" dirty="0" err="1"/>
              <a:t>we</a:t>
            </a:r>
            <a:r>
              <a:rPr lang="de-DE" sz="1800" i="1" dirty="0"/>
              <a:t> </a:t>
            </a:r>
            <a:r>
              <a:rPr lang="de-DE" sz="1800" i="1" dirty="0" err="1"/>
              <a:t>cannot</a:t>
            </a:r>
            <a:r>
              <a:rPr lang="de-DE" sz="1800" i="1" dirty="0"/>
              <a:t> </a:t>
            </a:r>
            <a:r>
              <a:rPr lang="de-DE" sz="1800" i="1" dirty="0" err="1"/>
              <a:t>allow</a:t>
            </a:r>
            <a:r>
              <a:rPr lang="de-DE" sz="1800" i="1" dirty="0"/>
              <a:t> such a man in </a:t>
            </a:r>
            <a:r>
              <a:rPr lang="de-DE" sz="1800" i="1" dirty="0" err="1"/>
              <a:t>office</a:t>
            </a:r>
            <a:r>
              <a:rPr lang="de-DE" sz="1800" i="1" dirty="0"/>
              <a:t>. (13.8%)</a:t>
            </a:r>
            <a:r>
              <a:rPr lang="de-DE" sz="1800" dirty="0"/>
              <a:t>; (d) Negative </a:t>
            </a:r>
            <a:r>
              <a:rPr lang="de-DE" sz="1800" dirty="0" err="1"/>
              <a:t>about</a:t>
            </a:r>
            <a:r>
              <a:rPr lang="de-DE" sz="1800" dirty="0"/>
              <a:t> </a:t>
            </a:r>
            <a:r>
              <a:rPr lang="de-DE" sz="1800" dirty="0" err="1"/>
              <a:t>Candidates</a:t>
            </a:r>
            <a:r>
              <a:rPr lang="de-DE" sz="1800" dirty="0"/>
              <a:t>/</a:t>
            </a:r>
            <a:r>
              <a:rPr lang="de-DE" sz="1800" dirty="0" err="1"/>
              <a:t>Election</a:t>
            </a:r>
            <a:r>
              <a:rPr lang="de-DE" sz="1800" dirty="0"/>
              <a:t>  (54%) – </a:t>
            </a:r>
            <a:r>
              <a:rPr lang="de-DE" sz="1800" i="1" dirty="0" err="1"/>
              <a:t>Don‘t</a:t>
            </a:r>
            <a:r>
              <a:rPr lang="de-DE" sz="1800" i="1" dirty="0"/>
              <a:t> </a:t>
            </a:r>
            <a:r>
              <a:rPr lang="de-DE" sz="1800" i="1" dirty="0" err="1"/>
              <a:t>want</a:t>
            </a:r>
            <a:r>
              <a:rPr lang="de-DE" sz="1800" i="1" dirty="0"/>
              <a:t>/like </a:t>
            </a:r>
            <a:r>
              <a:rPr lang="de-DE" sz="1800" i="1" dirty="0" err="1"/>
              <a:t>either</a:t>
            </a:r>
            <a:r>
              <a:rPr lang="de-DE" sz="1800" i="1" dirty="0"/>
              <a:t> </a:t>
            </a:r>
            <a:r>
              <a:rPr lang="de-DE" sz="1800" i="1" dirty="0" err="1"/>
              <a:t>candidate</a:t>
            </a:r>
            <a:r>
              <a:rPr lang="de-DE" sz="1800" i="1" dirty="0"/>
              <a:t>; I </a:t>
            </a:r>
            <a:r>
              <a:rPr lang="de-DE" sz="1800" i="1" dirty="0" err="1"/>
              <a:t>personally</a:t>
            </a:r>
            <a:r>
              <a:rPr lang="de-DE" sz="1800" i="1" dirty="0"/>
              <a:t> do not </a:t>
            </a:r>
            <a:r>
              <a:rPr lang="de-DE" sz="1800" i="1" dirty="0" err="1"/>
              <a:t>want</a:t>
            </a:r>
            <a:r>
              <a:rPr lang="de-DE" sz="1800" i="1" dirty="0"/>
              <a:t> </a:t>
            </a:r>
            <a:r>
              <a:rPr lang="de-DE" sz="1800" i="1" dirty="0" err="1"/>
              <a:t>to</a:t>
            </a:r>
            <a:r>
              <a:rPr lang="de-DE" sz="1800" i="1" dirty="0"/>
              <a:t> </a:t>
            </a:r>
            <a:r>
              <a:rPr lang="de-DE" sz="1800" i="1" dirty="0" err="1"/>
              <a:t>vote</a:t>
            </a:r>
            <a:r>
              <a:rPr lang="de-DE" sz="1800" i="1" dirty="0"/>
              <a:t> </a:t>
            </a:r>
            <a:r>
              <a:rPr lang="de-DE" sz="1800" i="1" dirty="0" err="1"/>
              <a:t>for</a:t>
            </a:r>
            <a:r>
              <a:rPr lang="de-DE" sz="1800" i="1" dirty="0"/>
              <a:t> </a:t>
            </a:r>
            <a:r>
              <a:rPr lang="de-DE" sz="1800" i="1" dirty="0" err="1"/>
              <a:t>either</a:t>
            </a:r>
            <a:r>
              <a:rPr lang="de-DE" sz="1800" i="1" dirty="0"/>
              <a:t> </a:t>
            </a:r>
            <a:r>
              <a:rPr lang="de-DE" sz="1800" i="1" dirty="0" err="1"/>
              <a:t>candidate</a:t>
            </a:r>
            <a:r>
              <a:rPr lang="de-DE" sz="1800" i="1" dirty="0"/>
              <a:t> </a:t>
            </a:r>
            <a:r>
              <a:rPr lang="de-DE" sz="1800" i="1" dirty="0" err="1"/>
              <a:t>and</a:t>
            </a:r>
            <a:r>
              <a:rPr lang="de-DE" sz="1800" i="1" dirty="0"/>
              <a:t> </a:t>
            </a:r>
            <a:r>
              <a:rPr lang="de-DE" sz="1800" i="1" dirty="0" err="1"/>
              <a:t>the</a:t>
            </a:r>
            <a:r>
              <a:rPr lang="de-DE" sz="1800" i="1" dirty="0"/>
              <a:t> </a:t>
            </a:r>
            <a:r>
              <a:rPr lang="de-DE" sz="1800" i="1" dirty="0" err="1"/>
              <a:t>Presidential</a:t>
            </a:r>
            <a:r>
              <a:rPr lang="de-DE" sz="1800" i="1" dirty="0"/>
              <a:t> </a:t>
            </a:r>
            <a:r>
              <a:rPr lang="de-DE" sz="1800" i="1" dirty="0" err="1"/>
              <a:t>election</a:t>
            </a:r>
            <a:r>
              <a:rPr lang="de-DE" sz="1800" i="1" dirty="0"/>
              <a:t> </a:t>
            </a:r>
            <a:r>
              <a:rPr lang="de-DE" sz="1800" i="1" dirty="0" err="1"/>
              <a:t>has</a:t>
            </a:r>
            <a:r>
              <a:rPr lang="de-DE" sz="1800" i="1" dirty="0"/>
              <a:t> </a:t>
            </a:r>
            <a:r>
              <a:rPr lang="de-DE" sz="1800" i="1" dirty="0" err="1"/>
              <a:t>become</a:t>
            </a:r>
            <a:r>
              <a:rPr lang="de-DE" sz="1800" i="1" dirty="0"/>
              <a:t> a </a:t>
            </a:r>
            <a:r>
              <a:rPr lang="de-DE" sz="1800" i="1" dirty="0" err="1"/>
              <a:t>media</a:t>
            </a:r>
            <a:r>
              <a:rPr lang="de-DE" sz="1800" i="1" dirty="0"/>
              <a:t> </a:t>
            </a:r>
            <a:r>
              <a:rPr lang="de-DE" sz="1800" i="1" dirty="0" err="1"/>
              <a:t>scandal</a:t>
            </a:r>
            <a:r>
              <a:rPr lang="de-DE" sz="1800" i="1" dirty="0"/>
              <a:t>.  </a:t>
            </a:r>
            <a:r>
              <a:rPr lang="de-DE" sz="1800" i="1" dirty="0" err="1"/>
              <a:t>Citizens</a:t>
            </a:r>
            <a:r>
              <a:rPr lang="de-DE" sz="1800" i="1" dirty="0"/>
              <a:t> </a:t>
            </a:r>
            <a:r>
              <a:rPr lang="de-DE" sz="1800" i="1" dirty="0" err="1"/>
              <a:t>are</a:t>
            </a:r>
            <a:r>
              <a:rPr lang="de-DE" sz="1800" i="1" dirty="0"/>
              <a:t> </a:t>
            </a:r>
            <a:r>
              <a:rPr lang="de-DE" sz="1800" i="1" dirty="0" err="1"/>
              <a:t>more</a:t>
            </a:r>
            <a:r>
              <a:rPr lang="de-DE" sz="1800" i="1" dirty="0"/>
              <a:t> </a:t>
            </a:r>
            <a:r>
              <a:rPr lang="de-DE" sz="1800" i="1" dirty="0" err="1"/>
              <a:t>concerned</a:t>
            </a:r>
            <a:r>
              <a:rPr lang="de-DE" sz="1800" i="1" dirty="0"/>
              <a:t> </a:t>
            </a:r>
            <a:r>
              <a:rPr lang="de-DE" sz="1800" i="1" dirty="0" err="1"/>
              <a:t>with</a:t>
            </a:r>
            <a:r>
              <a:rPr lang="de-DE" sz="1800" i="1" dirty="0"/>
              <a:t> </a:t>
            </a:r>
            <a:r>
              <a:rPr lang="de-DE" sz="1800" i="1" dirty="0" err="1"/>
              <a:t>the</a:t>
            </a:r>
            <a:r>
              <a:rPr lang="de-DE" sz="1800" i="1" dirty="0"/>
              <a:t> </a:t>
            </a:r>
            <a:r>
              <a:rPr lang="de-DE" sz="1800" i="1" dirty="0" err="1"/>
              <a:t>entertainment</a:t>
            </a:r>
            <a:r>
              <a:rPr lang="de-DE" sz="1800" i="1" dirty="0"/>
              <a:t> </a:t>
            </a:r>
            <a:r>
              <a:rPr lang="de-DE" sz="1800" i="1" dirty="0" err="1"/>
              <a:t>of</a:t>
            </a:r>
            <a:r>
              <a:rPr lang="de-DE" sz="1800" i="1" dirty="0"/>
              <a:t> Hilary </a:t>
            </a:r>
            <a:r>
              <a:rPr lang="de-DE" sz="1800" i="1" dirty="0" err="1"/>
              <a:t>and</a:t>
            </a:r>
            <a:r>
              <a:rPr lang="de-DE" sz="1800" i="1" dirty="0"/>
              <a:t> Trump </a:t>
            </a:r>
            <a:r>
              <a:rPr lang="de-DE" sz="1800" i="1" dirty="0" err="1"/>
              <a:t>running</a:t>
            </a:r>
            <a:r>
              <a:rPr lang="de-DE" sz="1800" i="1" dirty="0"/>
              <a:t> </a:t>
            </a:r>
            <a:r>
              <a:rPr lang="de-DE" sz="1800" i="1" dirty="0" err="1"/>
              <a:t>instead</a:t>
            </a:r>
            <a:r>
              <a:rPr lang="de-DE" sz="1800" i="1" dirty="0"/>
              <a:t> </a:t>
            </a:r>
            <a:r>
              <a:rPr lang="de-DE" sz="1800" i="1" dirty="0" err="1"/>
              <a:t>of</a:t>
            </a:r>
            <a:r>
              <a:rPr lang="de-DE" sz="1800" i="1" dirty="0"/>
              <a:t>  </a:t>
            </a:r>
            <a:r>
              <a:rPr lang="de-DE" sz="1800" i="1" dirty="0" err="1"/>
              <a:t>the</a:t>
            </a:r>
            <a:r>
              <a:rPr lang="de-DE" sz="1800" i="1" dirty="0"/>
              <a:t> </a:t>
            </a:r>
            <a:r>
              <a:rPr lang="de-DE" sz="1800" i="1" dirty="0" err="1"/>
              <a:t>implications</a:t>
            </a:r>
            <a:r>
              <a:rPr lang="de-DE" sz="1800" i="1" dirty="0"/>
              <a:t> </a:t>
            </a:r>
            <a:r>
              <a:rPr lang="de-DE" sz="1800" i="1" dirty="0" err="1"/>
              <a:t>of</a:t>
            </a:r>
            <a:r>
              <a:rPr lang="de-DE" sz="1800" i="1" dirty="0"/>
              <a:t> </a:t>
            </a:r>
            <a:r>
              <a:rPr lang="de-DE" sz="1800" i="1" dirty="0" err="1"/>
              <a:t>either</a:t>
            </a:r>
            <a:r>
              <a:rPr lang="de-DE" sz="1800" i="1" dirty="0"/>
              <a:t> </a:t>
            </a:r>
            <a:r>
              <a:rPr lang="de-DE" sz="1800" i="1" dirty="0" err="1"/>
              <a:t>candidate</a:t>
            </a:r>
            <a:r>
              <a:rPr lang="de-DE" sz="1800" i="1" dirty="0"/>
              <a:t> </a:t>
            </a:r>
            <a:r>
              <a:rPr lang="de-DE" sz="1800" i="1" dirty="0" err="1"/>
              <a:t>running</a:t>
            </a:r>
            <a:r>
              <a:rPr lang="de-DE" sz="1800" i="1" dirty="0"/>
              <a:t> </a:t>
            </a:r>
            <a:r>
              <a:rPr lang="de-DE" sz="1800" i="1" dirty="0" err="1"/>
              <a:t>for</a:t>
            </a:r>
            <a:r>
              <a:rPr lang="de-DE" sz="1800" i="1" dirty="0"/>
              <a:t> </a:t>
            </a:r>
            <a:r>
              <a:rPr lang="de-DE" sz="1800" i="1" dirty="0" err="1"/>
              <a:t>President</a:t>
            </a:r>
            <a:r>
              <a:rPr lang="de-DE" sz="1800" i="1" dirty="0"/>
              <a:t>.  </a:t>
            </a:r>
            <a:endParaRPr lang="en-US" sz="1800" i="1" dirty="0"/>
          </a:p>
        </p:txBody>
      </p:sp>
      <p:sp>
        <p:nvSpPr>
          <p:cNvPr id="8" name="Rectangle 7"/>
          <p:cNvSpPr/>
          <p:nvPr/>
        </p:nvSpPr>
        <p:spPr>
          <a:xfrm>
            <a:off x="20265846" y="16191843"/>
            <a:ext cx="1378257" cy="2673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6242</TotalTime>
  <Words>1261</Words>
  <Application>Microsoft Macintosh PowerPoint</Application>
  <PresentationFormat>Custom</PresentationFormat>
  <Paragraphs>73</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Symbol</vt:lpstr>
      <vt:lpstr>Times New Roman</vt:lpstr>
      <vt:lpstr>Office Theme</vt:lpstr>
      <vt:lpstr> Reactions to Supporters of the 2016 Presidential Candidates Justin Lee, Alexandra Mango, Caitlin McMahon, Brianna Novio, Samantha O’Brien, Leah Ryan   Christina J. Taylor, Ph.D.      Psychology       Sacred Heart University </vt:lpstr>
    </vt:vector>
  </TitlesOfParts>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Daniel Viens</dc:creator>
  <cp:lastModifiedBy>O'Brien, Samantha F.</cp:lastModifiedBy>
  <cp:revision>109</cp:revision>
  <cp:lastPrinted>2017-04-13T21:42:33Z</cp:lastPrinted>
  <dcterms:created xsi:type="dcterms:W3CDTF">2013-01-28T22:40:39Z</dcterms:created>
  <dcterms:modified xsi:type="dcterms:W3CDTF">2017-04-15T15:16:04Z</dcterms:modified>
</cp:coreProperties>
</file>