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10" r:id="rId1"/>
  </p:sldMasterIdLst>
  <p:notesMasterIdLst>
    <p:notesMasterId r:id="rId3"/>
  </p:notesMasterIdLst>
  <p:sldIdLst>
    <p:sldId id="256" r:id="rId2"/>
  </p:sldIdLst>
  <p:sldSz cx="43891200" cy="32918400"/>
  <p:notesSz cx="32099250" cy="43748325"/>
  <p:defaultTextStyle>
    <a:defPPr>
      <a:defRPr lang="en-US"/>
    </a:defPPr>
    <a:lvl1pPr algn="ctr" rtl="0" fontAlgn="base">
      <a:spcBef>
        <a:spcPct val="0"/>
      </a:spcBef>
      <a:spcAft>
        <a:spcPct val="0"/>
      </a:spcAft>
      <a:defRPr sz="8600" kern="1200">
        <a:solidFill>
          <a:schemeClr val="tx1"/>
        </a:solidFill>
        <a:latin typeface="Arial" charset="0"/>
        <a:ea typeface="+mn-ea"/>
        <a:cs typeface="+mn-cs"/>
      </a:defRPr>
    </a:lvl1pPr>
    <a:lvl2pPr marL="457200" algn="ctr" rtl="0" fontAlgn="base">
      <a:spcBef>
        <a:spcPct val="0"/>
      </a:spcBef>
      <a:spcAft>
        <a:spcPct val="0"/>
      </a:spcAft>
      <a:defRPr sz="8600" kern="1200">
        <a:solidFill>
          <a:schemeClr val="tx1"/>
        </a:solidFill>
        <a:latin typeface="Arial" charset="0"/>
        <a:ea typeface="+mn-ea"/>
        <a:cs typeface="+mn-cs"/>
      </a:defRPr>
    </a:lvl2pPr>
    <a:lvl3pPr marL="914400" algn="ctr" rtl="0" fontAlgn="base">
      <a:spcBef>
        <a:spcPct val="0"/>
      </a:spcBef>
      <a:spcAft>
        <a:spcPct val="0"/>
      </a:spcAft>
      <a:defRPr sz="8600" kern="1200">
        <a:solidFill>
          <a:schemeClr val="tx1"/>
        </a:solidFill>
        <a:latin typeface="Arial" charset="0"/>
        <a:ea typeface="+mn-ea"/>
        <a:cs typeface="+mn-cs"/>
      </a:defRPr>
    </a:lvl3pPr>
    <a:lvl4pPr marL="1371600" algn="ctr" rtl="0" fontAlgn="base">
      <a:spcBef>
        <a:spcPct val="0"/>
      </a:spcBef>
      <a:spcAft>
        <a:spcPct val="0"/>
      </a:spcAft>
      <a:defRPr sz="8600" kern="1200">
        <a:solidFill>
          <a:schemeClr val="tx1"/>
        </a:solidFill>
        <a:latin typeface="Arial" charset="0"/>
        <a:ea typeface="+mn-ea"/>
        <a:cs typeface="+mn-cs"/>
      </a:defRPr>
    </a:lvl4pPr>
    <a:lvl5pPr marL="1828800" algn="ctr" rtl="0" fontAlgn="base">
      <a:spcBef>
        <a:spcPct val="0"/>
      </a:spcBef>
      <a:spcAft>
        <a:spcPct val="0"/>
      </a:spcAft>
      <a:defRPr sz="8600" kern="1200">
        <a:solidFill>
          <a:schemeClr val="tx1"/>
        </a:solidFill>
        <a:latin typeface="Arial" charset="0"/>
        <a:ea typeface="+mn-ea"/>
        <a:cs typeface="+mn-cs"/>
      </a:defRPr>
    </a:lvl5pPr>
    <a:lvl6pPr marL="2286000" algn="l" defTabSz="914400" rtl="0" eaLnBrk="1" latinLnBrk="0" hangingPunct="1">
      <a:defRPr sz="8600" kern="1200">
        <a:solidFill>
          <a:schemeClr val="tx1"/>
        </a:solidFill>
        <a:latin typeface="Arial" charset="0"/>
        <a:ea typeface="+mn-ea"/>
        <a:cs typeface="+mn-cs"/>
      </a:defRPr>
    </a:lvl6pPr>
    <a:lvl7pPr marL="2743200" algn="l" defTabSz="914400" rtl="0" eaLnBrk="1" latinLnBrk="0" hangingPunct="1">
      <a:defRPr sz="8600" kern="1200">
        <a:solidFill>
          <a:schemeClr val="tx1"/>
        </a:solidFill>
        <a:latin typeface="Arial" charset="0"/>
        <a:ea typeface="+mn-ea"/>
        <a:cs typeface="+mn-cs"/>
      </a:defRPr>
    </a:lvl7pPr>
    <a:lvl8pPr marL="3200400" algn="l" defTabSz="914400" rtl="0" eaLnBrk="1" latinLnBrk="0" hangingPunct="1">
      <a:defRPr sz="8600" kern="1200">
        <a:solidFill>
          <a:schemeClr val="tx1"/>
        </a:solidFill>
        <a:latin typeface="Arial" charset="0"/>
        <a:ea typeface="+mn-ea"/>
        <a:cs typeface="+mn-cs"/>
      </a:defRPr>
    </a:lvl8pPr>
    <a:lvl9pPr marL="3657600" algn="l" defTabSz="914400" rtl="0" eaLnBrk="1" latinLnBrk="0" hangingPunct="1">
      <a:defRPr sz="8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4836">
          <p15:clr>
            <a:srgbClr val="A4A3A4"/>
          </p15:clr>
        </p15:guide>
        <p15:guide id="2" orient="horz" pos="20196">
          <p15:clr>
            <a:srgbClr val="A4A3A4"/>
          </p15:clr>
        </p15:guide>
        <p15:guide id="3" orient="horz" pos="2148">
          <p15:clr>
            <a:srgbClr val="A4A3A4"/>
          </p15:clr>
        </p15:guide>
        <p15:guide id="4"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698ED9"/>
    <a:srgbClr val="A7C4FF"/>
    <a:srgbClr val="0046D2"/>
    <a:srgbClr val="95B8FA"/>
    <a:srgbClr val="EC919B"/>
    <a:srgbClr val="C0C0C0"/>
    <a:srgbClr val="FF0000"/>
    <a:srgbClr val="003064"/>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50000" autoAdjust="0"/>
  </p:normalViewPr>
  <p:slideViewPr>
    <p:cSldViewPr snapToGrid="0">
      <p:cViewPr>
        <p:scale>
          <a:sx n="25" d="100"/>
          <a:sy n="25" d="100"/>
        </p:scale>
        <p:origin x="2280" y="64"/>
      </p:cViewPr>
      <p:guideLst>
        <p:guide orient="horz" pos="4836"/>
        <p:guide orient="horz" pos="20196"/>
        <p:guide orient="horz" pos="214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2"/>
            <a:ext cx="13909677" cy="2187419"/>
          </a:xfrm>
          <a:prstGeom prst="rect">
            <a:avLst/>
          </a:prstGeom>
          <a:noFill/>
          <a:ln w="9525">
            <a:noFill/>
            <a:miter lim="800000"/>
            <a:headEnd/>
            <a:tailEnd/>
          </a:ln>
          <a:effectLst/>
        </p:spPr>
        <p:txBody>
          <a:bodyPr vert="horz" wrap="square" lIns="434706" tIns="217353" rIns="434706" bIns="217353" numCol="1" anchor="t" anchorCtr="0" compatLnSpc="1">
            <a:prstTxWarp prst="textNoShape">
              <a:avLst/>
            </a:prstTxWarp>
          </a:bodyPr>
          <a:lstStyle>
            <a:lvl1pPr algn="l">
              <a:defRPr sz="5700"/>
            </a:lvl1pPr>
          </a:lstStyle>
          <a:p>
            <a:endParaRPr lang="en-US" dirty="0"/>
          </a:p>
        </p:txBody>
      </p:sp>
      <p:sp>
        <p:nvSpPr>
          <p:cNvPr id="3075" name="Rectangle 3"/>
          <p:cNvSpPr>
            <a:spLocks noGrp="1" noChangeArrowheads="1"/>
          </p:cNvSpPr>
          <p:nvPr>
            <p:ph type="dt" idx="1"/>
          </p:nvPr>
        </p:nvSpPr>
        <p:spPr bwMode="auto">
          <a:xfrm>
            <a:off x="18181987" y="2"/>
            <a:ext cx="13909677" cy="2187419"/>
          </a:xfrm>
          <a:prstGeom prst="rect">
            <a:avLst/>
          </a:prstGeom>
          <a:noFill/>
          <a:ln w="9525">
            <a:noFill/>
            <a:miter lim="800000"/>
            <a:headEnd/>
            <a:tailEnd/>
          </a:ln>
          <a:effectLst/>
        </p:spPr>
        <p:txBody>
          <a:bodyPr vert="horz" wrap="square" lIns="434706" tIns="217353" rIns="434706" bIns="217353" numCol="1" anchor="t" anchorCtr="0" compatLnSpc="1">
            <a:prstTxWarp prst="textNoShape">
              <a:avLst/>
            </a:prstTxWarp>
          </a:bodyPr>
          <a:lstStyle>
            <a:lvl1pPr algn="r">
              <a:defRPr sz="5700"/>
            </a:lvl1pPr>
          </a:lstStyle>
          <a:p>
            <a:endParaRPr lang="en-US" dirty="0"/>
          </a:p>
        </p:txBody>
      </p:sp>
      <p:sp>
        <p:nvSpPr>
          <p:cNvPr id="3076" name="Rectangle 4"/>
          <p:cNvSpPr>
            <a:spLocks noGrp="1" noRot="1" noChangeAspect="1" noChangeArrowheads="1" noTextEdit="1"/>
          </p:cNvSpPr>
          <p:nvPr>
            <p:ph type="sldImg" idx="2"/>
          </p:nvPr>
        </p:nvSpPr>
        <p:spPr bwMode="auto">
          <a:xfrm>
            <a:off x="5113338" y="3276600"/>
            <a:ext cx="21880512" cy="16409988"/>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3209927" y="20784215"/>
            <a:ext cx="25679400" cy="19686744"/>
          </a:xfrm>
          <a:prstGeom prst="rect">
            <a:avLst/>
          </a:prstGeom>
          <a:noFill/>
          <a:ln w="9525">
            <a:noFill/>
            <a:miter lim="800000"/>
            <a:headEnd/>
            <a:tailEnd/>
          </a:ln>
          <a:effectLst/>
        </p:spPr>
        <p:txBody>
          <a:bodyPr vert="horz" wrap="square" lIns="434706" tIns="217353" rIns="434706" bIns="217353"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41553394"/>
            <a:ext cx="13909677" cy="2187419"/>
          </a:xfrm>
          <a:prstGeom prst="rect">
            <a:avLst/>
          </a:prstGeom>
          <a:noFill/>
          <a:ln w="9525">
            <a:noFill/>
            <a:miter lim="800000"/>
            <a:headEnd/>
            <a:tailEnd/>
          </a:ln>
          <a:effectLst/>
        </p:spPr>
        <p:txBody>
          <a:bodyPr vert="horz" wrap="square" lIns="434706" tIns="217353" rIns="434706" bIns="217353" numCol="1" anchor="b" anchorCtr="0" compatLnSpc="1">
            <a:prstTxWarp prst="textNoShape">
              <a:avLst/>
            </a:prstTxWarp>
          </a:bodyPr>
          <a:lstStyle>
            <a:lvl1pPr algn="l">
              <a:defRPr sz="5700"/>
            </a:lvl1pPr>
          </a:lstStyle>
          <a:p>
            <a:endParaRPr lang="en-US" dirty="0"/>
          </a:p>
        </p:txBody>
      </p:sp>
      <p:sp>
        <p:nvSpPr>
          <p:cNvPr id="3079" name="Rectangle 7"/>
          <p:cNvSpPr>
            <a:spLocks noGrp="1" noChangeArrowheads="1"/>
          </p:cNvSpPr>
          <p:nvPr>
            <p:ph type="sldNum" sz="quarter" idx="5"/>
          </p:nvPr>
        </p:nvSpPr>
        <p:spPr bwMode="auto">
          <a:xfrm>
            <a:off x="18181987" y="41553394"/>
            <a:ext cx="13909677" cy="2187419"/>
          </a:xfrm>
          <a:prstGeom prst="rect">
            <a:avLst/>
          </a:prstGeom>
          <a:noFill/>
          <a:ln w="9525">
            <a:noFill/>
            <a:miter lim="800000"/>
            <a:headEnd/>
            <a:tailEnd/>
          </a:ln>
          <a:effectLst/>
        </p:spPr>
        <p:txBody>
          <a:bodyPr vert="horz" wrap="square" lIns="434706" tIns="217353" rIns="434706" bIns="217353" numCol="1" anchor="b" anchorCtr="0" compatLnSpc="1">
            <a:prstTxWarp prst="textNoShape">
              <a:avLst/>
            </a:prstTxWarp>
          </a:bodyPr>
          <a:lstStyle>
            <a:lvl1pPr algn="r">
              <a:defRPr sz="5700"/>
            </a:lvl1pPr>
          </a:lstStyle>
          <a:p>
            <a:fld id="{7FB84CA5-7362-492D-8EBC-472296314F28}" type="slidenum">
              <a:rPr lang="en-US"/>
              <a:pPr/>
              <a:t>‹#›</a:t>
            </a:fld>
            <a:endParaRPr lang="en-US" dirty="0"/>
          </a:p>
        </p:txBody>
      </p:sp>
    </p:spTree>
    <p:extLst>
      <p:ext uri="{BB962C8B-B14F-4D97-AF65-F5344CB8AC3E}">
        <p14:creationId xmlns:p14="http://schemas.microsoft.com/office/powerpoint/2010/main" val="294682252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4D40FB-8398-4C90-906C-C9755161D6CD}" type="slidenum">
              <a:rPr lang="en-US"/>
              <a:pPr/>
              <a:t>1</a:t>
            </a:fld>
            <a:endParaRPr lang="en-US" dirty="0"/>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6047440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290752" y="11456371"/>
            <a:ext cx="33309696" cy="7900416"/>
          </a:xfrm>
          <a:solidFill>
            <a:srgbClr val="FFFFFF"/>
          </a:solidFill>
          <a:ln w="38100">
            <a:solidFill>
              <a:srgbClr val="404040"/>
            </a:solidFill>
          </a:ln>
        </p:spPr>
        <p:txBody>
          <a:bodyPr lIns="274320" rIns="274320" anchor="ctr" anchorCtr="1">
            <a:normAutofit/>
          </a:bodyPr>
          <a:lstStyle>
            <a:lvl1pPr algn="ctr">
              <a:defRPr sz="16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9702703" y="20892211"/>
            <a:ext cx="24485803" cy="5951491"/>
          </a:xfrm>
          <a:noFill/>
        </p:spPr>
        <p:txBody>
          <a:bodyPr>
            <a:normAutofit/>
          </a:bodyPr>
          <a:lstStyle>
            <a:lvl1pPr marL="0" indent="0" algn="ctr">
              <a:buNone/>
              <a:defRPr sz="9120">
                <a:solidFill>
                  <a:schemeClr val="tx1">
                    <a:lumMod val="75000"/>
                    <a:lumOff val="25000"/>
                  </a:schemeClr>
                </a:solidFill>
              </a:defRPr>
            </a:lvl1pPr>
            <a:lvl2pPr marL="2194560" indent="0" algn="ctr">
              <a:buNone/>
              <a:defRPr sz="912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3723D8F-C4A9-41D8-8DD9-654C9CC04DEC}" type="datetime1">
              <a:rPr lang="uk-UA" smtClean="0"/>
              <a:pPr/>
              <a:t>11.04.19</a:t>
            </a:fld>
            <a:endParaRPr lang="uk-UA"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DB6EF64-FB19-411E-965E-9F52AA474456}" type="slidenum">
              <a:rPr lang="uk-UA" smtClean="0"/>
              <a:pPr/>
              <a:t>‹#›</a:t>
            </a:fld>
            <a:endParaRPr lang="uk-UA" dirty="0"/>
          </a:p>
        </p:txBody>
      </p:sp>
    </p:spTree>
    <p:extLst>
      <p:ext uri="{BB962C8B-B14F-4D97-AF65-F5344CB8AC3E}">
        <p14:creationId xmlns:p14="http://schemas.microsoft.com/office/powerpoint/2010/main" val="154487754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603CBDE-2A29-471E-88B8-467F9968B6CD}" type="datetime1">
              <a:rPr lang="uk-UA" smtClean="0"/>
              <a:pPr/>
              <a:t>11.04.19</a:t>
            </a:fld>
            <a:endParaRPr lang="uk-UA" dirty="0"/>
          </a:p>
        </p:txBody>
      </p:sp>
      <p:sp>
        <p:nvSpPr>
          <p:cNvPr id="5" name="Footer Placeholder 4"/>
          <p:cNvSpPr>
            <a:spLocks noGrp="1"/>
          </p:cNvSpPr>
          <p:nvPr>
            <p:ph type="ftr" sz="quarter" idx="11"/>
          </p:nvPr>
        </p:nvSpPr>
        <p:spPr/>
        <p:txBody>
          <a:bodyPr/>
          <a:lstStyle/>
          <a:p>
            <a:r>
              <a:rPr lang="de-DE" dirty="0"/>
              <a:t>
              </a:t>
            </a:r>
          </a:p>
        </p:txBody>
      </p:sp>
      <p:sp>
        <p:nvSpPr>
          <p:cNvPr id="6" name="Slide Number Placeholder 5"/>
          <p:cNvSpPr>
            <a:spLocks noGrp="1"/>
          </p:cNvSpPr>
          <p:nvPr>
            <p:ph type="sldNum" sz="quarter" idx="12"/>
          </p:nvPr>
        </p:nvSpPr>
        <p:spPr/>
        <p:txBody>
          <a:bodyPr/>
          <a:lstStyle/>
          <a:p>
            <a:fld id="{8AF02B71-8991-4516-A01E-F1A9ACD28BDC}" type="slidenum">
              <a:rPr lang="uk-UA" smtClean="0"/>
              <a:pPr/>
              <a:t>‹#›</a:t>
            </a:fld>
            <a:endParaRPr lang="uk-UA" dirty="0"/>
          </a:p>
        </p:txBody>
      </p:sp>
    </p:spTree>
    <p:extLst>
      <p:ext uri="{BB962C8B-B14F-4D97-AF65-F5344CB8AC3E}">
        <p14:creationId xmlns:p14="http://schemas.microsoft.com/office/powerpoint/2010/main" val="815414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151203" y="4498848"/>
            <a:ext cx="5059037" cy="239207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09021" y="4498848"/>
            <a:ext cx="22637635" cy="2392070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0A4BAD-9E38-417B-A84E-91DB48DA2B71}" type="datetime1">
              <a:rPr lang="uk-UA" smtClean="0"/>
              <a:pPr/>
              <a:t>11.04.19</a:t>
            </a:fld>
            <a:endParaRPr lang="uk-UA" dirty="0"/>
          </a:p>
        </p:txBody>
      </p:sp>
      <p:sp>
        <p:nvSpPr>
          <p:cNvPr id="5" name="Footer Placeholder 4"/>
          <p:cNvSpPr>
            <a:spLocks noGrp="1"/>
          </p:cNvSpPr>
          <p:nvPr>
            <p:ph type="ftr" sz="quarter" idx="11"/>
          </p:nvPr>
        </p:nvSpPr>
        <p:spPr/>
        <p:txBody>
          <a:bodyPr/>
          <a:lstStyle/>
          <a:p>
            <a:r>
              <a:rPr lang="de-DE" dirty="0"/>
              <a:t>
              </a:t>
            </a:r>
          </a:p>
        </p:txBody>
      </p:sp>
      <p:sp>
        <p:nvSpPr>
          <p:cNvPr id="6" name="Slide Number Placeholder 5"/>
          <p:cNvSpPr>
            <a:spLocks noGrp="1"/>
          </p:cNvSpPr>
          <p:nvPr>
            <p:ph type="sldNum" sz="quarter" idx="12"/>
          </p:nvPr>
        </p:nvSpPr>
        <p:spPr/>
        <p:txBody>
          <a:bodyPr/>
          <a:lstStyle/>
          <a:p>
            <a:fld id="{8AF02B71-8991-4516-A01E-F1A9ACD28BDC}" type="slidenum">
              <a:rPr lang="uk-UA" smtClean="0"/>
              <a:pPr/>
              <a:t>‹#›</a:t>
            </a:fld>
            <a:endParaRPr lang="uk-UA" dirty="0"/>
          </a:p>
        </p:txBody>
      </p:sp>
    </p:spTree>
    <p:extLst>
      <p:ext uri="{BB962C8B-B14F-4D97-AF65-F5344CB8AC3E}">
        <p14:creationId xmlns:p14="http://schemas.microsoft.com/office/powerpoint/2010/main" val="15817113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1593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C74D67F-E45A-4428-B474-1BFDB0D15FED}" type="datetime1">
              <a:rPr lang="uk-UA" smtClean="0"/>
              <a:pPr/>
              <a:t>11.04.19</a:t>
            </a:fld>
            <a:endParaRPr lang="uk-UA" dirty="0"/>
          </a:p>
        </p:txBody>
      </p:sp>
      <p:sp>
        <p:nvSpPr>
          <p:cNvPr id="8" name="Footer Placeholder 7"/>
          <p:cNvSpPr>
            <a:spLocks noGrp="1"/>
          </p:cNvSpPr>
          <p:nvPr>
            <p:ph type="ftr" sz="quarter" idx="11"/>
          </p:nvPr>
        </p:nvSpPr>
        <p:spPr/>
        <p:txBody>
          <a:bodyPr/>
          <a:lstStyle/>
          <a:p>
            <a:r>
              <a:rPr lang="de-DE" dirty="0"/>
              <a:t>
              </a:t>
            </a:r>
          </a:p>
        </p:txBody>
      </p:sp>
      <p:sp>
        <p:nvSpPr>
          <p:cNvPr id="9" name="Slide Number Placeholder 8"/>
          <p:cNvSpPr>
            <a:spLocks noGrp="1"/>
          </p:cNvSpPr>
          <p:nvPr>
            <p:ph type="sldNum" sz="quarter" idx="12"/>
          </p:nvPr>
        </p:nvSpPr>
        <p:spPr/>
        <p:txBody>
          <a:bodyPr/>
          <a:lstStyle/>
          <a:p>
            <a:fld id="{8AF02B71-8991-4516-A01E-F1A9ACD28BDC}" type="slidenum">
              <a:rPr lang="uk-UA" smtClean="0"/>
              <a:pPr/>
              <a:t>‹#›</a:t>
            </a:fld>
            <a:endParaRPr lang="uk-UA" dirty="0"/>
          </a:p>
        </p:txBody>
      </p:sp>
    </p:spTree>
    <p:extLst>
      <p:ext uri="{BB962C8B-B14F-4D97-AF65-F5344CB8AC3E}">
        <p14:creationId xmlns:p14="http://schemas.microsoft.com/office/powerpoint/2010/main" val="1679522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10835" y="11456371"/>
            <a:ext cx="33313421" cy="7900416"/>
          </a:xfrm>
          <a:solidFill>
            <a:srgbClr val="FFFFFF"/>
          </a:solidFill>
          <a:ln w="38100">
            <a:solidFill>
              <a:srgbClr val="404040"/>
            </a:solidFill>
          </a:ln>
        </p:spPr>
        <p:txBody>
          <a:bodyPr lIns="274320" rIns="274320" anchor="ctr" anchorCtr="1">
            <a:normAutofit/>
          </a:bodyPr>
          <a:lstStyle>
            <a:lvl1pPr>
              <a:defRPr sz="16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9702703" y="20891832"/>
            <a:ext cx="24485803" cy="6072394"/>
          </a:xfrm>
        </p:spPr>
        <p:txBody>
          <a:bodyPr anchor="t" anchorCtr="1">
            <a:normAutofit/>
          </a:bodyPr>
          <a:lstStyle>
            <a:lvl1pPr marL="0" indent="0">
              <a:buNone/>
              <a:defRPr sz="9120">
                <a:solidFill>
                  <a:schemeClr val="tx1"/>
                </a:solidFill>
              </a:defRPr>
            </a:lvl1pPr>
            <a:lvl2pPr marL="2194560" indent="0">
              <a:buNone/>
              <a:defRPr sz="912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743D985D-41A0-4705-858A-FEEDE5B81603}" type="datetime1">
              <a:rPr lang="uk-UA" smtClean="0"/>
              <a:pPr/>
              <a:t>11.04.19</a:t>
            </a:fld>
            <a:endParaRPr lang="uk-UA" dirty="0"/>
          </a:p>
        </p:txBody>
      </p:sp>
      <p:sp>
        <p:nvSpPr>
          <p:cNvPr id="8" name="Footer Placeholder 7"/>
          <p:cNvSpPr>
            <a:spLocks noGrp="1"/>
          </p:cNvSpPr>
          <p:nvPr>
            <p:ph type="ftr" sz="quarter" idx="11"/>
          </p:nvPr>
        </p:nvSpPr>
        <p:spPr/>
        <p:txBody>
          <a:bodyPr/>
          <a:lstStyle/>
          <a:p>
            <a:r>
              <a:rPr lang="de-DE" dirty="0"/>
              <a:t>
              </a:t>
            </a:r>
          </a:p>
        </p:txBody>
      </p:sp>
      <p:sp>
        <p:nvSpPr>
          <p:cNvPr id="9" name="Slide Number Placeholder 8"/>
          <p:cNvSpPr>
            <a:spLocks noGrp="1"/>
          </p:cNvSpPr>
          <p:nvPr>
            <p:ph type="sldNum" sz="quarter" idx="12"/>
          </p:nvPr>
        </p:nvSpPr>
        <p:spPr/>
        <p:txBody>
          <a:bodyPr/>
          <a:lstStyle/>
          <a:p>
            <a:fld id="{8AF02B71-8991-4516-A01E-F1A9ACD28BDC}" type="slidenum">
              <a:rPr lang="uk-UA" smtClean="0"/>
              <a:pPr/>
              <a:t>‹#›</a:t>
            </a:fld>
            <a:endParaRPr lang="uk-UA" dirty="0"/>
          </a:p>
        </p:txBody>
      </p:sp>
    </p:spTree>
    <p:extLst>
      <p:ext uri="{BB962C8B-B14F-4D97-AF65-F5344CB8AC3E}">
        <p14:creationId xmlns:p14="http://schemas.microsoft.com/office/powerpoint/2010/main" val="121044168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290750" y="12662611"/>
            <a:ext cx="15782510" cy="148895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817938" y="12662611"/>
            <a:ext cx="15794477" cy="148895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5FF0FF2E-5145-464A-9EAF-45C6835E164F}" type="datetime1">
              <a:rPr lang="uk-UA" smtClean="0"/>
              <a:pPr/>
              <a:t>11.04.19</a:t>
            </a:fld>
            <a:endParaRPr lang="uk-UA" dirty="0"/>
          </a:p>
        </p:txBody>
      </p:sp>
      <p:sp>
        <p:nvSpPr>
          <p:cNvPr id="9" name="Footer Placeholder 8"/>
          <p:cNvSpPr>
            <a:spLocks noGrp="1"/>
          </p:cNvSpPr>
          <p:nvPr>
            <p:ph type="ftr" sz="quarter" idx="11"/>
          </p:nvPr>
        </p:nvSpPr>
        <p:spPr/>
        <p:txBody>
          <a:bodyPr/>
          <a:lstStyle/>
          <a:p>
            <a:r>
              <a:rPr lang="de-DE" dirty="0"/>
              <a:t>
              </a:t>
            </a:r>
          </a:p>
        </p:txBody>
      </p:sp>
      <p:sp>
        <p:nvSpPr>
          <p:cNvPr id="10" name="Slide Number Placeholder 9"/>
          <p:cNvSpPr>
            <a:spLocks noGrp="1"/>
          </p:cNvSpPr>
          <p:nvPr>
            <p:ph type="sldNum" sz="quarter" idx="12"/>
          </p:nvPr>
        </p:nvSpPr>
        <p:spPr/>
        <p:txBody>
          <a:bodyPr/>
          <a:lstStyle/>
          <a:p>
            <a:fld id="{8AF02B71-8991-4516-A01E-F1A9ACD28BDC}" type="slidenum">
              <a:rPr lang="uk-UA" smtClean="0"/>
              <a:pPr/>
              <a:t>‹#›</a:t>
            </a:fld>
            <a:endParaRPr lang="uk-UA" dirty="0"/>
          </a:p>
        </p:txBody>
      </p:sp>
    </p:spTree>
    <p:extLst>
      <p:ext uri="{BB962C8B-B14F-4D97-AF65-F5344CB8AC3E}">
        <p14:creationId xmlns:p14="http://schemas.microsoft.com/office/powerpoint/2010/main" val="780761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290747" y="11104485"/>
            <a:ext cx="15782515" cy="3379618"/>
          </a:xfrm>
        </p:spPr>
        <p:txBody>
          <a:bodyPr anchor="b" anchorCtr="1">
            <a:normAutofit/>
          </a:bodyPr>
          <a:lstStyle>
            <a:lvl1pPr marL="0" indent="0" algn="ctr">
              <a:buNone/>
              <a:defRPr sz="9120" b="0" cap="all" spc="480" baseline="0">
                <a:solidFill>
                  <a:schemeClr val="tx2"/>
                </a:solidFill>
              </a:defRPr>
            </a:lvl1pPr>
            <a:lvl2pPr marL="2194560" indent="0">
              <a:buNone/>
              <a:defRPr sz="912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4" name="Content Placeholder 3"/>
          <p:cNvSpPr>
            <a:spLocks noGrp="1"/>
          </p:cNvSpPr>
          <p:nvPr>
            <p:ph sz="half" idx="2"/>
          </p:nvPr>
        </p:nvSpPr>
        <p:spPr>
          <a:xfrm>
            <a:off x="5290747" y="15087600"/>
            <a:ext cx="15782515" cy="12464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22817938" y="15087600"/>
            <a:ext cx="15794477" cy="12464525"/>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22817938" y="11104485"/>
            <a:ext cx="15794477" cy="3379618"/>
          </a:xfrm>
        </p:spPr>
        <p:txBody>
          <a:bodyPr anchor="b" anchorCtr="1">
            <a:normAutofit/>
          </a:bodyPr>
          <a:lstStyle>
            <a:lvl1pPr marL="0" indent="0" algn="ctr">
              <a:buNone/>
              <a:defRPr sz="9120" b="0" cap="all" spc="480" baseline="0">
                <a:solidFill>
                  <a:schemeClr val="tx2"/>
                </a:solidFill>
              </a:defRPr>
            </a:lvl1pPr>
            <a:lvl2pPr marL="2194560" indent="0">
              <a:buNone/>
              <a:defRPr sz="912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7" name="Date Placeholder 6"/>
          <p:cNvSpPr>
            <a:spLocks noGrp="1"/>
          </p:cNvSpPr>
          <p:nvPr>
            <p:ph type="dt" sz="half" idx="10"/>
          </p:nvPr>
        </p:nvSpPr>
        <p:spPr/>
        <p:txBody>
          <a:bodyPr/>
          <a:lstStyle/>
          <a:p>
            <a:fld id="{0221E93D-26E9-4517-9B42-24A94919F0F8}" type="datetime1">
              <a:rPr lang="uk-UA" smtClean="0"/>
              <a:pPr/>
              <a:t>11.04.19</a:t>
            </a:fld>
            <a:endParaRPr lang="uk-UA"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F02B71-8991-4516-A01E-F1A9ACD28BDC}" type="slidenum">
              <a:rPr lang="uk-UA" smtClean="0"/>
              <a:pPr/>
              <a:t>‹#›</a:t>
            </a:fld>
            <a:endParaRPr lang="uk-UA"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130808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4ECE03-135E-4F9A-B2C8-D717A0C462EB}" type="datetime1">
              <a:rPr lang="uk-UA" smtClean="0"/>
              <a:pPr/>
              <a:t>11.04.19</a:t>
            </a:fld>
            <a:endParaRPr lang="uk-UA" dirty="0"/>
          </a:p>
        </p:txBody>
      </p:sp>
      <p:sp>
        <p:nvSpPr>
          <p:cNvPr id="4" name="Footer Placeholder 3"/>
          <p:cNvSpPr>
            <a:spLocks noGrp="1"/>
          </p:cNvSpPr>
          <p:nvPr>
            <p:ph type="ftr" sz="quarter" idx="11"/>
          </p:nvPr>
        </p:nvSpPr>
        <p:spPr/>
        <p:txBody>
          <a:bodyPr/>
          <a:lstStyle/>
          <a:p>
            <a:r>
              <a:rPr lang="de-DE" dirty="0"/>
              <a:t>
              </a:t>
            </a:r>
          </a:p>
        </p:txBody>
      </p:sp>
      <p:sp>
        <p:nvSpPr>
          <p:cNvPr id="5" name="Slide Number Placeholder 4"/>
          <p:cNvSpPr>
            <a:spLocks noGrp="1"/>
          </p:cNvSpPr>
          <p:nvPr>
            <p:ph type="sldNum" sz="quarter" idx="12"/>
          </p:nvPr>
        </p:nvSpPr>
        <p:spPr/>
        <p:txBody>
          <a:bodyPr/>
          <a:lstStyle/>
          <a:p>
            <a:fld id="{8AF02B71-8991-4516-A01E-F1A9ACD28BDC}" type="slidenum">
              <a:rPr lang="uk-UA" smtClean="0"/>
              <a:pPr/>
              <a:t>‹#›</a:t>
            </a:fld>
            <a:endParaRPr lang="uk-UA" dirty="0"/>
          </a:p>
        </p:txBody>
      </p:sp>
    </p:spTree>
    <p:extLst>
      <p:ext uri="{BB962C8B-B14F-4D97-AF65-F5344CB8AC3E}">
        <p14:creationId xmlns:p14="http://schemas.microsoft.com/office/powerpoint/2010/main" val="270385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4B96B2-E827-48C6-AEC6-0B4941A00AF7}" type="datetime1">
              <a:rPr lang="uk-UA" smtClean="0"/>
              <a:pPr/>
              <a:t>11.04.19</a:t>
            </a:fld>
            <a:endParaRPr lang="uk-UA" dirty="0"/>
          </a:p>
        </p:txBody>
      </p:sp>
      <p:sp>
        <p:nvSpPr>
          <p:cNvPr id="3" name="Footer Placeholder 2"/>
          <p:cNvSpPr>
            <a:spLocks noGrp="1"/>
          </p:cNvSpPr>
          <p:nvPr>
            <p:ph type="ftr" sz="quarter" idx="11"/>
          </p:nvPr>
        </p:nvSpPr>
        <p:spPr/>
        <p:txBody>
          <a:bodyPr/>
          <a:lstStyle/>
          <a:p>
            <a:r>
              <a:rPr lang="de-DE" dirty="0"/>
              <a:t>
              </a:t>
            </a:r>
          </a:p>
        </p:txBody>
      </p:sp>
      <p:sp>
        <p:nvSpPr>
          <p:cNvPr id="4" name="Slide Number Placeholder 3"/>
          <p:cNvSpPr>
            <a:spLocks noGrp="1"/>
          </p:cNvSpPr>
          <p:nvPr>
            <p:ph type="sldNum" sz="quarter" idx="12"/>
          </p:nvPr>
        </p:nvSpPr>
        <p:spPr/>
        <p:txBody>
          <a:bodyPr/>
          <a:lstStyle/>
          <a:p>
            <a:fld id="{8AF02B71-8991-4516-A01E-F1A9ACD28BDC}" type="slidenum">
              <a:rPr lang="uk-UA" smtClean="0"/>
              <a:pPr/>
              <a:t>‹#›</a:t>
            </a:fld>
            <a:endParaRPr lang="uk-UA" dirty="0"/>
          </a:p>
        </p:txBody>
      </p:sp>
    </p:spTree>
    <p:extLst>
      <p:ext uri="{BB962C8B-B14F-4D97-AF65-F5344CB8AC3E}">
        <p14:creationId xmlns:p14="http://schemas.microsoft.com/office/powerpoint/2010/main" val="289785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21945600" cy="32918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075375" y="10770381"/>
            <a:ext cx="15794851" cy="5479186"/>
          </a:xfrm>
          <a:solidFill>
            <a:srgbClr val="FFFFFF"/>
          </a:solidFill>
          <a:ln>
            <a:solidFill>
              <a:srgbClr val="404040"/>
            </a:solidFill>
          </a:ln>
        </p:spPr>
        <p:txBody>
          <a:bodyPr anchor="ctr" anchorCtr="1">
            <a:normAutofit/>
          </a:bodyPr>
          <a:lstStyle>
            <a:lvl1pPr>
              <a:defRPr sz="1008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24249888" y="3862426"/>
            <a:ext cx="17337024" cy="25193549"/>
          </a:xfrm>
        </p:spPr>
        <p:txBody>
          <a:bodyPr>
            <a:normAutofit/>
          </a:bodyPr>
          <a:lstStyle>
            <a:lvl1pPr>
              <a:defRPr sz="9120">
                <a:solidFill>
                  <a:schemeClr val="tx1"/>
                </a:solidFill>
              </a:defRPr>
            </a:lvl1pPr>
            <a:lvl2pPr>
              <a:defRPr sz="7680">
                <a:solidFill>
                  <a:schemeClr val="tx1"/>
                </a:solidFill>
              </a:defRPr>
            </a:lvl2pPr>
            <a:lvl3pPr>
              <a:defRPr sz="7680">
                <a:solidFill>
                  <a:schemeClr val="tx1"/>
                </a:solidFill>
              </a:defRPr>
            </a:lvl3pPr>
            <a:lvl4pPr>
              <a:defRPr sz="7680">
                <a:solidFill>
                  <a:schemeClr val="tx1"/>
                </a:solidFill>
              </a:defRPr>
            </a:lvl4pPr>
            <a:lvl5pPr>
              <a:defRPr sz="7680">
                <a:solidFill>
                  <a:schemeClr val="tx1"/>
                </a:solidFill>
              </a:defRPr>
            </a:lvl5pPr>
            <a:lvl6pPr>
              <a:defRPr sz="7680"/>
            </a:lvl6pPr>
            <a:lvl7pPr>
              <a:defRPr sz="7680"/>
            </a:lvl7pPr>
            <a:lvl8pPr>
              <a:defRPr sz="7680"/>
            </a:lvl8pPr>
            <a:lvl9pPr>
              <a:defRPr sz="768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142232" y="17039606"/>
            <a:ext cx="13661136" cy="10531373"/>
          </a:xfrm>
        </p:spPr>
        <p:txBody>
          <a:bodyPr anchor="t" anchorCtr="1">
            <a:normAutofit/>
          </a:bodyPr>
          <a:lstStyle>
            <a:lvl1pPr marL="0" indent="0" algn="ctr">
              <a:buNone/>
              <a:defRPr sz="7200">
                <a:solidFill>
                  <a:srgbClr val="FFFFFF"/>
                </a:solidFill>
              </a:defRPr>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9" name="Date Placeholder 8"/>
          <p:cNvSpPr>
            <a:spLocks noGrp="1"/>
          </p:cNvSpPr>
          <p:nvPr>
            <p:ph type="dt" sz="half" idx="10"/>
          </p:nvPr>
        </p:nvSpPr>
        <p:spPr/>
        <p:txBody>
          <a:bodyPr/>
          <a:lstStyle/>
          <a:p>
            <a:fld id="{F86EEAD4-C3DA-4DBC-8FCC-2DB3150045DD}" type="datetime1">
              <a:rPr lang="uk-UA" smtClean="0"/>
              <a:pPr/>
              <a:t>11.04.19</a:t>
            </a:fld>
            <a:endParaRPr lang="uk-UA" dirty="0"/>
          </a:p>
        </p:txBody>
      </p:sp>
      <p:sp>
        <p:nvSpPr>
          <p:cNvPr id="10" name="Footer Placeholder 9"/>
          <p:cNvSpPr>
            <a:spLocks noGrp="1"/>
          </p:cNvSpPr>
          <p:nvPr>
            <p:ph type="ftr" sz="quarter" idx="11"/>
          </p:nvPr>
        </p:nvSpPr>
        <p:spPr>
          <a:xfrm>
            <a:off x="3075375" y="29933798"/>
            <a:ext cx="18270710" cy="1536192"/>
          </a:xfrm>
        </p:spPr>
        <p:txBody>
          <a:bodyPr>
            <a:normAutofit/>
          </a:bodyPr>
          <a:lstStyle>
            <a:lvl1pPr>
              <a:defRPr>
                <a:solidFill>
                  <a:srgbClr val="FFFFFF">
                    <a:alpha val="70000"/>
                  </a:srgbClr>
                </a:solidFill>
              </a:defRPr>
            </a:lvl1pPr>
          </a:lstStyle>
          <a:p>
            <a:r>
              <a:rPr lang="de-DE" dirty="0"/>
              <a:t>
              </a:t>
            </a:r>
          </a:p>
        </p:txBody>
      </p:sp>
      <p:sp>
        <p:nvSpPr>
          <p:cNvPr id="11" name="Slide Number Placeholder 10"/>
          <p:cNvSpPr>
            <a:spLocks noGrp="1"/>
          </p:cNvSpPr>
          <p:nvPr>
            <p:ph type="sldNum" sz="quarter" idx="12"/>
          </p:nvPr>
        </p:nvSpPr>
        <p:spPr/>
        <p:txBody>
          <a:bodyPr/>
          <a:lstStyle/>
          <a:p>
            <a:fld id="{8AF02B71-8991-4516-A01E-F1A9ACD28BDC}" type="slidenum">
              <a:rPr lang="uk-UA" smtClean="0"/>
              <a:pPr/>
              <a:t>‹#›</a:t>
            </a:fld>
            <a:endParaRPr lang="uk-UA" dirty="0"/>
          </a:p>
        </p:txBody>
      </p:sp>
    </p:spTree>
    <p:extLst>
      <p:ext uri="{BB962C8B-B14F-4D97-AF65-F5344CB8AC3E}">
        <p14:creationId xmlns:p14="http://schemas.microsoft.com/office/powerpoint/2010/main" val="2078075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21945600" cy="32918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072384" y="10770374"/>
            <a:ext cx="15800832" cy="5486400"/>
          </a:xfrm>
          <a:solidFill>
            <a:srgbClr val="FFFFFF"/>
          </a:solidFill>
          <a:ln>
            <a:solidFill>
              <a:srgbClr val="262626"/>
            </a:solidFill>
          </a:ln>
        </p:spPr>
        <p:txBody>
          <a:bodyPr anchor="ctr" anchorCtr="1">
            <a:noAutofit/>
          </a:bodyPr>
          <a:lstStyle>
            <a:lvl1pPr>
              <a:defRPr sz="1008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21945603" y="0"/>
            <a:ext cx="21967550" cy="32918400"/>
          </a:xfrm>
          <a:solidFill>
            <a:schemeClr val="bg1"/>
          </a:solidFill>
        </p:spPr>
        <p:txBody>
          <a:bodyPr anchor="t"/>
          <a:lstStyle>
            <a:lvl1pPr marL="0" indent="0">
              <a:buNone/>
              <a:defRPr sz="15360">
                <a:solidFill>
                  <a:schemeClr val="tx1"/>
                </a:solidFill>
              </a:defRPr>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dirty="0"/>
              <a:t>Drag picture to placeholder or click icon to add</a:t>
            </a:r>
          </a:p>
        </p:txBody>
      </p:sp>
      <p:sp>
        <p:nvSpPr>
          <p:cNvPr id="4" name="Text Placeholder 3"/>
          <p:cNvSpPr>
            <a:spLocks noGrp="1"/>
          </p:cNvSpPr>
          <p:nvPr>
            <p:ph type="body" sz="half" idx="2"/>
          </p:nvPr>
        </p:nvSpPr>
        <p:spPr>
          <a:xfrm>
            <a:off x="4142232" y="17039613"/>
            <a:ext cx="13661136" cy="10531378"/>
          </a:xfrm>
        </p:spPr>
        <p:txBody>
          <a:bodyPr anchor="t" anchorCtr="1">
            <a:normAutofit/>
          </a:bodyPr>
          <a:lstStyle>
            <a:lvl1pPr marL="0" indent="0" algn="ctr">
              <a:buNone/>
              <a:defRPr sz="7200">
                <a:solidFill>
                  <a:srgbClr val="FFFFFF"/>
                </a:solidFill>
              </a:defRPr>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27919564-D8C1-4DEC-994F-FEB2BAD79743}" type="datetime1">
              <a:rPr lang="uk-UA" smtClean="0"/>
              <a:pPr/>
              <a:t>11.04.19</a:t>
            </a:fld>
            <a:endParaRPr lang="uk-UA" dirty="0"/>
          </a:p>
        </p:txBody>
      </p:sp>
      <p:sp>
        <p:nvSpPr>
          <p:cNvPr id="9" name="Footer Placeholder 8"/>
          <p:cNvSpPr>
            <a:spLocks noGrp="1"/>
          </p:cNvSpPr>
          <p:nvPr>
            <p:ph type="ftr" sz="quarter" idx="11"/>
          </p:nvPr>
        </p:nvSpPr>
        <p:spPr>
          <a:xfrm>
            <a:off x="3072384" y="29933798"/>
            <a:ext cx="18258739" cy="1536192"/>
          </a:xfrm>
        </p:spPr>
        <p:txBody>
          <a:bodyPr>
            <a:normAutofit/>
          </a:bodyPr>
          <a:lstStyle>
            <a:lvl1pPr>
              <a:defRPr>
                <a:solidFill>
                  <a:srgbClr val="FFFFFF">
                    <a:alpha val="70000"/>
                  </a:srgbClr>
                </a:solidFill>
              </a:defRPr>
            </a:lvl1pPr>
          </a:lstStyle>
          <a:p>
            <a:r>
              <a:rPr lang="de-DE" dirty="0"/>
              <a:t>
              </a:t>
            </a:r>
          </a:p>
        </p:txBody>
      </p:sp>
      <p:sp>
        <p:nvSpPr>
          <p:cNvPr id="10" name="Slide Number Placeholder 9"/>
          <p:cNvSpPr>
            <a:spLocks noGrp="1"/>
          </p:cNvSpPr>
          <p:nvPr>
            <p:ph type="sldNum" sz="quarter" idx="12"/>
          </p:nvPr>
        </p:nvSpPr>
        <p:spPr/>
        <p:txBody>
          <a:bodyPr/>
          <a:lstStyle/>
          <a:p>
            <a:fld id="{8AF02B71-8991-4516-A01E-F1A9ACD28BDC}" type="slidenum">
              <a:rPr lang="uk-UA" smtClean="0"/>
              <a:pPr/>
              <a:t>‹#›</a:t>
            </a:fld>
            <a:endParaRPr lang="uk-UA" dirty="0"/>
          </a:p>
        </p:txBody>
      </p:sp>
    </p:spTree>
    <p:extLst>
      <p:ext uri="{BB962C8B-B14F-4D97-AF65-F5344CB8AC3E}">
        <p14:creationId xmlns:p14="http://schemas.microsoft.com/office/powerpoint/2010/main" val="169291522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vmlDrawing" Target="../drawings/vmlDrawing1.vml"/><Relationship Id="rId15" Type="http://schemas.openxmlformats.org/officeDocument/2006/relationships/oleObject" Target="../embeddings/oleObject1.bin"/><Relationship Id="rId16" Type="http://schemas.openxmlformats.org/officeDocument/2006/relationships/image" Target="../media/image1.wmf"/><Relationship Id="rId17" Type="http://schemas.openxmlformats.org/officeDocument/2006/relationships/hyperlink" Target="http://www.postersession.com/" TargetMode="Externa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1026">
              <a:srgbClr val="EAEAEA"/>
            </a:gs>
            <a:gs pos="100000">
              <a:srgbClr val="698ED9"/>
            </a:gs>
            <a:gs pos="6000">
              <a:srgbClr val="A7C4FF"/>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09018" y="4630522"/>
            <a:ext cx="28501224" cy="5705856"/>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709018" y="12662619"/>
            <a:ext cx="28501224" cy="1488951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8698926" y="29946317"/>
            <a:ext cx="9913488" cy="1555046"/>
          </a:xfrm>
          <a:prstGeom prst="rect">
            <a:avLst/>
          </a:prstGeom>
        </p:spPr>
        <p:txBody>
          <a:bodyPr vert="horz" lIns="91440" tIns="45720" rIns="91440" bIns="45720" rtlCol="0" anchor="ctr"/>
          <a:lstStyle>
            <a:lvl1pPr algn="r">
              <a:defRPr sz="4800">
                <a:solidFill>
                  <a:schemeClr val="tx1">
                    <a:alpha val="70000"/>
                  </a:schemeClr>
                </a:solidFill>
              </a:defRPr>
            </a:lvl1pPr>
          </a:lstStyle>
          <a:p>
            <a:fld id="{DD528106-01E2-4356-9C15-980FA88310A0}" type="datetime1">
              <a:rPr lang="uk-UA" smtClean="0"/>
              <a:pPr/>
              <a:t>11.04.19</a:t>
            </a:fld>
            <a:endParaRPr lang="uk-UA" dirty="0"/>
          </a:p>
        </p:txBody>
      </p:sp>
      <p:sp>
        <p:nvSpPr>
          <p:cNvPr id="5" name="Footer Placeholder 4"/>
          <p:cNvSpPr>
            <a:spLocks noGrp="1"/>
          </p:cNvSpPr>
          <p:nvPr>
            <p:ph type="ftr" sz="quarter" idx="3"/>
          </p:nvPr>
        </p:nvSpPr>
        <p:spPr>
          <a:xfrm>
            <a:off x="5290747" y="29933798"/>
            <a:ext cx="21871987" cy="1536192"/>
          </a:xfrm>
          <a:prstGeom prst="rect">
            <a:avLst/>
          </a:prstGeom>
        </p:spPr>
        <p:txBody>
          <a:bodyPr vert="horz" lIns="91440" tIns="45720" rIns="91440" bIns="45720" rtlCol="0" anchor="ctr"/>
          <a:lstStyle>
            <a:lvl1pPr algn="l">
              <a:defRPr sz="480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39552538" y="29846016"/>
            <a:ext cx="1755648" cy="1755648"/>
          </a:xfrm>
          <a:prstGeom prst="ellipse">
            <a:avLst/>
          </a:prstGeom>
          <a:solidFill>
            <a:srgbClr val="1D1D1D">
              <a:alpha val="69804"/>
            </a:srgbClr>
          </a:solidFill>
        </p:spPr>
        <p:txBody>
          <a:bodyPr vert="horz" lIns="18288" tIns="45720" rIns="18288" bIns="45720" rtlCol="0" anchor="ctr">
            <a:noAutofit/>
          </a:bodyPr>
          <a:lstStyle>
            <a:lvl1pPr algn="ctr">
              <a:defRPr sz="5280" spc="0" baseline="0">
                <a:solidFill>
                  <a:srgbClr val="FFFFFF"/>
                </a:solidFill>
              </a:defRPr>
            </a:lvl1pPr>
          </a:lstStyle>
          <a:p>
            <a:fld id="{8AF02B71-8991-4516-A01E-F1A9ACD28BDC}" type="slidenum">
              <a:rPr lang="uk-UA" smtClean="0"/>
              <a:pPr/>
              <a:t>‹#›</a:t>
            </a:fld>
            <a:endParaRPr lang="uk-UA" dirty="0"/>
          </a:p>
        </p:txBody>
      </p:sp>
      <p:graphicFrame>
        <p:nvGraphicFramePr>
          <p:cNvPr id="7" name="Object 6"/>
          <p:cNvGraphicFramePr>
            <a:graphicFrameLocks noChangeAspect="1"/>
          </p:cNvGraphicFramePr>
          <p:nvPr userDrawn="1">
            <p:extLst>
              <p:ext uri="{D42A27DB-BD31-4B8C-83A1-F6EECF244321}">
                <p14:modId xmlns:p14="http://schemas.microsoft.com/office/powerpoint/2010/main" val="1223906735"/>
              </p:ext>
            </p:extLst>
          </p:nvPr>
        </p:nvGraphicFramePr>
        <p:xfrm>
          <a:off x="35814000" y="32385000"/>
          <a:ext cx="6759575" cy="212725"/>
        </p:xfrm>
        <a:graphic>
          <a:graphicData uri="http://schemas.openxmlformats.org/presentationml/2006/ole">
            <mc:AlternateContent xmlns:mc="http://schemas.openxmlformats.org/markup-compatibility/2006">
              <mc:Choice xmlns:v="urn:schemas-microsoft-com:vml" Requires="v">
                <p:oleObj spid="_x0000_s9281" name="CorelDRAW" r:id="rId15" imgW="8833104" imgH="310896" progId="">
                  <p:embed/>
                </p:oleObj>
              </mc:Choice>
              <mc:Fallback>
                <p:oleObj name="CorelDRAW" r:id="rId15" imgW="8833104" imgH="310896" progId="">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5814000" y="32385000"/>
                        <a:ext cx="6759575" cy="21272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8" name="TextBox 7">
            <a:hlinkClick r:id="rId17"/>
          </p:cNvPr>
          <p:cNvSpPr txBox="1"/>
          <p:nvPr userDrawn="1"/>
        </p:nvSpPr>
        <p:spPr>
          <a:xfrm>
            <a:off x="40218945" y="32609689"/>
            <a:ext cx="311304" cy="110800"/>
          </a:xfrm>
          <a:prstGeom prst="rect">
            <a:avLst/>
          </a:prstGeom>
          <a:noFill/>
        </p:spPr>
        <p:txBody>
          <a:bodyPr wrap="none" rtlCol="0">
            <a:spAutoFit/>
          </a:bodyPr>
          <a:lstStyle/>
          <a:p>
            <a:r>
              <a:rPr lang="en-US" sz="120" dirty="0">
                <a:solidFill>
                  <a:schemeClr val="accent2"/>
                </a:solidFill>
                <a:hlinkClick r:id="rId17"/>
              </a:rPr>
              <a:t>postersession.com</a:t>
            </a:r>
            <a:endParaRPr lang="en-US" sz="120" dirty="0">
              <a:solidFill>
                <a:schemeClr val="accent2"/>
              </a:solidFill>
            </a:endParaRPr>
          </a:p>
        </p:txBody>
      </p:sp>
    </p:spTree>
    <p:extLst>
      <p:ext uri="{BB962C8B-B14F-4D97-AF65-F5344CB8AC3E}">
        <p14:creationId xmlns:p14="http://schemas.microsoft.com/office/powerpoint/2010/main" val="1149028252"/>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Lst>
  <p:txStyles>
    <p:titleStyle>
      <a:lvl1pPr algn="ctr" defTabSz="4389120" rtl="0" eaLnBrk="1" latinLnBrk="0" hangingPunct="1">
        <a:lnSpc>
          <a:spcPct val="90000"/>
        </a:lnSpc>
        <a:spcBef>
          <a:spcPct val="0"/>
        </a:spcBef>
        <a:buNone/>
        <a:defRPr sz="12480" kern="1200" cap="all" spc="960" baseline="0">
          <a:solidFill>
            <a:schemeClr val="tx1">
              <a:lumMod val="85000"/>
              <a:lumOff val="15000"/>
            </a:schemeClr>
          </a:solidFill>
          <a:latin typeface="+mj-lt"/>
          <a:ea typeface="+mj-ea"/>
          <a:cs typeface="+mj-cs"/>
        </a:defRPr>
      </a:lvl1pPr>
    </p:titleStyle>
    <p:bodyStyle>
      <a:lvl1pPr marL="1097280" indent="-1097280" algn="l" defTabSz="4389120" rtl="0" eaLnBrk="1" latinLnBrk="0" hangingPunct="1">
        <a:lnSpc>
          <a:spcPct val="100000"/>
        </a:lnSpc>
        <a:spcBef>
          <a:spcPts val="4800"/>
        </a:spcBef>
        <a:buClr>
          <a:schemeClr val="accent2"/>
        </a:buClr>
        <a:buFont typeface="Arial" panose="020B0604020202020204" pitchFamily="34" charset="0"/>
        <a:buChar char="•"/>
        <a:defRPr sz="8640" kern="1200">
          <a:solidFill>
            <a:schemeClr val="tx1">
              <a:lumMod val="85000"/>
              <a:lumOff val="15000"/>
            </a:schemeClr>
          </a:solidFill>
          <a:latin typeface="+mn-lt"/>
          <a:ea typeface="+mn-ea"/>
          <a:cs typeface="+mn-cs"/>
        </a:defRPr>
      </a:lvl1pPr>
      <a:lvl2pPr marL="219456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a:solidFill>
            <a:schemeClr val="tx1">
              <a:lumMod val="85000"/>
              <a:lumOff val="15000"/>
            </a:schemeClr>
          </a:solidFill>
          <a:latin typeface="+mn-lt"/>
          <a:ea typeface="+mn-ea"/>
          <a:cs typeface="+mn-cs"/>
        </a:defRPr>
      </a:lvl2pPr>
      <a:lvl3pPr marL="329184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a:solidFill>
            <a:schemeClr val="tx1">
              <a:lumMod val="85000"/>
              <a:lumOff val="15000"/>
            </a:schemeClr>
          </a:solidFill>
          <a:latin typeface="+mn-lt"/>
          <a:ea typeface="+mn-ea"/>
          <a:cs typeface="+mn-cs"/>
        </a:defRPr>
      </a:lvl3pPr>
      <a:lvl4pPr marL="438912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a:solidFill>
            <a:schemeClr val="tx1">
              <a:lumMod val="85000"/>
              <a:lumOff val="15000"/>
            </a:schemeClr>
          </a:solidFill>
          <a:latin typeface="+mn-lt"/>
          <a:ea typeface="+mn-ea"/>
          <a:cs typeface="+mn-cs"/>
        </a:defRPr>
      </a:lvl4pPr>
      <a:lvl5pPr marL="548640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a:solidFill>
            <a:schemeClr val="tx1">
              <a:lumMod val="85000"/>
              <a:lumOff val="15000"/>
            </a:schemeClr>
          </a:solidFill>
          <a:latin typeface="+mn-lt"/>
          <a:ea typeface="+mn-ea"/>
          <a:cs typeface="+mn-cs"/>
        </a:defRPr>
      </a:lvl5pPr>
      <a:lvl6pPr marL="630936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a:solidFill>
            <a:schemeClr val="tx1"/>
          </a:solidFill>
          <a:latin typeface="+mn-lt"/>
          <a:ea typeface="+mn-ea"/>
          <a:cs typeface="+mn-cs"/>
        </a:defRPr>
      </a:lvl6pPr>
      <a:lvl7pPr marL="713232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a:solidFill>
            <a:schemeClr val="tx1"/>
          </a:solidFill>
          <a:latin typeface="+mn-lt"/>
          <a:ea typeface="+mn-ea"/>
          <a:cs typeface="+mn-cs"/>
        </a:defRPr>
      </a:lvl7pPr>
      <a:lvl8pPr marL="795528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baseline="0">
          <a:solidFill>
            <a:schemeClr val="tx1"/>
          </a:solidFill>
          <a:latin typeface="+mn-lt"/>
          <a:ea typeface="+mn-ea"/>
          <a:cs typeface="+mn-cs"/>
        </a:defRPr>
      </a:lvl8pPr>
      <a:lvl9pPr marL="877824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baseline="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hyperlink" Target="http://dx.doi.org/10.1007/s13524-015-0388-z" TargetMode="External"/><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0" name="AutoShape 30"/>
          <p:cNvSpPr>
            <a:spLocks noChangeArrowheads="1"/>
          </p:cNvSpPr>
          <p:nvPr/>
        </p:nvSpPr>
        <p:spPr bwMode="auto">
          <a:xfrm>
            <a:off x="32802549" y="6210300"/>
            <a:ext cx="10363200" cy="25984200"/>
          </a:xfrm>
          <a:prstGeom prst="roundRect">
            <a:avLst>
              <a:gd name="adj" fmla="val 7000"/>
            </a:avLst>
          </a:prstGeom>
          <a:solidFill>
            <a:schemeClr val="bg1"/>
          </a:solidFill>
          <a:ln w="9525">
            <a:solidFill>
              <a:schemeClr val="tx1"/>
            </a:solidFill>
            <a:round/>
            <a:headEnd/>
            <a:tailEnd/>
          </a:ln>
          <a:effectLst/>
        </p:spPr>
        <p:txBody>
          <a:bodyPr wrap="none" anchor="ctr"/>
          <a:lstStyle/>
          <a:p>
            <a:endParaRPr lang="en-US" dirty="0"/>
          </a:p>
        </p:txBody>
      </p:sp>
      <p:sp>
        <p:nvSpPr>
          <p:cNvPr id="21" name="AutoShape 29"/>
          <p:cNvSpPr>
            <a:spLocks noChangeArrowheads="1"/>
          </p:cNvSpPr>
          <p:nvPr/>
        </p:nvSpPr>
        <p:spPr bwMode="auto">
          <a:xfrm>
            <a:off x="11573702" y="6172200"/>
            <a:ext cx="10058318" cy="26060400"/>
          </a:xfrm>
          <a:prstGeom prst="roundRect">
            <a:avLst>
              <a:gd name="adj" fmla="val 7464"/>
            </a:avLst>
          </a:prstGeom>
          <a:solidFill>
            <a:schemeClr val="bg1"/>
          </a:solidFill>
          <a:ln w="9525">
            <a:solidFill>
              <a:schemeClr val="tx1"/>
            </a:solidFill>
            <a:round/>
            <a:headEnd/>
            <a:tailEnd/>
          </a:ln>
          <a:effectLst/>
        </p:spPr>
        <p:txBody>
          <a:bodyPr wrap="none" anchor="ctr"/>
          <a:lstStyle/>
          <a:p>
            <a:pPr algn="l"/>
            <a:endParaRPr lang="en-US" sz="2800" dirty="0"/>
          </a:p>
        </p:txBody>
      </p:sp>
      <p:sp>
        <p:nvSpPr>
          <p:cNvPr id="22" name="AutoShape 31"/>
          <p:cNvSpPr>
            <a:spLocks noChangeArrowheads="1"/>
          </p:cNvSpPr>
          <p:nvPr/>
        </p:nvSpPr>
        <p:spPr bwMode="auto">
          <a:xfrm>
            <a:off x="21975477" y="6172200"/>
            <a:ext cx="10363200" cy="25984200"/>
          </a:xfrm>
          <a:prstGeom prst="roundRect">
            <a:avLst>
              <a:gd name="adj" fmla="val 7000"/>
            </a:avLst>
          </a:prstGeom>
          <a:solidFill>
            <a:schemeClr val="bg1"/>
          </a:solidFill>
          <a:ln w="9525">
            <a:solidFill>
              <a:schemeClr val="tx1"/>
            </a:solidFill>
            <a:round/>
            <a:headEnd/>
            <a:tailEnd/>
          </a:ln>
          <a:effectLst/>
        </p:spPr>
        <p:txBody>
          <a:bodyPr wrap="none" anchor="ctr"/>
          <a:lstStyle/>
          <a:p>
            <a:endParaRPr lang="en-US" dirty="0"/>
          </a:p>
        </p:txBody>
      </p:sp>
      <p:sp>
        <p:nvSpPr>
          <p:cNvPr id="23" name="AutoShape 4"/>
          <p:cNvSpPr>
            <a:spLocks noChangeArrowheads="1"/>
          </p:cNvSpPr>
          <p:nvPr/>
        </p:nvSpPr>
        <p:spPr bwMode="auto">
          <a:xfrm>
            <a:off x="717610" y="6238633"/>
            <a:ext cx="10363200" cy="25984200"/>
          </a:xfrm>
          <a:prstGeom prst="roundRect">
            <a:avLst>
              <a:gd name="adj" fmla="val 7000"/>
            </a:avLst>
          </a:prstGeom>
          <a:solidFill>
            <a:schemeClr val="bg1"/>
          </a:solidFill>
          <a:ln w="9525">
            <a:solidFill>
              <a:schemeClr val="tx1"/>
            </a:solidFill>
            <a:round/>
            <a:headEnd/>
            <a:tailEnd/>
          </a:ln>
          <a:effectLst/>
        </p:spPr>
        <p:txBody>
          <a:bodyPr wrap="none" anchor="ctr"/>
          <a:lstStyle/>
          <a:p>
            <a:endParaRPr lang="en-US" dirty="0"/>
          </a:p>
        </p:txBody>
      </p:sp>
      <p:sp>
        <p:nvSpPr>
          <p:cNvPr id="2057" name="Text Box 9"/>
          <p:cNvSpPr txBox="1">
            <a:spLocks noChangeArrowheads="1"/>
          </p:cNvSpPr>
          <p:nvPr/>
        </p:nvSpPr>
        <p:spPr bwMode="auto">
          <a:xfrm>
            <a:off x="901700" y="8318500"/>
            <a:ext cx="9779000" cy="2142638"/>
          </a:xfrm>
          <a:prstGeom prst="rect">
            <a:avLst/>
          </a:prstGeom>
          <a:noFill/>
          <a:ln w="9525">
            <a:noFill/>
            <a:miter lim="800000"/>
            <a:headEnd/>
            <a:tailEnd/>
          </a:ln>
          <a:effectLst/>
        </p:spPr>
        <p:txBody>
          <a:bodyPr>
            <a:spAutoFit/>
          </a:bodyPr>
          <a:lstStyle/>
          <a:p>
            <a:pPr algn="l" defTabSz="4389438" eaLnBrk="0" hangingPunct="0">
              <a:lnSpc>
                <a:spcPct val="95000"/>
              </a:lnSpc>
            </a:pPr>
            <a:endParaRPr lang="en-US" sz="2800" dirty="0">
              <a:latin typeface="Times New Roman" pitchFamily="18" charset="0"/>
            </a:endParaRPr>
          </a:p>
          <a:p>
            <a:pPr algn="l" defTabSz="4389438" eaLnBrk="0" hangingPunct="0">
              <a:lnSpc>
                <a:spcPct val="95000"/>
              </a:lnSpc>
            </a:pPr>
            <a:endParaRPr lang="en-US" sz="2800" dirty="0">
              <a:latin typeface="Times New Roman" pitchFamily="18" charset="0"/>
            </a:endParaRPr>
          </a:p>
          <a:p>
            <a:pPr algn="l" defTabSz="4389438" eaLnBrk="0" hangingPunct="0">
              <a:lnSpc>
                <a:spcPct val="95000"/>
              </a:lnSpc>
            </a:pPr>
            <a:endParaRPr lang="en-US" sz="2800" dirty="0">
              <a:latin typeface="Times New Roman" pitchFamily="18" charset="0"/>
            </a:endParaRPr>
          </a:p>
          <a:p>
            <a:pPr algn="l" defTabSz="4389438" eaLnBrk="0" hangingPunct="0">
              <a:lnSpc>
                <a:spcPct val="95000"/>
              </a:lnSpc>
            </a:pPr>
            <a:endParaRPr lang="en-US" sz="2800" dirty="0">
              <a:latin typeface="Times New Roman" pitchFamily="18" charset="0"/>
            </a:endParaRPr>
          </a:p>
          <a:p>
            <a:pPr algn="l" defTabSz="4389438" eaLnBrk="0" hangingPunct="0">
              <a:lnSpc>
                <a:spcPct val="95000"/>
              </a:lnSpc>
            </a:pPr>
            <a:endParaRPr lang="en-US" sz="2800" b="1" dirty="0">
              <a:latin typeface="Times New Roman" pitchFamily="18" charset="0"/>
            </a:endParaRPr>
          </a:p>
        </p:txBody>
      </p:sp>
      <p:sp>
        <p:nvSpPr>
          <p:cNvPr id="2058" name="Text Box 10"/>
          <p:cNvSpPr txBox="1">
            <a:spLocks noChangeArrowheads="1"/>
          </p:cNvSpPr>
          <p:nvPr/>
        </p:nvSpPr>
        <p:spPr bwMode="auto">
          <a:xfrm>
            <a:off x="11761339" y="25383988"/>
            <a:ext cx="9663167" cy="3216265"/>
          </a:xfrm>
          <a:prstGeom prst="rect">
            <a:avLst/>
          </a:prstGeom>
          <a:solidFill>
            <a:srgbClr val="FFFFFF"/>
          </a:solidFill>
          <a:ln w="9525">
            <a:noFill/>
            <a:miter lim="800000"/>
            <a:headEnd/>
            <a:tailEnd/>
          </a:ln>
          <a:effectLst/>
        </p:spPr>
        <p:txBody>
          <a:bodyPr wrap="square">
            <a:spAutoFit/>
          </a:bodyPr>
          <a:lstStyle/>
          <a:p>
            <a:pPr defTabSz="4389438">
              <a:spcBef>
                <a:spcPct val="50000"/>
              </a:spcBef>
            </a:pPr>
            <a:r>
              <a:rPr lang="en-US" sz="3600" b="1" dirty="0"/>
              <a:t>Methods</a:t>
            </a:r>
          </a:p>
          <a:p>
            <a:pPr marL="0" lvl="1" algn="l"/>
            <a:r>
              <a:rPr lang="en-US" sz="2800" dirty="0"/>
              <a:t>I conducted a cross-sectional survey </a:t>
            </a:r>
            <a:r>
              <a:rPr lang="en-US" sz="2800" dirty="0" smtClean="0"/>
              <a:t>through </a:t>
            </a:r>
            <a:r>
              <a:rPr lang="en-US" sz="2800" dirty="0" err="1" smtClean="0"/>
              <a:t>SurveyMonkey</a:t>
            </a:r>
            <a:r>
              <a:rPr lang="en-US" sz="2800" dirty="0" smtClean="0"/>
              <a:t> that yielded 57 students ages 18-25, from universities in the Northeast. I included both male and female students in this study. 21 were male and 36 were female.  </a:t>
            </a:r>
          </a:p>
          <a:p>
            <a:pPr marL="0" lvl="1" algn="l"/>
            <a:r>
              <a:rPr lang="en-US" sz="2700" dirty="0" smtClean="0"/>
              <a:t> </a:t>
            </a:r>
          </a:p>
        </p:txBody>
      </p:sp>
      <p:sp>
        <p:nvSpPr>
          <p:cNvPr id="2061" name="AutoShape 13"/>
          <p:cNvSpPr>
            <a:spLocks noChangeArrowheads="1"/>
          </p:cNvSpPr>
          <p:nvPr/>
        </p:nvSpPr>
        <p:spPr bwMode="auto">
          <a:xfrm>
            <a:off x="685800" y="381000"/>
            <a:ext cx="42519600" cy="5257800"/>
          </a:xfrm>
          <a:prstGeom prst="roundRect">
            <a:avLst>
              <a:gd name="adj" fmla="val 10870"/>
            </a:avLst>
          </a:prstGeom>
          <a:solidFill>
            <a:schemeClr val="bg1"/>
          </a:solidFill>
          <a:ln w="9525">
            <a:solidFill>
              <a:schemeClr val="tx1"/>
            </a:solidFill>
            <a:round/>
            <a:headEnd/>
            <a:tailEnd/>
          </a:ln>
          <a:effectLst/>
        </p:spPr>
        <p:txBody>
          <a:bodyPr wrap="none" anchor="ctr">
            <a:scene3d>
              <a:camera prst="orthographicFront">
                <a:rot lat="0" lon="0" rev="0"/>
              </a:camera>
              <a:lightRig rig="threePt" dir="t"/>
            </a:scene3d>
          </a:bodyPr>
          <a:lstStyle/>
          <a:p>
            <a:pPr defTabSz="4389438"/>
            <a:endParaRPr lang="en-US" dirty="0">
              <a:solidFill>
                <a:schemeClr val="bg1"/>
              </a:solidFill>
            </a:endParaRPr>
          </a:p>
        </p:txBody>
      </p:sp>
      <p:sp>
        <p:nvSpPr>
          <p:cNvPr id="2062" name="Text Box 14"/>
          <p:cNvSpPr txBox="1">
            <a:spLocks noChangeArrowheads="1"/>
          </p:cNvSpPr>
          <p:nvPr/>
        </p:nvSpPr>
        <p:spPr bwMode="auto">
          <a:xfrm>
            <a:off x="1219200" y="990600"/>
            <a:ext cx="40919400" cy="4801314"/>
          </a:xfrm>
          <a:prstGeom prst="rect">
            <a:avLst/>
          </a:prstGeom>
          <a:noFill/>
          <a:ln w="9525">
            <a:noFill/>
            <a:miter lim="800000"/>
            <a:headEnd/>
            <a:tailEnd/>
          </a:ln>
          <a:effectLst/>
        </p:spPr>
        <p:txBody>
          <a:bodyPr>
            <a:spAutoFit/>
          </a:bodyPr>
          <a:lstStyle/>
          <a:p>
            <a:pPr defTabSz="4389438"/>
            <a:r>
              <a:rPr lang="en-US" b="1" dirty="0" smtClean="0"/>
              <a:t>The Effects of Family Structure in Childhood on Young Adult Peer Relationships </a:t>
            </a:r>
            <a:endParaRPr lang="en-US" b="1" dirty="0"/>
          </a:p>
          <a:p>
            <a:pPr defTabSz="4389438"/>
            <a:r>
              <a:rPr lang="en-US" b="1" dirty="0"/>
              <a:t>By </a:t>
            </a:r>
            <a:r>
              <a:rPr lang="en-US" b="1" dirty="0" smtClean="0"/>
              <a:t>Rosanna Furano </a:t>
            </a:r>
            <a:endParaRPr lang="en-US" b="1" dirty="0"/>
          </a:p>
          <a:p>
            <a:pPr defTabSz="4389438"/>
            <a:r>
              <a:rPr lang="en-US" sz="4800" b="1" i="1" dirty="0"/>
              <a:t>Sacred Heart University, Fairfield, Connecticut</a:t>
            </a:r>
            <a:endParaRPr lang="en-US" dirty="0"/>
          </a:p>
        </p:txBody>
      </p:sp>
      <p:sp>
        <p:nvSpPr>
          <p:cNvPr id="2091" name="Text Box 43"/>
          <p:cNvSpPr txBox="1">
            <a:spLocks noChangeArrowheads="1"/>
          </p:cNvSpPr>
          <p:nvPr/>
        </p:nvSpPr>
        <p:spPr bwMode="auto">
          <a:xfrm>
            <a:off x="22343532" y="6765205"/>
            <a:ext cx="9829800" cy="646331"/>
          </a:xfrm>
          <a:prstGeom prst="rect">
            <a:avLst/>
          </a:prstGeom>
          <a:noFill/>
          <a:ln w="9525">
            <a:noFill/>
            <a:miter lim="800000"/>
            <a:headEnd/>
            <a:tailEnd/>
          </a:ln>
          <a:effectLst/>
        </p:spPr>
        <p:txBody>
          <a:bodyPr>
            <a:spAutoFit/>
          </a:bodyPr>
          <a:lstStyle/>
          <a:p>
            <a:pPr defTabSz="4389438">
              <a:spcBef>
                <a:spcPct val="50000"/>
              </a:spcBef>
            </a:pPr>
            <a:r>
              <a:rPr lang="en-US" sz="3600" b="1" dirty="0"/>
              <a:t>Results</a:t>
            </a:r>
          </a:p>
        </p:txBody>
      </p:sp>
      <p:sp>
        <p:nvSpPr>
          <p:cNvPr id="29" name="Rectangle 28"/>
          <p:cNvSpPr/>
          <p:nvPr/>
        </p:nvSpPr>
        <p:spPr>
          <a:xfrm>
            <a:off x="1139345" y="13278375"/>
            <a:ext cx="9567999" cy="1985159"/>
          </a:xfrm>
          <a:prstGeom prst="rect">
            <a:avLst/>
          </a:prstGeom>
        </p:spPr>
        <p:txBody>
          <a:bodyPr wrap="square">
            <a:spAutoFit/>
          </a:bodyPr>
          <a:lstStyle/>
          <a:p>
            <a:r>
              <a:rPr lang="en-US" sz="3600" b="1" dirty="0"/>
              <a:t>Background </a:t>
            </a:r>
          </a:p>
          <a:p>
            <a:endParaRPr lang="en-US" sz="300" b="1" dirty="0"/>
          </a:p>
          <a:p>
            <a:pPr lvl="0" algn="l"/>
            <a:endParaRPr lang="en-US" sz="2800" dirty="0">
              <a:solidFill>
                <a:srgbClr val="000000"/>
              </a:solidFill>
            </a:endParaRPr>
          </a:p>
          <a:p>
            <a:pPr lvl="0" algn="l"/>
            <a:endParaRPr lang="en-US" sz="2800" dirty="0">
              <a:solidFill>
                <a:srgbClr val="000000"/>
              </a:solidFill>
            </a:endParaRPr>
          </a:p>
          <a:p>
            <a:pPr lvl="0" algn="l"/>
            <a:endParaRPr lang="en-US" sz="2800" dirty="0">
              <a:solidFill>
                <a:srgbClr val="000000"/>
              </a:solidFill>
            </a:endParaRPr>
          </a:p>
        </p:txBody>
      </p:sp>
      <p:pic>
        <p:nvPicPr>
          <p:cNvPr id="24" name="Picture 23"/>
          <p:cNvPicPr>
            <a:picLocks noChangeAspect="1"/>
          </p:cNvPicPr>
          <p:nvPr/>
        </p:nvPicPr>
        <p:blipFill>
          <a:blip r:embed="rId3" cstate="print"/>
          <a:stretch>
            <a:fillRect/>
          </a:stretch>
        </p:blipFill>
        <p:spPr>
          <a:xfrm>
            <a:off x="1839325" y="1440724"/>
            <a:ext cx="2882900" cy="3175000"/>
          </a:xfrm>
          <a:prstGeom prst="rect">
            <a:avLst/>
          </a:prstGeom>
        </p:spPr>
      </p:pic>
      <p:pic>
        <p:nvPicPr>
          <p:cNvPr id="25" name="Picture 24"/>
          <p:cNvPicPr>
            <a:picLocks noChangeAspect="1"/>
          </p:cNvPicPr>
          <p:nvPr/>
        </p:nvPicPr>
        <p:blipFill>
          <a:blip r:embed="rId3" cstate="print"/>
          <a:stretch>
            <a:fillRect/>
          </a:stretch>
        </p:blipFill>
        <p:spPr>
          <a:xfrm>
            <a:off x="39053522" y="1440724"/>
            <a:ext cx="2882900" cy="3175000"/>
          </a:xfrm>
          <a:prstGeom prst="rect">
            <a:avLst/>
          </a:prstGeom>
        </p:spPr>
      </p:pic>
      <p:sp>
        <p:nvSpPr>
          <p:cNvPr id="4" name="Rectangle 3"/>
          <p:cNvSpPr/>
          <p:nvPr/>
        </p:nvSpPr>
        <p:spPr>
          <a:xfrm>
            <a:off x="21971667" y="7772304"/>
            <a:ext cx="10491235" cy="1384995"/>
          </a:xfrm>
          <a:prstGeom prst="rect">
            <a:avLst/>
          </a:prstGeom>
        </p:spPr>
        <p:txBody>
          <a:bodyPr wrap="square">
            <a:spAutoFit/>
          </a:bodyPr>
          <a:lstStyle/>
          <a:p>
            <a:r>
              <a:rPr lang="en-US" sz="2800" b="1" u="sng" dirty="0"/>
              <a:t>Table </a:t>
            </a:r>
            <a:r>
              <a:rPr lang="en-US" sz="2800" b="1" u="sng" dirty="0" smtClean="0"/>
              <a:t>1</a:t>
            </a:r>
          </a:p>
          <a:p>
            <a:endParaRPr lang="en-US" sz="2800" b="1" u="sng" dirty="0"/>
          </a:p>
          <a:p>
            <a:r>
              <a:rPr lang="en-US" sz="2800" b="1" dirty="0" smtClean="0"/>
              <a:t>Family Parental structure frequency table.</a:t>
            </a:r>
            <a:endParaRPr lang="en-US" sz="2800" dirty="0"/>
          </a:p>
        </p:txBody>
      </p:sp>
      <p:sp>
        <p:nvSpPr>
          <p:cNvPr id="6" name="Rectangle 5"/>
          <p:cNvSpPr/>
          <p:nvPr/>
        </p:nvSpPr>
        <p:spPr>
          <a:xfrm>
            <a:off x="22157265" y="13709263"/>
            <a:ext cx="10160489" cy="3108543"/>
          </a:xfrm>
          <a:prstGeom prst="rect">
            <a:avLst/>
          </a:prstGeom>
        </p:spPr>
        <p:txBody>
          <a:bodyPr wrap="square">
            <a:spAutoFit/>
          </a:bodyPr>
          <a:lstStyle/>
          <a:p>
            <a:pPr algn="l"/>
            <a:r>
              <a:rPr lang="en-US" sz="2800" dirty="0" smtClean="0"/>
              <a:t>An independent sample t-test compared respondents with two biological parents to other parental structures on relationship satisfaction and found that the difference was not significant at .108.  See Table 2 below.</a:t>
            </a:r>
            <a:endParaRPr lang="en-US" sz="2800" dirty="0"/>
          </a:p>
          <a:p>
            <a:pPr algn="l"/>
            <a:endParaRPr lang="en-US" sz="2800" dirty="0" smtClean="0"/>
          </a:p>
          <a:p>
            <a:r>
              <a:rPr lang="en-US" sz="2800" b="1" u="sng" dirty="0"/>
              <a:t>Table 2</a:t>
            </a:r>
          </a:p>
          <a:p>
            <a:pPr algn="l"/>
            <a:endParaRPr lang="en-US" sz="2800" dirty="0"/>
          </a:p>
        </p:txBody>
      </p:sp>
      <p:sp>
        <p:nvSpPr>
          <p:cNvPr id="9" name="Rectangle 8"/>
          <p:cNvSpPr/>
          <p:nvPr/>
        </p:nvSpPr>
        <p:spPr>
          <a:xfrm>
            <a:off x="22178187" y="22680011"/>
            <a:ext cx="10160490" cy="3539430"/>
          </a:xfrm>
          <a:prstGeom prst="rect">
            <a:avLst/>
          </a:prstGeom>
        </p:spPr>
        <p:txBody>
          <a:bodyPr wrap="square">
            <a:spAutoFit/>
          </a:bodyPr>
          <a:lstStyle/>
          <a:p>
            <a:pPr algn="l"/>
            <a:r>
              <a:rPr lang="en-US" sz="2800" dirty="0" smtClean="0"/>
              <a:t>Correlations between social relationship satisfaction and family (disruptive) experiences, and family conflict are shown in Table 3. The correlation between family experiences and the dependent variable was not significant at .339</a:t>
            </a:r>
            <a:r>
              <a:rPr lang="en-US" sz="2800" dirty="0"/>
              <a:t>. The correlation between family </a:t>
            </a:r>
            <a:r>
              <a:rPr lang="en-US" sz="2800" dirty="0" smtClean="0"/>
              <a:t>conflict </a:t>
            </a:r>
            <a:r>
              <a:rPr lang="en-US" sz="2800" dirty="0"/>
              <a:t>and the dependent variable </a:t>
            </a:r>
            <a:r>
              <a:rPr lang="en-US" sz="2800" dirty="0" smtClean="0"/>
              <a:t>was significant at .031.  </a:t>
            </a:r>
          </a:p>
          <a:p>
            <a:r>
              <a:rPr lang="en-US" sz="2800" b="1" u="sng" dirty="0"/>
              <a:t>Table 3</a:t>
            </a:r>
          </a:p>
          <a:p>
            <a:pPr algn="l"/>
            <a:endParaRPr lang="en-US" sz="2800" dirty="0"/>
          </a:p>
        </p:txBody>
      </p:sp>
      <p:sp>
        <p:nvSpPr>
          <p:cNvPr id="2" name="TextBox 1"/>
          <p:cNvSpPr txBox="1"/>
          <p:nvPr/>
        </p:nvSpPr>
        <p:spPr>
          <a:xfrm>
            <a:off x="11724937" y="6638660"/>
            <a:ext cx="9708298" cy="1077218"/>
          </a:xfrm>
          <a:prstGeom prst="rect">
            <a:avLst/>
          </a:prstGeom>
          <a:noFill/>
        </p:spPr>
        <p:txBody>
          <a:bodyPr wrap="square" rtlCol="0">
            <a:spAutoFit/>
          </a:bodyPr>
          <a:lstStyle/>
          <a:p>
            <a:pPr lvl="0"/>
            <a:r>
              <a:rPr lang="en-US" sz="3600" b="1" dirty="0">
                <a:solidFill>
                  <a:srgbClr val="000000"/>
                </a:solidFill>
              </a:rPr>
              <a:t>Theory</a:t>
            </a:r>
          </a:p>
          <a:p>
            <a:pPr algn="l"/>
            <a:endParaRPr lang="en-US" sz="2800" dirty="0"/>
          </a:p>
        </p:txBody>
      </p:sp>
      <p:sp>
        <p:nvSpPr>
          <p:cNvPr id="3" name="TextBox 2"/>
          <p:cNvSpPr txBox="1"/>
          <p:nvPr/>
        </p:nvSpPr>
        <p:spPr>
          <a:xfrm>
            <a:off x="1152555" y="6638660"/>
            <a:ext cx="9493311" cy="6924973"/>
          </a:xfrm>
          <a:prstGeom prst="rect">
            <a:avLst/>
          </a:prstGeom>
          <a:noFill/>
        </p:spPr>
        <p:txBody>
          <a:bodyPr wrap="square" rtlCol="0">
            <a:spAutoFit/>
          </a:bodyPr>
          <a:lstStyle/>
          <a:p>
            <a:r>
              <a:rPr lang="en-US" sz="3600" b="1" dirty="0"/>
              <a:t>Abstract </a:t>
            </a:r>
            <a:endParaRPr lang="en-US" sz="3600" b="1" dirty="0" smtClean="0"/>
          </a:p>
          <a:p>
            <a:endParaRPr lang="en-US" sz="3600" b="1" dirty="0"/>
          </a:p>
          <a:p>
            <a:endParaRPr lang="en-US" sz="500" b="1" dirty="0"/>
          </a:p>
          <a:p>
            <a:endParaRPr lang="en-US" sz="300" b="1" dirty="0"/>
          </a:p>
          <a:p>
            <a:pPr algn="l"/>
            <a:r>
              <a:rPr lang="en-US" sz="2800" dirty="0"/>
              <a:t>This study investigates family structure home life and the long term consequences to quality of social relationships.  My hypotheses are 1) Young adults from nontraditional parental structures will be significantly lower on quality of relationships than those that are from traditional families, 2) As the level of disruptive family experiences increase, the quality of relationships will decrease and 3) As the level of family conflict increases the quality of relationships will decrease. To test these, a quantitative, cross-sectional survey was conducted.  The purposive sample consisted of 57 students from universities in the Northeast. Of three hypotheses, the third was confirmed.   </a:t>
            </a:r>
          </a:p>
        </p:txBody>
      </p:sp>
      <p:sp>
        <p:nvSpPr>
          <p:cNvPr id="30" name="TextBox 29"/>
          <p:cNvSpPr txBox="1"/>
          <p:nvPr/>
        </p:nvSpPr>
        <p:spPr>
          <a:xfrm>
            <a:off x="11833894" y="7552793"/>
            <a:ext cx="9663167" cy="16896933"/>
          </a:xfrm>
          <a:prstGeom prst="rect">
            <a:avLst/>
          </a:prstGeom>
          <a:noFill/>
        </p:spPr>
        <p:txBody>
          <a:bodyPr wrap="square" rtlCol="0">
            <a:spAutoFit/>
          </a:bodyPr>
          <a:lstStyle/>
          <a:p>
            <a:r>
              <a:rPr lang="en-US" sz="2800" dirty="0"/>
              <a:t> </a:t>
            </a:r>
          </a:p>
          <a:p>
            <a:pPr algn="l"/>
            <a:r>
              <a:rPr lang="en-US" sz="2800" dirty="0"/>
              <a:t>The theories of George Herbert Mead and Pierre Bourdieu were used in my study to show the importance of social support and relationships of children in divorced families</a:t>
            </a:r>
            <a:r>
              <a:rPr lang="en-US" sz="2800" dirty="0" smtClean="0"/>
              <a:t>.</a:t>
            </a:r>
          </a:p>
          <a:p>
            <a:pPr algn="l"/>
            <a:r>
              <a:rPr lang="en-US" sz="2800" dirty="0" smtClean="0"/>
              <a:t>   </a:t>
            </a:r>
            <a:endParaRPr lang="en-US" sz="2800" dirty="0"/>
          </a:p>
          <a:p>
            <a:pPr algn="l"/>
            <a:r>
              <a:rPr lang="en-US" sz="2800" dirty="0"/>
              <a:t> </a:t>
            </a:r>
            <a:r>
              <a:rPr lang="en-US" sz="2800" dirty="0" smtClean="0"/>
              <a:t>George Herbert Mead theory is about symbolic interaction. In my study the symbolic interaction with parents is hypothesized to influence child self identity. “Socialization accomplishes: it teaches us how to be social, how to use and interpret symbols and language, and how to interact with others.” (Dillon, 276) Children whose parents get a divorce, face hardships in social skills and life skills. They are unable to keep relationships and tend to struggle in school due to the influences of sadness and anger back at home. All this makes diminish motivation to strive and to excel in school. </a:t>
            </a:r>
          </a:p>
          <a:p>
            <a:pPr algn="l"/>
            <a:endParaRPr lang="en-US" sz="2800" dirty="0"/>
          </a:p>
          <a:p>
            <a:pPr algn="l"/>
            <a:r>
              <a:rPr lang="en-US" sz="2800" dirty="0" smtClean="0"/>
              <a:t>Pierre Bourdieu’s theory on social capital focuses on social networks and noticing if there are valuable people in a family network. Divorce may cause an issue in the social network due to being unable to meet with that specific person in the families because they are not speaking to each other. Cultural capital is about learning and knowledge that could provide a class advantage. </a:t>
            </a:r>
          </a:p>
          <a:p>
            <a:pPr algn="l"/>
            <a:endParaRPr lang="en-US" sz="2800" dirty="0"/>
          </a:p>
          <a:p>
            <a:pPr algn="l"/>
            <a:r>
              <a:rPr lang="en-US" sz="2800" dirty="0"/>
              <a:t>Mead and Bourdieu both focus on the idea social development and family interaction. Social development is important because children should have basic social skills to be able to communicate with friendships and relationships. Family interaction is also an important necessity in the development of a child’s life. Without it a child will lack in basic social skills and could impact their progress in school. They raise the question if having divorced parents impact personalities and impact them when striving for a career and a future. These two theorists explain how important family and social relationships are in a </a:t>
            </a:r>
            <a:r>
              <a:rPr lang="en-US" sz="2800" dirty="0" smtClean="0"/>
              <a:t>child’s </a:t>
            </a:r>
            <a:r>
              <a:rPr lang="en-US" sz="2800" dirty="0"/>
              <a:t>life.</a:t>
            </a:r>
          </a:p>
          <a:p>
            <a:endParaRPr lang="en-US" sz="2800" dirty="0"/>
          </a:p>
        </p:txBody>
      </p:sp>
      <p:pic>
        <p:nvPicPr>
          <p:cNvPr id="39" name="Picture 38" descr="../Desktop/Screen%20Shot%202018-12-05%20at%202.18.41%20PM.png"/>
          <p:cNvPicPr/>
          <p:nvPr/>
        </p:nvPicPr>
        <p:blipFill>
          <a:blip r:embed="rId4">
            <a:extLst>
              <a:ext uri="{28A0092B-C50C-407E-A947-70E740481C1C}">
                <a14:useLocalDpi xmlns:a14="http://schemas.microsoft.com/office/drawing/2010/main" val="0"/>
              </a:ext>
            </a:extLst>
          </a:blip>
          <a:srcRect/>
          <a:stretch>
            <a:fillRect/>
          </a:stretch>
        </p:blipFill>
        <p:spPr bwMode="auto">
          <a:xfrm>
            <a:off x="22728561" y="9364352"/>
            <a:ext cx="9017895" cy="4254827"/>
          </a:xfrm>
          <a:prstGeom prst="rect">
            <a:avLst/>
          </a:prstGeom>
          <a:noFill/>
          <a:ln>
            <a:noFill/>
          </a:ln>
        </p:spPr>
      </p:pic>
      <p:pic>
        <p:nvPicPr>
          <p:cNvPr id="40" name="Picture 39" descr="../Desktop/Screen%20Shot%202018-12-05%20at%202.25.16%20PM.png"/>
          <p:cNvPicPr/>
          <p:nvPr/>
        </p:nvPicPr>
        <p:blipFill>
          <a:blip r:embed="rId5">
            <a:extLst>
              <a:ext uri="{28A0092B-C50C-407E-A947-70E740481C1C}">
                <a14:useLocalDpi xmlns:a14="http://schemas.microsoft.com/office/drawing/2010/main" val="0"/>
              </a:ext>
            </a:extLst>
          </a:blip>
          <a:srcRect/>
          <a:stretch>
            <a:fillRect/>
          </a:stretch>
        </p:blipFill>
        <p:spPr bwMode="auto">
          <a:xfrm>
            <a:off x="22507557" y="16350620"/>
            <a:ext cx="9628753" cy="6064365"/>
          </a:xfrm>
          <a:prstGeom prst="rect">
            <a:avLst/>
          </a:prstGeom>
          <a:noFill/>
          <a:ln>
            <a:noFill/>
          </a:ln>
        </p:spPr>
      </p:pic>
      <p:pic>
        <p:nvPicPr>
          <p:cNvPr id="41" name="Picture 40" descr="../Desktop/Screen%20Shot%202018-12-05%20at%202.32.01%20PM.png"/>
          <p:cNvPicPr/>
          <p:nvPr/>
        </p:nvPicPr>
        <p:blipFill>
          <a:blip r:embed="rId6">
            <a:extLst>
              <a:ext uri="{28A0092B-C50C-407E-A947-70E740481C1C}">
                <a14:useLocalDpi xmlns:a14="http://schemas.microsoft.com/office/drawing/2010/main" val="0"/>
              </a:ext>
            </a:extLst>
          </a:blip>
          <a:srcRect/>
          <a:stretch>
            <a:fillRect/>
          </a:stretch>
        </p:blipFill>
        <p:spPr bwMode="auto">
          <a:xfrm>
            <a:off x="22507557" y="26088340"/>
            <a:ext cx="9628410" cy="5163630"/>
          </a:xfrm>
          <a:prstGeom prst="rect">
            <a:avLst/>
          </a:prstGeom>
          <a:noFill/>
          <a:ln>
            <a:noFill/>
          </a:ln>
        </p:spPr>
      </p:pic>
      <p:sp>
        <p:nvSpPr>
          <p:cNvPr id="2049" name="TextBox 2048"/>
          <p:cNvSpPr txBox="1"/>
          <p:nvPr/>
        </p:nvSpPr>
        <p:spPr>
          <a:xfrm>
            <a:off x="34253906" y="24449726"/>
            <a:ext cx="7829302" cy="646331"/>
          </a:xfrm>
          <a:prstGeom prst="rect">
            <a:avLst/>
          </a:prstGeom>
          <a:noFill/>
        </p:spPr>
        <p:txBody>
          <a:bodyPr wrap="square" rtlCol="0">
            <a:spAutoFit/>
          </a:bodyPr>
          <a:lstStyle/>
          <a:p>
            <a:r>
              <a:rPr lang="en-US" sz="3600" b="1" dirty="0" smtClean="0"/>
              <a:t>References</a:t>
            </a:r>
            <a:endParaRPr lang="en-US" sz="3600" b="1" dirty="0"/>
          </a:p>
        </p:txBody>
      </p:sp>
      <p:sp>
        <p:nvSpPr>
          <p:cNvPr id="2050" name="TextBox 2049"/>
          <p:cNvSpPr txBox="1"/>
          <p:nvPr/>
        </p:nvSpPr>
        <p:spPr>
          <a:xfrm>
            <a:off x="35013877" y="19693566"/>
            <a:ext cx="6309360" cy="646331"/>
          </a:xfrm>
          <a:prstGeom prst="rect">
            <a:avLst/>
          </a:prstGeom>
          <a:noFill/>
        </p:spPr>
        <p:txBody>
          <a:bodyPr wrap="square" rtlCol="0">
            <a:spAutoFit/>
          </a:bodyPr>
          <a:lstStyle/>
          <a:p>
            <a:r>
              <a:rPr lang="en-US" sz="3600" b="1" dirty="0" smtClean="0"/>
              <a:t>Further Studies</a:t>
            </a:r>
            <a:endParaRPr lang="en-US" sz="3600" b="1" dirty="0"/>
          </a:p>
        </p:txBody>
      </p:sp>
      <p:sp>
        <p:nvSpPr>
          <p:cNvPr id="2051" name="TextBox 2050"/>
          <p:cNvSpPr txBox="1"/>
          <p:nvPr/>
        </p:nvSpPr>
        <p:spPr>
          <a:xfrm>
            <a:off x="34738029" y="13086311"/>
            <a:ext cx="6492240" cy="646331"/>
          </a:xfrm>
          <a:prstGeom prst="rect">
            <a:avLst/>
          </a:prstGeom>
          <a:noFill/>
        </p:spPr>
        <p:txBody>
          <a:bodyPr wrap="square" rtlCol="0">
            <a:spAutoFit/>
          </a:bodyPr>
          <a:lstStyle/>
          <a:p>
            <a:r>
              <a:rPr lang="en-US" sz="3600" b="1" dirty="0" smtClean="0"/>
              <a:t>Study Limitations</a:t>
            </a:r>
            <a:endParaRPr lang="en-US" sz="3600" b="1" dirty="0"/>
          </a:p>
        </p:txBody>
      </p:sp>
      <p:sp>
        <p:nvSpPr>
          <p:cNvPr id="2052" name="TextBox 2051"/>
          <p:cNvSpPr txBox="1"/>
          <p:nvPr/>
        </p:nvSpPr>
        <p:spPr>
          <a:xfrm>
            <a:off x="34920909" y="6760325"/>
            <a:ext cx="6309360" cy="646331"/>
          </a:xfrm>
          <a:prstGeom prst="rect">
            <a:avLst/>
          </a:prstGeom>
          <a:noFill/>
        </p:spPr>
        <p:txBody>
          <a:bodyPr wrap="square" rtlCol="0">
            <a:spAutoFit/>
          </a:bodyPr>
          <a:lstStyle/>
          <a:p>
            <a:r>
              <a:rPr lang="en-US" sz="3600" b="1" dirty="0" smtClean="0"/>
              <a:t>Conclusion </a:t>
            </a:r>
            <a:endParaRPr lang="en-US" sz="3600" b="1" dirty="0"/>
          </a:p>
        </p:txBody>
      </p:sp>
      <p:sp>
        <p:nvSpPr>
          <p:cNvPr id="2053" name="TextBox 2052"/>
          <p:cNvSpPr txBox="1"/>
          <p:nvPr/>
        </p:nvSpPr>
        <p:spPr>
          <a:xfrm>
            <a:off x="33091761" y="7994296"/>
            <a:ext cx="9994021" cy="4401205"/>
          </a:xfrm>
          <a:prstGeom prst="rect">
            <a:avLst/>
          </a:prstGeom>
          <a:noFill/>
        </p:spPr>
        <p:txBody>
          <a:bodyPr wrap="square" rtlCol="0">
            <a:spAutoFit/>
          </a:bodyPr>
          <a:lstStyle/>
          <a:p>
            <a:pPr algn="l"/>
            <a:r>
              <a:rPr lang="en-US" sz="2800" dirty="0" smtClean="0"/>
              <a:t>According to my findings, the first and second hypotheses were invalid. Family conflict was found as predicted to be inversely correlated with social relationships. I also conducted an advanced hypothesis test and found that the correlation for females was higher than for males. </a:t>
            </a:r>
          </a:p>
          <a:p>
            <a:pPr algn="l"/>
            <a:r>
              <a:rPr lang="en-US" sz="2800" dirty="0" smtClean="0"/>
              <a:t>Mead emphasized that self development occurs through social interactions. If family interactions entail conflict, the ability to form social relationships may be impaired. This conclusion is especially relevant to counselors at the high school and college level. </a:t>
            </a:r>
            <a:endParaRPr lang="en-US" sz="2800" dirty="0"/>
          </a:p>
        </p:txBody>
      </p:sp>
      <p:sp>
        <p:nvSpPr>
          <p:cNvPr id="2056" name="TextBox 2055"/>
          <p:cNvSpPr txBox="1"/>
          <p:nvPr/>
        </p:nvSpPr>
        <p:spPr>
          <a:xfrm>
            <a:off x="33251332" y="14147897"/>
            <a:ext cx="9834450" cy="4832092"/>
          </a:xfrm>
          <a:prstGeom prst="rect">
            <a:avLst/>
          </a:prstGeom>
          <a:noFill/>
        </p:spPr>
        <p:txBody>
          <a:bodyPr wrap="square" rtlCol="0">
            <a:spAutoFit/>
          </a:bodyPr>
          <a:lstStyle/>
          <a:p>
            <a:pPr algn="l"/>
            <a:r>
              <a:rPr lang="en-US" sz="2800" dirty="0" smtClean="0"/>
              <a:t>With only one control variable, extraneous variable will exist. Therefore, this study cannot prove cause and effect. Generalization of the findings is not possible because people were not chosen through random sampling. Due to the nature of the survey there may have been potential problems with reactivity of respondents but the promise of anonymity may have minimize this. Another sampling design limitation is that this survey sample is only restricted to college students and of those I only received 57 responses. A more heterogeneous sample would provide for a better test of the hypothesis. </a:t>
            </a:r>
            <a:endParaRPr lang="en-US" sz="2800" dirty="0"/>
          </a:p>
        </p:txBody>
      </p:sp>
      <p:sp>
        <p:nvSpPr>
          <p:cNvPr id="2060" name="TextBox 2059"/>
          <p:cNvSpPr txBox="1"/>
          <p:nvPr/>
        </p:nvSpPr>
        <p:spPr>
          <a:xfrm>
            <a:off x="33424484" y="20835146"/>
            <a:ext cx="9488146" cy="2677656"/>
          </a:xfrm>
          <a:prstGeom prst="rect">
            <a:avLst/>
          </a:prstGeom>
          <a:noFill/>
        </p:spPr>
        <p:txBody>
          <a:bodyPr wrap="square" rtlCol="0">
            <a:spAutoFit/>
          </a:bodyPr>
          <a:lstStyle/>
          <a:p>
            <a:pPr algn="l"/>
            <a:r>
              <a:rPr lang="en-US" sz="2800" dirty="0" smtClean="0"/>
              <a:t>For future studies, a broader random sample of respondents should be drawn. Also, studies should be longitudinal to discover trends over time.  The dependent variable, social relationships, could be expanded to include more dimensions other than the number of relationships, for example, the emotional intensity.</a:t>
            </a:r>
            <a:endParaRPr lang="en-US" sz="2800" dirty="0"/>
          </a:p>
        </p:txBody>
      </p:sp>
      <p:sp>
        <p:nvSpPr>
          <p:cNvPr id="2069" name="TextBox 2068"/>
          <p:cNvSpPr txBox="1"/>
          <p:nvPr/>
        </p:nvSpPr>
        <p:spPr>
          <a:xfrm>
            <a:off x="33091761" y="25271838"/>
            <a:ext cx="9973742" cy="6309420"/>
          </a:xfrm>
          <a:prstGeom prst="rect">
            <a:avLst/>
          </a:prstGeom>
          <a:noFill/>
        </p:spPr>
        <p:txBody>
          <a:bodyPr wrap="square" rtlCol="0">
            <a:spAutoFit/>
          </a:bodyPr>
          <a:lstStyle/>
          <a:p>
            <a:pPr algn="l"/>
            <a:r>
              <a:rPr lang="en-US" sz="1500" dirty="0"/>
              <a:t>American Psychological Association (2017)“Marriage and Divorce.” </a:t>
            </a:r>
            <a:r>
              <a:rPr lang="en-US" sz="1500" i="1" dirty="0"/>
              <a:t>American Psychological Association</a:t>
            </a:r>
            <a:r>
              <a:rPr lang="en-US" sz="1500" dirty="0"/>
              <a:t>, American Psychological Association</a:t>
            </a:r>
            <a:r>
              <a:rPr lang="en-US" sz="1500" dirty="0" smtClean="0"/>
              <a:t>,</a:t>
            </a:r>
          </a:p>
          <a:p>
            <a:pPr algn="l"/>
            <a:r>
              <a:rPr lang="en-US" sz="1500" dirty="0"/>
              <a:t>Argys, L. M., Peters, H. E., Brooks-Gunn, J., &amp; Smith, J. R. (1998). The impact of child support on cognitive outcomes of young children.</a:t>
            </a:r>
            <a:r>
              <a:rPr lang="en-US" sz="1500" i="1" dirty="0"/>
              <a:t> Demography (Pre-2011), 35</a:t>
            </a:r>
            <a:r>
              <a:rPr lang="en-US" sz="1500" dirty="0"/>
              <a:t>(2), 159-73. </a:t>
            </a:r>
            <a:endParaRPr lang="en-US" sz="1500" dirty="0" smtClean="0"/>
          </a:p>
          <a:p>
            <a:pPr algn="l"/>
            <a:r>
              <a:rPr lang="en-US" sz="1500" dirty="0"/>
              <a:t>Crosnoe, R., Prickett, K., Smith, C., &amp; Cavanagh, S. (2014). Changes in Young Children's Family Structures and Child Care Arrangements. </a:t>
            </a:r>
            <a:r>
              <a:rPr lang="en-US" sz="1500" i="1" dirty="0"/>
              <a:t>Demography</a:t>
            </a:r>
            <a:r>
              <a:rPr lang="en-US" sz="1500" dirty="0"/>
              <a:t>, </a:t>
            </a:r>
            <a:r>
              <a:rPr lang="en-US" sz="1500" i="1" dirty="0"/>
              <a:t>51</a:t>
            </a:r>
            <a:r>
              <a:rPr lang="en-US" sz="1500" dirty="0"/>
              <a:t>(2), 459-483. doi:10.1007/s13524-013-0258-5  </a:t>
            </a:r>
            <a:endParaRPr lang="en-US" sz="1500" dirty="0" smtClean="0"/>
          </a:p>
          <a:p>
            <a:pPr algn="l"/>
            <a:r>
              <a:rPr lang="en-US" sz="1500" dirty="0"/>
              <a:t>Dillon, M. (2014). </a:t>
            </a:r>
            <a:r>
              <a:rPr lang="en-US" sz="1500" i="1" dirty="0"/>
              <a:t>Introduction to Sociological Theory: Theorists, Concepts, and their Applicability to the Twenty-First Century </a:t>
            </a:r>
            <a:r>
              <a:rPr lang="en-US" sz="1500" dirty="0"/>
              <a:t>(2</a:t>
            </a:r>
            <a:r>
              <a:rPr lang="en-US" sz="1500" baseline="30000" dirty="0"/>
              <a:t>nd</a:t>
            </a:r>
            <a:r>
              <a:rPr lang="en-US" sz="1500" dirty="0"/>
              <a:t> ed.). Chichester: Wiley Blackwell. </a:t>
            </a:r>
          </a:p>
          <a:p>
            <a:pPr algn="l"/>
            <a:r>
              <a:rPr lang="en-US" sz="1500" dirty="0"/>
              <a:t>Ginther, D. K., &amp; Pollak, R. A. (2004). FAMILY STRUCTURE AND CHILDREN'S EDUCATIONAL OUTCOMES: BLENDED FAMILIES, STYLIZED FACTS, AND DESCRIPTIVE REGRESSIONS*.</a:t>
            </a:r>
            <a:r>
              <a:rPr lang="en-US" sz="1500" i="1" dirty="0"/>
              <a:t> Demography (Pre-2011), 41</a:t>
            </a:r>
            <a:r>
              <a:rPr lang="en-US" sz="1500" dirty="0"/>
              <a:t>(4), 671-96.</a:t>
            </a:r>
          </a:p>
          <a:p>
            <a:pPr algn="l"/>
            <a:r>
              <a:rPr lang="en-US" sz="1500" dirty="0"/>
              <a:t>Golden, A. L. (2016). Family Structure and Child Well-Being: Dads Make a Difference. </a:t>
            </a:r>
            <a:r>
              <a:rPr lang="en-US" sz="1500" i="1" dirty="0"/>
              <a:t>Issues In Law &amp; Medicine</a:t>
            </a:r>
            <a:r>
              <a:rPr lang="en-US" sz="1500" dirty="0"/>
              <a:t>, </a:t>
            </a:r>
            <a:r>
              <a:rPr lang="en-US" sz="1500" i="1" dirty="0"/>
              <a:t>31</a:t>
            </a:r>
            <a:r>
              <a:rPr lang="en-US" sz="1500" dirty="0"/>
              <a:t>(2), 211-215. </a:t>
            </a:r>
          </a:p>
          <a:p>
            <a:pPr algn="l"/>
            <a:r>
              <a:rPr lang="en-US" sz="1500" dirty="0"/>
              <a:t>JURMA, A. M. (2015). Impact of divorce and mother's psychological well being on children's emotional, behavioral, and social competences.</a:t>
            </a:r>
            <a:r>
              <a:rPr lang="en-US" sz="1500" i="1" dirty="0"/>
              <a:t> Revista De Cercetare Si Interventie Sociala, </a:t>
            </a:r>
            <a:endParaRPr lang="en-US" sz="1500" i="1" dirty="0" smtClean="0"/>
          </a:p>
          <a:p>
            <a:pPr algn="l"/>
            <a:r>
              <a:rPr lang="en-US" sz="1500" dirty="0"/>
              <a:t>Kalmijn, M. (2015). Family disruption and intergenerational reproduction: Comparing the influences of married parents, divorced parents, and stepparents.</a:t>
            </a:r>
            <a:r>
              <a:rPr lang="en-US" sz="1500" i="1" dirty="0"/>
              <a:t> Demography, 52</a:t>
            </a:r>
            <a:r>
              <a:rPr lang="en-US" sz="1500" dirty="0"/>
              <a:t>(3), 811-833. </a:t>
            </a:r>
            <a:r>
              <a:rPr lang="en-US" sz="1500" u="sng" dirty="0">
                <a:hlinkClick r:id="rId7"/>
              </a:rPr>
              <a:t>http://dx.doi.org/10.1007/s13524-015-0388-z</a:t>
            </a:r>
            <a:r>
              <a:rPr lang="en-US" sz="1500" dirty="0"/>
              <a:t> </a:t>
            </a:r>
          </a:p>
          <a:p>
            <a:pPr algn="l"/>
            <a:r>
              <a:rPr lang="en-US" sz="1500" dirty="0"/>
              <a:t>Lemert, C. C. (2017). </a:t>
            </a:r>
            <a:r>
              <a:rPr lang="en-US" sz="1500" i="1" dirty="0"/>
              <a:t>Social theory: the multicultural, global, and classic readings</a:t>
            </a:r>
            <a:r>
              <a:rPr lang="en-US" sz="1500" dirty="0"/>
              <a:t> (6th ed.). Boulder, CO: Westview Press</a:t>
            </a:r>
            <a:r>
              <a:rPr lang="en-US" sz="1500" dirty="0" smtClean="0"/>
              <a:t>.</a:t>
            </a:r>
          </a:p>
          <a:p>
            <a:pPr algn="l"/>
            <a:r>
              <a:rPr lang="en-US" sz="1500" dirty="0"/>
              <a:t>Mechanic, D., &amp; Hansell, S. (1989). Divorce, Family Conflict, and Adolescents' Well-Being. Journal Of Health &amp; Social Behavior, 30(1), 105-116. </a:t>
            </a:r>
            <a:endParaRPr lang="en-US" sz="1500" dirty="0" smtClean="0"/>
          </a:p>
          <a:p>
            <a:pPr algn="l"/>
            <a:r>
              <a:rPr lang="en-US" sz="1500" dirty="0"/>
              <a:t>Nocentini, A., Menesini, E., &amp; Pastorelli, C. (2010). Physical dating aggression growth during adolescence. Journal of Abnormal Child Psychology, 38(3),</a:t>
            </a:r>
          </a:p>
          <a:p>
            <a:pPr algn="l"/>
            <a:r>
              <a:rPr lang="en-US" sz="1500" dirty="0" err="1" smtClean="0"/>
              <a:t>Steverman</a:t>
            </a:r>
            <a:r>
              <a:rPr lang="en-US" sz="1500" dirty="0"/>
              <a:t>, B. (2018, September 25). Millennials Are Causing the U.S. Divorce Rate to Plummet.  </a:t>
            </a:r>
          </a:p>
          <a:p>
            <a:endParaRPr lang="en-US" sz="1400" dirty="0"/>
          </a:p>
        </p:txBody>
      </p:sp>
      <p:sp>
        <p:nvSpPr>
          <p:cNvPr id="35" name="TextBox 34"/>
          <p:cNvSpPr txBox="1"/>
          <p:nvPr/>
        </p:nvSpPr>
        <p:spPr>
          <a:xfrm>
            <a:off x="1435551" y="13963660"/>
            <a:ext cx="8711298" cy="7848302"/>
          </a:xfrm>
          <a:prstGeom prst="rect">
            <a:avLst/>
          </a:prstGeom>
          <a:noFill/>
        </p:spPr>
        <p:txBody>
          <a:bodyPr wrap="square" rtlCol="0">
            <a:spAutoFit/>
          </a:bodyPr>
          <a:lstStyle/>
          <a:p>
            <a:pPr algn="l"/>
            <a:r>
              <a:rPr lang="en-US" sz="2800" dirty="0" smtClean="0"/>
              <a:t>Family structures in America have changed drastically from the early 1900’s to now. In that earlier period, for example, divorce was rare. Today it is a known fact that “40 to 50 percent of married couples in the United States divorce. The divorce rate for subsequent marriages is even higher.” (American Psychological Association, 2017) These rates were a higher a decade or two ago when majority of the respondents were children.</a:t>
            </a:r>
          </a:p>
          <a:p>
            <a:pPr algn="l"/>
            <a:endParaRPr lang="en-US" sz="2800" dirty="0" smtClean="0"/>
          </a:p>
          <a:p>
            <a:pPr algn="l"/>
            <a:r>
              <a:rPr lang="en-US" sz="2800" dirty="0" smtClean="0"/>
              <a:t>Studies have been showing that children who have parents that are divorced tend to have high stress levels and have a difficult time expressing their emotions. “Taken together, family structure changes such as divorce or re-parenting during early childhood likely increases stress levels for children and parents and affect both the quality and quantity of parental inputs.”(Crosnoe, 2014, p.461)</a:t>
            </a:r>
            <a:endParaRPr lang="en-US" sz="2800" dirty="0"/>
          </a:p>
        </p:txBody>
      </p:sp>
      <p:sp>
        <p:nvSpPr>
          <p:cNvPr id="36" name="TextBox 35"/>
          <p:cNvSpPr txBox="1"/>
          <p:nvPr/>
        </p:nvSpPr>
        <p:spPr>
          <a:xfrm>
            <a:off x="1259796" y="22594553"/>
            <a:ext cx="9588227" cy="10402848"/>
          </a:xfrm>
          <a:prstGeom prst="rect">
            <a:avLst/>
          </a:prstGeom>
          <a:noFill/>
        </p:spPr>
        <p:txBody>
          <a:bodyPr wrap="square" rtlCol="0">
            <a:spAutoFit/>
          </a:bodyPr>
          <a:lstStyle/>
          <a:p>
            <a:pPr algn="l"/>
            <a:r>
              <a:rPr lang="en-US" sz="2800" dirty="0"/>
              <a:t>The dependent variable for this study is </a:t>
            </a:r>
            <a:r>
              <a:rPr lang="en-US" sz="2800" dirty="0" smtClean="0"/>
              <a:t>social relationship satisfaction. </a:t>
            </a:r>
            <a:r>
              <a:rPr lang="en-US" sz="2800" dirty="0"/>
              <a:t>To measure social </a:t>
            </a:r>
            <a:r>
              <a:rPr lang="en-US" sz="2800" dirty="0" smtClean="0"/>
              <a:t>relationships questions were asked about their perceived quality of their relationships. The </a:t>
            </a:r>
            <a:r>
              <a:rPr lang="en-US" sz="2800" dirty="0"/>
              <a:t>lowest possible value </a:t>
            </a:r>
            <a:r>
              <a:rPr lang="en-US" sz="2800" dirty="0" smtClean="0"/>
              <a:t>on the index </a:t>
            </a:r>
            <a:r>
              <a:rPr lang="en-US" sz="2800" dirty="0"/>
              <a:t>would be 8 and the highest value would be 40.  </a:t>
            </a:r>
            <a:endParaRPr lang="en-US" sz="2800" dirty="0" smtClean="0"/>
          </a:p>
          <a:p>
            <a:pPr algn="l"/>
            <a:endParaRPr lang="en-US" sz="2800" dirty="0" smtClean="0"/>
          </a:p>
          <a:p>
            <a:pPr algn="l"/>
            <a:r>
              <a:rPr lang="en-US" sz="2800" dirty="0" smtClean="0"/>
              <a:t>Three </a:t>
            </a:r>
            <a:r>
              <a:rPr lang="en-US" sz="2800" dirty="0"/>
              <a:t>independent </a:t>
            </a:r>
            <a:r>
              <a:rPr lang="en-US" sz="2800" dirty="0" smtClean="0"/>
              <a:t>variables cover different aspects of family structure:  parental </a:t>
            </a:r>
            <a:r>
              <a:rPr lang="en-US" sz="2800" dirty="0"/>
              <a:t>structure (e.g. single parent, divorced parents, two biological parents), family </a:t>
            </a:r>
            <a:r>
              <a:rPr lang="en-US" sz="2800" dirty="0" smtClean="0"/>
              <a:t>disruptions e.g</a:t>
            </a:r>
            <a:r>
              <a:rPr lang="en-US" sz="2800" dirty="0"/>
              <a:t>. divorce, and family conflict</a:t>
            </a:r>
            <a:r>
              <a:rPr lang="en-US" sz="2800" dirty="0" smtClean="0"/>
              <a:t>.</a:t>
            </a:r>
          </a:p>
          <a:p>
            <a:pPr algn="l"/>
            <a:endParaRPr lang="en-US" sz="2800" dirty="0"/>
          </a:p>
          <a:p>
            <a:pPr algn="l"/>
            <a:r>
              <a:rPr lang="en-US" sz="2800" dirty="0" smtClean="0"/>
              <a:t>Parental structure was a nominal variable. </a:t>
            </a:r>
          </a:p>
          <a:p>
            <a:pPr algn="l"/>
            <a:endParaRPr lang="en-US" sz="2800" dirty="0"/>
          </a:p>
          <a:p>
            <a:pPr algn="l"/>
            <a:r>
              <a:rPr lang="en-US" sz="2800" dirty="0" smtClean="0"/>
              <a:t>To </a:t>
            </a:r>
            <a:r>
              <a:rPr lang="en-US" sz="2800" dirty="0"/>
              <a:t>measure family d</a:t>
            </a:r>
            <a:r>
              <a:rPr lang="en-US" sz="2800" dirty="0" smtClean="0"/>
              <a:t>isruption, the </a:t>
            </a:r>
            <a:r>
              <a:rPr lang="en-US" sz="2800" dirty="0"/>
              <a:t>lowest possible value that a respondent could indicate would be 0 and the highest value would be 5</a:t>
            </a:r>
            <a:r>
              <a:rPr lang="en-US" sz="2800" dirty="0" smtClean="0"/>
              <a:t>.</a:t>
            </a:r>
          </a:p>
          <a:p>
            <a:pPr algn="l"/>
            <a:endParaRPr lang="en-US" sz="2800" dirty="0"/>
          </a:p>
          <a:p>
            <a:pPr algn="l"/>
            <a:r>
              <a:rPr lang="en-US" sz="2800" dirty="0" smtClean="0"/>
              <a:t>To </a:t>
            </a:r>
            <a:r>
              <a:rPr lang="en-US" sz="2800" dirty="0"/>
              <a:t>measure family conflict t</a:t>
            </a:r>
            <a:r>
              <a:rPr lang="en-US" sz="2800" dirty="0" smtClean="0"/>
              <a:t>he </a:t>
            </a:r>
            <a:r>
              <a:rPr lang="en-US" sz="2800" dirty="0"/>
              <a:t>lowest possible value that a respondent could indicate would be 4 and the highest value would be 20. </a:t>
            </a:r>
            <a:endParaRPr lang="en-US" sz="2800" dirty="0" smtClean="0"/>
          </a:p>
          <a:p>
            <a:pPr algn="l"/>
            <a:endParaRPr lang="en-US" sz="2800" dirty="0"/>
          </a:p>
          <a:p>
            <a:pPr algn="l"/>
            <a:r>
              <a:rPr lang="en-US" sz="2800" dirty="0" smtClean="0"/>
              <a:t>Gender of respondent served as a control variable.</a:t>
            </a:r>
            <a:endParaRPr lang="en-US" sz="2800" dirty="0"/>
          </a:p>
          <a:p>
            <a:endParaRPr lang="en-US" sz="1800" dirty="0"/>
          </a:p>
          <a:p>
            <a:endParaRPr lang="en-US" sz="1800" dirty="0"/>
          </a:p>
          <a:p>
            <a:r>
              <a:rPr lang="en-US" sz="1800" dirty="0"/>
              <a:t>	</a:t>
            </a:r>
          </a:p>
        </p:txBody>
      </p:sp>
      <p:sp>
        <p:nvSpPr>
          <p:cNvPr id="38" name="TextBox 37"/>
          <p:cNvSpPr txBox="1"/>
          <p:nvPr/>
        </p:nvSpPr>
        <p:spPr>
          <a:xfrm>
            <a:off x="2484474" y="21859198"/>
            <a:ext cx="6613452" cy="646331"/>
          </a:xfrm>
          <a:prstGeom prst="rect">
            <a:avLst/>
          </a:prstGeom>
          <a:noFill/>
        </p:spPr>
        <p:txBody>
          <a:bodyPr wrap="square" rtlCol="0">
            <a:spAutoFit/>
          </a:bodyPr>
          <a:lstStyle/>
          <a:p>
            <a:r>
              <a:rPr lang="en-US" sz="3600" b="1" dirty="0" smtClean="0"/>
              <a:t>Measures</a:t>
            </a:r>
            <a:endParaRPr lang="en-US" sz="36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arcel">
  <a:themeElements>
    <a:clrScheme name="Parcel">
      <a:dk1>
        <a:srgbClr val="000000"/>
      </a:dk1>
      <a:lt1>
        <a:sysClr val="window" lastClr="FFFFFF"/>
      </a:lt1>
      <a:dk2>
        <a:srgbClr val="5E5E5E"/>
      </a:dk2>
      <a:lt2>
        <a:srgbClr val="DDDDDD"/>
      </a:lt2>
      <a:accent1>
        <a:srgbClr val="A6B727"/>
      </a:accent1>
      <a:accent2>
        <a:srgbClr val="418AB3"/>
      </a:accent2>
      <a:accent3>
        <a:srgbClr val="F69200"/>
      </a:accent3>
      <a:accent4>
        <a:srgbClr val="838383"/>
      </a:accent4>
      <a:accent5>
        <a:srgbClr val="FEC306"/>
      </a:accent5>
      <a:accent6>
        <a:srgbClr val="DF5327"/>
      </a:accent6>
      <a:hlink>
        <a:srgbClr val="F59E00"/>
      </a:hlink>
      <a:folHlink>
        <a:srgbClr val="B2B2B2"/>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A425FB89-E954-4A2A-81DC-D90804A94DB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Parcel</Template>
  <TotalTime>9566</TotalTime>
  <Words>811</Words>
  <Application>Microsoft Macintosh PowerPoint</Application>
  <PresentationFormat>Custom</PresentationFormat>
  <Paragraphs>74</Paragraphs>
  <Slides>1</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6" baseType="lpstr">
      <vt:lpstr>Gill Sans MT</vt:lpstr>
      <vt:lpstr>Times New Roman</vt:lpstr>
      <vt:lpstr>Arial</vt:lpstr>
      <vt:lpstr>Parcel</vt:lpstr>
      <vt:lpstr>CorelDRAW</vt:lpstr>
      <vt:lpstr>PowerPoint Presentation</vt:lpstr>
    </vt:vector>
  </TitlesOfParts>
  <Company>MegaPrint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36x48 Horizontal Poster</dc:title>
  <dc:creator>Ethan Shulda</dc:creator>
  <dc:description>©MegaPrint Inc. 2009</dc:description>
  <cp:lastModifiedBy>Microsoft Office User</cp:lastModifiedBy>
  <cp:revision>124</cp:revision>
  <cp:lastPrinted>2011-03-08T18:07:35Z</cp:lastPrinted>
  <dcterms:created xsi:type="dcterms:W3CDTF">2011-03-23T20:03:11Z</dcterms:created>
  <dcterms:modified xsi:type="dcterms:W3CDTF">2019-04-11T20:17:06Z</dcterms:modified>
  <cp:category>Research Poster</cp:category>
</cp:coreProperties>
</file>