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0" r:id="rId1"/>
  </p:sldMasterIdLst>
  <p:notesMasterIdLst>
    <p:notesMasterId r:id="rId3"/>
  </p:notesMasterIdLst>
  <p:sldIdLst>
    <p:sldId id="256" r:id="rId2"/>
  </p:sldIdLst>
  <p:sldSz cx="43891200" cy="32918400"/>
  <p:notesSz cx="32099250" cy="43748325"/>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128" algn="ctr" rtl="0" fontAlgn="base">
      <a:spcBef>
        <a:spcPct val="0"/>
      </a:spcBef>
      <a:spcAft>
        <a:spcPct val="0"/>
      </a:spcAft>
      <a:defRPr sz="8600" kern="1200">
        <a:solidFill>
          <a:schemeClr val="tx1"/>
        </a:solidFill>
        <a:latin typeface="Arial" charset="0"/>
        <a:ea typeface="+mn-ea"/>
        <a:cs typeface="+mn-cs"/>
      </a:defRPr>
    </a:lvl2pPr>
    <a:lvl3pPr marL="914256" algn="ctr" rtl="0" fontAlgn="base">
      <a:spcBef>
        <a:spcPct val="0"/>
      </a:spcBef>
      <a:spcAft>
        <a:spcPct val="0"/>
      </a:spcAft>
      <a:defRPr sz="8600" kern="1200">
        <a:solidFill>
          <a:schemeClr val="tx1"/>
        </a:solidFill>
        <a:latin typeface="Arial" charset="0"/>
        <a:ea typeface="+mn-ea"/>
        <a:cs typeface="+mn-cs"/>
      </a:defRPr>
    </a:lvl3pPr>
    <a:lvl4pPr marL="1371379" algn="ctr" rtl="0" fontAlgn="base">
      <a:spcBef>
        <a:spcPct val="0"/>
      </a:spcBef>
      <a:spcAft>
        <a:spcPct val="0"/>
      </a:spcAft>
      <a:defRPr sz="8600" kern="1200">
        <a:solidFill>
          <a:schemeClr val="tx1"/>
        </a:solidFill>
        <a:latin typeface="Arial" charset="0"/>
        <a:ea typeface="+mn-ea"/>
        <a:cs typeface="+mn-cs"/>
      </a:defRPr>
    </a:lvl4pPr>
    <a:lvl5pPr marL="1828507" algn="ctr" rtl="0" fontAlgn="base">
      <a:spcBef>
        <a:spcPct val="0"/>
      </a:spcBef>
      <a:spcAft>
        <a:spcPct val="0"/>
      </a:spcAft>
      <a:defRPr sz="8600" kern="1200">
        <a:solidFill>
          <a:schemeClr val="tx1"/>
        </a:solidFill>
        <a:latin typeface="Arial" charset="0"/>
        <a:ea typeface="+mn-ea"/>
        <a:cs typeface="+mn-cs"/>
      </a:defRPr>
    </a:lvl5pPr>
    <a:lvl6pPr marL="2285635" algn="l" defTabSz="914256" rtl="0" eaLnBrk="1" latinLnBrk="0" hangingPunct="1">
      <a:defRPr sz="8600" kern="1200">
        <a:solidFill>
          <a:schemeClr val="tx1"/>
        </a:solidFill>
        <a:latin typeface="Arial" charset="0"/>
        <a:ea typeface="+mn-ea"/>
        <a:cs typeface="+mn-cs"/>
      </a:defRPr>
    </a:lvl6pPr>
    <a:lvl7pPr marL="2742763" algn="l" defTabSz="914256" rtl="0" eaLnBrk="1" latinLnBrk="0" hangingPunct="1">
      <a:defRPr sz="8600" kern="1200">
        <a:solidFill>
          <a:schemeClr val="tx1"/>
        </a:solidFill>
        <a:latin typeface="Arial" charset="0"/>
        <a:ea typeface="+mn-ea"/>
        <a:cs typeface="+mn-cs"/>
      </a:defRPr>
    </a:lvl7pPr>
    <a:lvl8pPr marL="3199886" algn="l" defTabSz="914256" rtl="0" eaLnBrk="1" latinLnBrk="0" hangingPunct="1">
      <a:defRPr sz="8600" kern="1200">
        <a:solidFill>
          <a:schemeClr val="tx1"/>
        </a:solidFill>
        <a:latin typeface="Arial" charset="0"/>
        <a:ea typeface="+mn-ea"/>
        <a:cs typeface="+mn-cs"/>
      </a:defRPr>
    </a:lvl8pPr>
    <a:lvl9pPr marL="3657014" algn="l" defTabSz="914256" rtl="0" eaLnBrk="1" latinLnBrk="0" hangingPunct="1">
      <a:defRPr sz="8600"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4836">
          <p15:clr>
            <a:srgbClr val="A4A3A4"/>
          </p15:clr>
        </p15:guide>
        <p15:guide id="2" orient="horz" pos="20196">
          <p15:clr>
            <a:srgbClr val="A4A3A4"/>
          </p15:clr>
        </p15:guide>
        <p15:guide id="3" orient="horz" pos="2148">
          <p15:clr>
            <a:srgbClr val="A4A3A4"/>
          </p15:clr>
        </p15:guide>
        <p15:guide id="4"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4"/>
    <a:srgbClr val="EAEAEA"/>
    <a:srgbClr val="698ED9"/>
    <a:srgbClr val="A7C4FF"/>
    <a:srgbClr val="0046D2"/>
    <a:srgbClr val="95B8FA"/>
    <a:srgbClr val="EC919B"/>
    <a:srgbClr val="C0C0C0"/>
    <a:srgbClr val="FF0000"/>
    <a:srgbClr val="0030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5413" autoAdjust="0"/>
  </p:normalViewPr>
  <p:slideViewPr>
    <p:cSldViewPr snapToGrid="0">
      <p:cViewPr>
        <p:scale>
          <a:sx n="41" d="100"/>
          <a:sy n="41" d="100"/>
        </p:scale>
        <p:origin x="-80" y="304"/>
      </p:cViewPr>
      <p:guideLst>
        <p:guide orient="horz" pos="4838"/>
        <p:guide orient="horz" pos="20198"/>
        <p:guide orient="horz" pos="2150"/>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l">
              <a:defRPr sz="5700"/>
            </a:lvl1pPr>
          </a:lstStyle>
          <a:p>
            <a:endParaRPr lang="en-US" dirty="0"/>
          </a:p>
        </p:txBody>
      </p:sp>
      <p:sp>
        <p:nvSpPr>
          <p:cNvPr id="3075" name="Rectangle 3"/>
          <p:cNvSpPr>
            <a:spLocks noGrp="1" noChangeArrowheads="1"/>
          </p:cNvSpPr>
          <p:nvPr>
            <p:ph type="dt" idx="1"/>
          </p:nvPr>
        </p:nvSpPr>
        <p:spPr bwMode="auto">
          <a:xfrm>
            <a:off x="18181987"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r">
              <a:defRPr sz="5700"/>
            </a:lvl1pPr>
          </a:lstStyle>
          <a:p>
            <a:endParaRPr lang="en-US" dirty="0"/>
          </a:p>
        </p:txBody>
      </p:sp>
      <p:sp>
        <p:nvSpPr>
          <p:cNvPr id="3076" name="Rectangle 4"/>
          <p:cNvSpPr>
            <a:spLocks noGrp="1" noRot="1" noChangeAspect="1" noChangeArrowheads="1" noTextEdit="1"/>
          </p:cNvSpPr>
          <p:nvPr>
            <p:ph type="sldImg" idx="2"/>
          </p:nvPr>
        </p:nvSpPr>
        <p:spPr bwMode="auto">
          <a:xfrm>
            <a:off x="5113338" y="3276600"/>
            <a:ext cx="21880512" cy="16409988"/>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209927" y="20784215"/>
            <a:ext cx="25679400" cy="19686744"/>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l">
              <a:defRPr sz="5700"/>
            </a:lvl1pPr>
          </a:lstStyle>
          <a:p>
            <a:endParaRPr lang="en-US" dirty="0"/>
          </a:p>
        </p:txBody>
      </p:sp>
      <p:sp>
        <p:nvSpPr>
          <p:cNvPr id="3079" name="Rectangle 7"/>
          <p:cNvSpPr>
            <a:spLocks noGrp="1" noChangeArrowheads="1"/>
          </p:cNvSpPr>
          <p:nvPr>
            <p:ph type="sldNum" sz="quarter" idx="5"/>
          </p:nvPr>
        </p:nvSpPr>
        <p:spPr bwMode="auto">
          <a:xfrm>
            <a:off x="18181987"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r">
              <a:defRPr sz="5700"/>
            </a:lvl1pPr>
          </a:lstStyle>
          <a:p>
            <a:fld id="{7FB84CA5-7362-492D-8EBC-472296314F28}" type="slidenum">
              <a:rPr lang="en-US"/>
              <a:pPr/>
              <a:t>‹#›</a:t>
            </a:fld>
            <a:endParaRPr lang="en-US" dirty="0"/>
          </a:p>
        </p:txBody>
      </p:sp>
    </p:spTree>
    <p:extLst>
      <p:ext uri="{BB962C8B-B14F-4D97-AF65-F5344CB8AC3E}">
        <p14:creationId xmlns:p14="http://schemas.microsoft.com/office/powerpoint/2010/main" val="29468225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a:solidFill>
          <a:schemeClr val="tx1"/>
        </a:solidFill>
        <a:latin typeface="Arial" charset="0"/>
        <a:ea typeface="+mn-ea"/>
        <a:cs typeface="+mn-cs"/>
      </a:defRPr>
    </a:lvl1pPr>
    <a:lvl2pPr marL="457128" algn="l" rtl="0" fontAlgn="base">
      <a:spcBef>
        <a:spcPct val="30000"/>
      </a:spcBef>
      <a:spcAft>
        <a:spcPct val="0"/>
      </a:spcAft>
      <a:defRPr sz="1000" kern="1200">
        <a:solidFill>
          <a:schemeClr val="tx1"/>
        </a:solidFill>
        <a:latin typeface="Arial" charset="0"/>
        <a:ea typeface="+mn-ea"/>
        <a:cs typeface="+mn-cs"/>
      </a:defRPr>
    </a:lvl2pPr>
    <a:lvl3pPr marL="914256" algn="l" rtl="0" fontAlgn="base">
      <a:spcBef>
        <a:spcPct val="30000"/>
      </a:spcBef>
      <a:spcAft>
        <a:spcPct val="0"/>
      </a:spcAft>
      <a:defRPr sz="1000" kern="1200">
        <a:solidFill>
          <a:schemeClr val="tx1"/>
        </a:solidFill>
        <a:latin typeface="Arial" charset="0"/>
        <a:ea typeface="+mn-ea"/>
        <a:cs typeface="+mn-cs"/>
      </a:defRPr>
    </a:lvl3pPr>
    <a:lvl4pPr marL="1371379" algn="l" rtl="0" fontAlgn="base">
      <a:spcBef>
        <a:spcPct val="30000"/>
      </a:spcBef>
      <a:spcAft>
        <a:spcPct val="0"/>
      </a:spcAft>
      <a:defRPr sz="1000" kern="1200">
        <a:solidFill>
          <a:schemeClr val="tx1"/>
        </a:solidFill>
        <a:latin typeface="Arial" charset="0"/>
        <a:ea typeface="+mn-ea"/>
        <a:cs typeface="+mn-cs"/>
      </a:defRPr>
    </a:lvl4pPr>
    <a:lvl5pPr marL="1828507" algn="l" rtl="0" fontAlgn="base">
      <a:spcBef>
        <a:spcPct val="30000"/>
      </a:spcBef>
      <a:spcAft>
        <a:spcPct val="0"/>
      </a:spcAft>
      <a:defRPr sz="1000" kern="1200">
        <a:solidFill>
          <a:schemeClr val="tx1"/>
        </a:solidFill>
        <a:latin typeface="Arial" charset="0"/>
        <a:ea typeface="+mn-ea"/>
        <a:cs typeface="+mn-cs"/>
      </a:defRPr>
    </a:lvl5pPr>
    <a:lvl6pPr marL="2285635" algn="l" defTabSz="914256" rtl="0" eaLnBrk="1" latinLnBrk="0" hangingPunct="1">
      <a:defRPr sz="1000" kern="1200">
        <a:solidFill>
          <a:schemeClr val="tx1"/>
        </a:solidFill>
        <a:latin typeface="+mn-lt"/>
        <a:ea typeface="+mn-ea"/>
        <a:cs typeface="+mn-cs"/>
      </a:defRPr>
    </a:lvl6pPr>
    <a:lvl7pPr marL="2742763" algn="l" defTabSz="914256" rtl="0" eaLnBrk="1" latinLnBrk="0" hangingPunct="1">
      <a:defRPr sz="1000" kern="1200">
        <a:solidFill>
          <a:schemeClr val="tx1"/>
        </a:solidFill>
        <a:latin typeface="+mn-lt"/>
        <a:ea typeface="+mn-ea"/>
        <a:cs typeface="+mn-cs"/>
      </a:defRPr>
    </a:lvl7pPr>
    <a:lvl8pPr marL="3199886" algn="l" defTabSz="914256" rtl="0" eaLnBrk="1" latinLnBrk="0" hangingPunct="1">
      <a:defRPr sz="1000" kern="1200">
        <a:solidFill>
          <a:schemeClr val="tx1"/>
        </a:solidFill>
        <a:latin typeface="+mn-lt"/>
        <a:ea typeface="+mn-ea"/>
        <a:cs typeface="+mn-cs"/>
      </a:defRPr>
    </a:lvl8pPr>
    <a:lvl9pPr marL="3657014" algn="l" defTabSz="91425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D40FB-8398-4C90-906C-C9755161D6CD}" type="slidenum">
              <a:rPr lang="en-US"/>
              <a:pPr/>
              <a:t>1</a:t>
            </a:fld>
            <a:endParaRPr lang="en-US"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dirty="0" smtClean="0"/>
          </a:p>
          <a:p>
            <a:endParaRPr lang="en-US" dirty="0"/>
          </a:p>
        </p:txBody>
      </p:sp>
    </p:spTree>
    <p:extLst>
      <p:ext uri="{BB962C8B-B14F-4D97-AF65-F5344CB8AC3E}">
        <p14:creationId xmlns:p14="http://schemas.microsoft.com/office/powerpoint/2010/main" val="1604744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2964187" y="-3132245"/>
            <a:ext cx="31990109" cy="1892492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2" name="Rounded Rectangle 11"/>
          <p:cNvSpPr/>
          <p:nvPr/>
        </p:nvSpPr>
        <p:spPr>
          <a:xfrm rot="20707748">
            <a:off x="29607134" y="-2120789"/>
            <a:ext cx="15007248" cy="11647085"/>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1" name="Rounded Rectangle 10"/>
          <p:cNvSpPr/>
          <p:nvPr/>
        </p:nvSpPr>
        <p:spPr>
          <a:xfrm rot="20707748">
            <a:off x="34291673" y="9607509"/>
            <a:ext cx="12861384" cy="23740978"/>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9" name="Rounded Rectangle 8"/>
          <p:cNvSpPr/>
          <p:nvPr/>
        </p:nvSpPr>
        <p:spPr>
          <a:xfrm rot="20707748">
            <a:off x="-986978" y="15951802"/>
            <a:ext cx="35414750" cy="21877421"/>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ctrTitle"/>
          </p:nvPr>
        </p:nvSpPr>
        <p:spPr>
          <a:xfrm rot="-900000">
            <a:off x="2629606" y="17436845"/>
            <a:ext cx="28728763" cy="7709290"/>
          </a:xfrm>
        </p:spPr>
        <p:txBody>
          <a:bodyPr>
            <a:normAutofit/>
          </a:bodyPr>
          <a:lstStyle>
            <a:lvl1pPr>
              <a:lnSpc>
                <a:spcPts val="28800"/>
              </a:lnSpc>
              <a:defRPr sz="28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10565498" y="24130706"/>
            <a:ext cx="22345426" cy="5416776"/>
          </a:xfrm>
        </p:spPr>
        <p:txBody>
          <a:bodyPr>
            <a:normAutofit/>
          </a:bodyPr>
          <a:lstStyle>
            <a:lvl1pPr marL="0" indent="0" algn="r">
              <a:buNone/>
              <a:defRPr sz="11500">
                <a:solidFill>
                  <a:schemeClr val="tx1"/>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32359032" y="11103770"/>
            <a:ext cx="7315200" cy="1752600"/>
          </a:xfrm>
        </p:spPr>
        <p:txBody>
          <a:bodyPr/>
          <a:lstStyle>
            <a:lvl1pPr algn="l">
              <a:defRPr sz="8600">
                <a:solidFill>
                  <a:schemeClr val="tx1"/>
                </a:solidFill>
              </a:defRPr>
            </a:lvl1pPr>
          </a:lstStyle>
          <a:p>
            <a:fld id="{13723D8F-C4A9-41D8-8DD9-654C9CC04DEC}" type="datetime1">
              <a:rPr lang="uk-UA" smtClean="0"/>
              <a:pPr/>
              <a:t>3/26/19</a:t>
            </a:fld>
            <a:endParaRPr lang="uk-UA"/>
          </a:p>
        </p:txBody>
      </p:sp>
      <p:sp>
        <p:nvSpPr>
          <p:cNvPr id="5" name="Footer Placeholder 4"/>
          <p:cNvSpPr>
            <a:spLocks noGrp="1"/>
          </p:cNvSpPr>
          <p:nvPr>
            <p:ph type="ftr" sz="quarter" idx="11"/>
          </p:nvPr>
        </p:nvSpPr>
        <p:spPr>
          <a:xfrm rot="-900000">
            <a:off x="31446204" y="7337422"/>
            <a:ext cx="11836738" cy="1752600"/>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30968251" y="5577898"/>
            <a:ext cx="10241280" cy="2020982"/>
          </a:xfrm>
        </p:spPr>
        <p:txBody>
          <a:bodyPr anchor="ctr"/>
          <a:lstStyle>
            <a:lvl1pPr algn="l">
              <a:defRPr sz="11500">
                <a:solidFill>
                  <a:schemeClr val="tx1"/>
                </a:solidFill>
              </a:defRPr>
            </a:lvl1pPr>
          </a:lstStyle>
          <a:p>
            <a:pPr algn="r"/>
            <a:fld id="{F7886C9C-DC18-4195-8FD5-A50AA931D419}" type="slidenum">
              <a:rPr lang="en-US" smtClean="0"/>
              <a:pPr algn="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4300407" y="-3678230"/>
            <a:ext cx="39997517" cy="28293024"/>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3" name="Rounded Rectangle 12"/>
          <p:cNvSpPr/>
          <p:nvPr/>
        </p:nvSpPr>
        <p:spPr>
          <a:xfrm rot="20707748">
            <a:off x="310781" y="24430167"/>
            <a:ext cx="40934611" cy="13975027"/>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4" name="Rounded Rectangle 13"/>
          <p:cNvSpPr/>
          <p:nvPr/>
        </p:nvSpPr>
        <p:spPr>
          <a:xfrm rot="20707748">
            <a:off x="40962855" y="18429614"/>
            <a:ext cx="4853971" cy="1437288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5" name="Rounded Rectangle 14"/>
          <p:cNvSpPr/>
          <p:nvPr/>
        </p:nvSpPr>
        <p:spPr>
          <a:xfrm rot="20707748">
            <a:off x="36424754" y="-1544818"/>
            <a:ext cx="9487397" cy="19549469"/>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900000">
            <a:off x="15282636" y="22850064"/>
            <a:ext cx="24022814" cy="623780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3752902" y="4725991"/>
            <a:ext cx="31590139" cy="173028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33582744" y="29944812"/>
            <a:ext cx="7315200" cy="1752600"/>
          </a:xfrm>
        </p:spPr>
        <p:txBody>
          <a:bodyPr/>
          <a:lstStyle/>
          <a:p>
            <a:fld id="{1603CBDE-2A29-471E-88B8-467F9968B6CD}" type="datetime1">
              <a:rPr lang="uk-UA" smtClean="0"/>
              <a:pPr/>
              <a:t>3/26/19</a:t>
            </a:fld>
            <a:endParaRPr lang="uk-UA"/>
          </a:p>
        </p:txBody>
      </p:sp>
      <p:sp>
        <p:nvSpPr>
          <p:cNvPr id="5" name="Footer Placeholder 4"/>
          <p:cNvSpPr>
            <a:spLocks noGrp="1"/>
          </p:cNvSpPr>
          <p:nvPr>
            <p:ph type="ftr" sz="quarter" idx="11"/>
          </p:nvPr>
        </p:nvSpPr>
        <p:spPr>
          <a:xfrm rot="-900000">
            <a:off x="25544875" y="29255014"/>
            <a:ext cx="14996160" cy="1752600"/>
          </a:xfrm>
        </p:spPr>
        <p:txBody>
          <a:bodyPr/>
          <a:lstStyle>
            <a:lvl1pPr algn="r">
              <a:defRPr/>
            </a:lvl1pPr>
          </a:lstStyle>
          <a:p>
            <a:r>
              <a:rPr lang="de-DE" smtClean="0"/>
              <a:t>
              </a:t>
            </a:r>
            <a:endParaRPr lang="de-DE"/>
          </a:p>
        </p:txBody>
      </p:sp>
      <p:sp>
        <p:nvSpPr>
          <p:cNvPr id="6" name="Slide Number Placeholder 5"/>
          <p:cNvSpPr>
            <a:spLocks noGrp="1"/>
          </p:cNvSpPr>
          <p:nvPr>
            <p:ph type="sldNum" sz="quarter" idx="12"/>
          </p:nvPr>
        </p:nvSpPr>
        <p:spPr>
          <a:xfrm rot="-900000">
            <a:off x="39277106" y="15585300"/>
            <a:ext cx="4355736"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4237954" y="-3005110"/>
            <a:ext cx="35712749" cy="35266210"/>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3" name="Rounded Rectangle 12"/>
          <p:cNvSpPr/>
          <p:nvPr/>
        </p:nvSpPr>
        <p:spPr>
          <a:xfrm rot="20707748">
            <a:off x="15490730" y="30116467"/>
            <a:ext cx="21104050" cy="5603866"/>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4" name="Rounded Rectangle 13"/>
          <p:cNvSpPr/>
          <p:nvPr/>
        </p:nvSpPr>
        <p:spPr>
          <a:xfrm rot="20707748">
            <a:off x="36765718" y="26206678"/>
            <a:ext cx="8210731" cy="7385707"/>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5" name="Rounded Rectangle 14"/>
          <p:cNvSpPr/>
          <p:nvPr/>
        </p:nvSpPr>
        <p:spPr>
          <a:xfrm rot="20707748">
            <a:off x="31998845" y="-2355507"/>
            <a:ext cx="14715725" cy="2789698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Vertical Title 1"/>
          <p:cNvSpPr>
            <a:spLocks noGrp="1"/>
          </p:cNvSpPr>
          <p:nvPr>
            <p:ph type="title" orient="vert"/>
          </p:nvPr>
        </p:nvSpPr>
        <p:spPr>
          <a:xfrm rot="-900000">
            <a:off x="32608008" y="2454783"/>
            <a:ext cx="6890918" cy="231306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4645260" y="5163233"/>
            <a:ext cx="25914984" cy="244236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37219738" y="28265935"/>
            <a:ext cx="5969203" cy="1752600"/>
          </a:xfrm>
        </p:spPr>
        <p:txBody>
          <a:bodyPr/>
          <a:lstStyle>
            <a:lvl1pPr algn="l">
              <a:defRPr/>
            </a:lvl1pPr>
          </a:lstStyle>
          <a:p>
            <a:fld id="{660A4BAD-9E38-417B-A84E-91DB48DA2B71}" type="datetime1">
              <a:rPr lang="uk-UA" smtClean="0"/>
              <a:pPr/>
              <a:t>3/26/19</a:t>
            </a:fld>
            <a:endParaRPr lang="uk-UA"/>
          </a:p>
        </p:txBody>
      </p:sp>
      <p:sp>
        <p:nvSpPr>
          <p:cNvPr id="5" name="Footer Placeholder 4"/>
          <p:cNvSpPr>
            <a:spLocks noGrp="1"/>
          </p:cNvSpPr>
          <p:nvPr>
            <p:ph type="ftr" sz="quarter" idx="11"/>
          </p:nvPr>
        </p:nvSpPr>
        <p:spPr>
          <a:xfrm rot="-900000">
            <a:off x="23989478" y="29703574"/>
            <a:ext cx="11425469" cy="1752600"/>
          </a:xfrm>
        </p:spPr>
        <p:txBody>
          <a:bodyPr/>
          <a:lstStyle>
            <a:lvl1pPr algn="r">
              <a:defRPr/>
            </a:lvl1pPr>
          </a:lstStyle>
          <a:p>
            <a:r>
              <a:rPr lang="de-DE" smtClean="0"/>
              <a:t>
              </a:t>
            </a:r>
            <a:endParaRPr lang="de-DE"/>
          </a:p>
        </p:txBody>
      </p:sp>
      <p:sp>
        <p:nvSpPr>
          <p:cNvPr id="6" name="Slide Number Placeholder 5"/>
          <p:cNvSpPr>
            <a:spLocks noGrp="1"/>
          </p:cNvSpPr>
          <p:nvPr>
            <p:ph type="sldNum" sz="quarter" idx="12"/>
          </p:nvPr>
        </p:nvSpPr>
        <p:spPr>
          <a:xfrm rot="-900000">
            <a:off x="36912499" y="27080873"/>
            <a:ext cx="5969203"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159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4154110" y="4082875"/>
            <a:ext cx="17354117" cy="29528275"/>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3" name="Rounded Rectangle 12"/>
          <p:cNvSpPr/>
          <p:nvPr/>
        </p:nvSpPr>
        <p:spPr>
          <a:xfrm rot="907748">
            <a:off x="85195" y="-2455241"/>
            <a:ext cx="17929891" cy="6661349"/>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4" name="Rounded Rectangle 13"/>
          <p:cNvSpPr/>
          <p:nvPr/>
        </p:nvSpPr>
        <p:spPr>
          <a:xfrm rot="907748">
            <a:off x="10304647" y="31632955"/>
            <a:ext cx="9508920" cy="2570890"/>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5" name="Rounded Rectangle 14"/>
          <p:cNvSpPr/>
          <p:nvPr/>
        </p:nvSpPr>
        <p:spPr>
          <a:xfrm rot="907748">
            <a:off x="15288679" y="-2657438"/>
            <a:ext cx="32558069" cy="37567392"/>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3042689" y="14025545"/>
            <a:ext cx="24311774" cy="8139029"/>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16699337" y="4606639"/>
            <a:ext cx="22361928" cy="2437259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8116745" y="2919910"/>
            <a:ext cx="8588904" cy="1752600"/>
          </a:xfrm>
        </p:spPr>
        <p:txBody>
          <a:bodyPr/>
          <a:lstStyle/>
          <a:p>
            <a:fld id="{0C74D67F-E45A-4428-B474-1BFDB0D15FED}" type="datetime1">
              <a:rPr lang="uk-UA" smtClean="0"/>
              <a:pPr/>
              <a:t>3/26/19</a:t>
            </a:fld>
            <a:endParaRPr lang="uk-UA"/>
          </a:p>
        </p:txBody>
      </p:sp>
      <p:sp>
        <p:nvSpPr>
          <p:cNvPr id="5" name="Footer Placeholder 4"/>
          <p:cNvSpPr>
            <a:spLocks noGrp="1"/>
          </p:cNvSpPr>
          <p:nvPr>
            <p:ph type="ftr" sz="quarter" idx="11"/>
          </p:nvPr>
        </p:nvSpPr>
        <p:spPr>
          <a:xfrm rot="900000">
            <a:off x="14897378" y="29652223"/>
            <a:ext cx="11482738" cy="1752600"/>
          </a:xfrm>
        </p:spPr>
        <p:txBody>
          <a:bodyPr/>
          <a:lstStyle/>
          <a:p>
            <a:r>
              <a:rPr lang="de-DE" smtClean="0"/>
              <a:t>
              </a:t>
            </a:r>
            <a:endParaRPr lang="de-DE"/>
          </a:p>
        </p:txBody>
      </p:sp>
      <p:sp>
        <p:nvSpPr>
          <p:cNvPr id="6" name="Slide Number Placeholder 5"/>
          <p:cNvSpPr>
            <a:spLocks noGrp="1"/>
          </p:cNvSpPr>
          <p:nvPr>
            <p:ph type="sldNum" sz="quarter" idx="12"/>
          </p:nvPr>
        </p:nvSpPr>
        <p:spPr>
          <a:xfrm rot="900000">
            <a:off x="6073779" y="1443828"/>
            <a:ext cx="10979131" cy="1752600"/>
          </a:xfrm>
        </p:spPr>
        <p:txBody>
          <a:body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274635" y="-4884886"/>
            <a:ext cx="35574850" cy="16503250"/>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8" name="Rounded Rectangle 17"/>
          <p:cNvSpPr/>
          <p:nvPr/>
        </p:nvSpPr>
        <p:spPr>
          <a:xfrm rot="900000">
            <a:off x="-3727874" y="11605538"/>
            <a:ext cx="33592152" cy="24384389"/>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9" name="Rounded Rectangle 18"/>
          <p:cNvSpPr/>
          <p:nvPr/>
        </p:nvSpPr>
        <p:spPr>
          <a:xfrm rot="900000">
            <a:off x="30422724" y="18123900"/>
            <a:ext cx="14890920" cy="17011358"/>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dirty="0"/>
          </a:p>
        </p:txBody>
      </p:sp>
      <p:sp>
        <p:nvSpPr>
          <p:cNvPr id="20" name="Rounded Rectangle 19"/>
          <p:cNvSpPr/>
          <p:nvPr/>
        </p:nvSpPr>
        <p:spPr>
          <a:xfrm rot="900000">
            <a:off x="35173821" y="-500698"/>
            <a:ext cx="11283010" cy="18340157"/>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900000">
            <a:off x="2567935" y="14024779"/>
            <a:ext cx="27316104" cy="7539264"/>
          </a:xfrm>
        </p:spPr>
        <p:txBody>
          <a:bodyPr anchor="b">
            <a:noAutofit/>
          </a:bodyPr>
          <a:lstStyle>
            <a:lvl1pPr algn="r">
              <a:defRPr sz="23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2581675" y="21572167"/>
            <a:ext cx="25303411" cy="7200898"/>
          </a:xfrm>
        </p:spPr>
        <p:txBody>
          <a:bodyPr anchor="t">
            <a:normAutofit/>
          </a:bodyPr>
          <a:lstStyle>
            <a:lvl1pPr marL="0" indent="0" algn="r">
              <a:buNone/>
              <a:defRPr sz="115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33016166" y="18054650"/>
            <a:ext cx="7315200" cy="1752600"/>
          </a:xfrm>
        </p:spPr>
        <p:txBody>
          <a:bodyPr/>
          <a:lstStyle>
            <a:lvl1pPr algn="l">
              <a:defRPr/>
            </a:lvl1pPr>
          </a:lstStyle>
          <a:p>
            <a:fld id="{743D985D-41A0-4705-858A-FEEDE5B81603}" type="datetime1">
              <a:rPr lang="uk-UA" smtClean="0"/>
              <a:pPr/>
              <a:t>3/26/19</a:t>
            </a:fld>
            <a:endParaRPr lang="uk-UA"/>
          </a:p>
        </p:txBody>
      </p:sp>
      <p:sp>
        <p:nvSpPr>
          <p:cNvPr id="5" name="Footer Placeholder 4"/>
          <p:cNvSpPr>
            <a:spLocks noGrp="1"/>
          </p:cNvSpPr>
          <p:nvPr>
            <p:ph type="ftr" sz="quarter" idx="11"/>
          </p:nvPr>
        </p:nvSpPr>
        <p:spPr>
          <a:xfrm rot="900000">
            <a:off x="33873434" y="15219818"/>
            <a:ext cx="9246264" cy="1752600"/>
          </a:xfrm>
        </p:spPr>
        <p:txBody>
          <a:bodyPr/>
          <a:lstStyle/>
          <a:p>
            <a:r>
              <a:rPr lang="de-DE" smtClean="0"/>
              <a:t>
              </a:t>
            </a:r>
            <a:endParaRPr lang="de-DE"/>
          </a:p>
        </p:txBody>
      </p:sp>
      <p:sp>
        <p:nvSpPr>
          <p:cNvPr id="6" name="Slide Number Placeholder 5"/>
          <p:cNvSpPr>
            <a:spLocks noGrp="1"/>
          </p:cNvSpPr>
          <p:nvPr>
            <p:ph type="sldNum" sz="quarter" idx="12"/>
          </p:nvPr>
        </p:nvSpPr>
        <p:spPr>
          <a:xfrm rot="900000" flipH="1">
            <a:off x="34446545" y="12773556"/>
            <a:ext cx="3283099" cy="1752600"/>
          </a:xfrm>
        </p:spPr>
        <p:txBody>
          <a:bodyPr/>
          <a:lstStyle>
            <a:lvl1pPr algn="l">
              <a:defRPr/>
            </a:lvl1pPr>
          </a:lstStyle>
          <a:p>
            <a:fld id="{57AF16DE-A0D5-4438-950F-5B1E159C2C28}"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4239478" y="-3004750"/>
            <a:ext cx="35711554" cy="352540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8" name="Rounded Rectangle 17"/>
          <p:cNvSpPr/>
          <p:nvPr/>
        </p:nvSpPr>
        <p:spPr>
          <a:xfrm rot="20707748">
            <a:off x="15540180" y="30122381"/>
            <a:ext cx="21059496" cy="559203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9" name="Rounded Rectangle 18"/>
          <p:cNvSpPr/>
          <p:nvPr/>
        </p:nvSpPr>
        <p:spPr>
          <a:xfrm rot="20707748">
            <a:off x="36771351" y="26219278"/>
            <a:ext cx="8203315" cy="7372814"/>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0" name="Rounded Rectangle 19"/>
          <p:cNvSpPr/>
          <p:nvPr/>
        </p:nvSpPr>
        <p:spPr>
          <a:xfrm rot="20707748">
            <a:off x="32006134" y="-2354626"/>
            <a:ext cx="14708798" cy="27896986"/>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24825089" y="10708918"/>
            <a:ext cx="23137445" cy="6893563"/>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4869307" y="6408293"/>
            <a:ext cx="12377318" cy="232312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17764954" y="2966424"/>
            <a:ext cx="12384048" cy="23218445"/>
          </a:xfrm>
        </p:spPr>
        <p:txBody>
          <a:bodyPr anchor="t"/>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37228411" y="28259580"/>
            <a:ext cx="5961504" cy="1752600"/>
          </a:xfrm>
        </p:spPr>
        <p:txBody>
          <a:bodyPr/>
          <a:lstStyle>
            <a:lvl1pPr algn="l">
              <a:defRPr/>
            </a:lvl1pPr>
          </a:lstStyle>
          <a:p>
            <a:fld id="{5FF0FF2E-5145-464A-9EAF-45C6835E164F}" type="datetime1">
              <a:rPr lang="uk-UA" smtClean="0"/>
              <a:pPr/>
              <a:t>3/26/19</a:t>
            </a:fld>
            <a:endParaRPr lang="uk-UA"/>
          </a:p>
        </p:txBody>
      </p:sp>
      <p:sp>
        <p:nvSpPr>
          <p:cNvPr id="6" name="Footer Placeholder 5"/>
          <p:cNvSpPr>
            <a:spLocks noGrp="1"/>
          </p:cNvSpPr>
          <p:nvPr>
            <p:ph type="ftr" sz="quarter" idx="11"/>
          </p:nvPr>
        </p:nvSpPr>
        <p:spPr>
          <a:xfrm rot="-900000">
            <a:off x="19462358" y="26372998"/>
            <a:ext cx="14996160" cy="1752600"/>
          </a:xfrm>
        </p:spPr>
        <p:txBody>
          <a:bodyPr/>
          <a:lstStyle>
            <a:lvl1pPr algn="r">
              <a:defRPr/>
            </a:lvl1pPr>
          </a:lstStyle>
          <a:p>
            <a:r>
              <a:rPr lang="de-DE" smtClean="0"/>
              <a:t>
              </a:t>
            </a:r>
            <a:endParaRPr lang="de-DE"/>
          </a:p>
        </p:txBody>
      </p:sp>
      <p:sp>
        <p:nvSpPr>
          <p:cNvPr id="7" name="Slide Number Placeholder 6"/>
          <p:cNvSpPr>
            <a:spLocks noGrp="1"/>
          </p:cNvSpPr>
          <p:nvPr>
            <p:ph type="sldNum" sz="quarter" idx="12"/>
          </p:nvPr>
        </p:nvSpPr>
        <p:spPr>
          <a:xfrm rot="-900000">
            <a:off x="36912790" y="27086930"/>
            <a:ext cx="5960126"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4239478" y="-3004750"/>
            <a:ext cx="35711554" cy="352540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54" name="Rounded Rectangle 53"/>
          <p:cNvSpPr/>
          <p:nvPr/>
        </p:nvSpPr>
        <p:spPr>
          <a:xfrm rot="20707748">
            <a:off x="15540180" y="30122381"/>
            <a:ext cx="21059496" cy="559203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55" name="Rounded Rectangle 54"/>
          <p:cNvSpPr/>
          <p:nvPr/>
        </p:nvSpPr>
        <p:spPr>
          <a:xfrm rot="20707748">
            <a:off x="36771351" y="26219278"/>
            <a:ext cx="8203315" cy="7372814"/>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56" name="Rounded Rectangle 55"/>
          <p:cNvSpPr/>
          <p:nvPr/>
        </p:nvSpPr>
        <p:spPr>
          <a:xfrm rot="20707748">
            <a:off x="32006134" y="-2354626"/>
            <a:ext cx="14708798" cy="27896986"/>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24842419" y="10709453"/>
            <a:ext cx="23130662" cy="689091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4102853" y="6752976"/>
            <a:ext cx="10623110" cy="3647357"/>
          </a:xfrm>
        </p:spPr>
        <p:txBody>
          <a:bodyPr anchor="b"/>
          <a:lstStyle>
            <a:lvl1pPr marL="0" indent="0">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rot="-900000">
            <a:off x="5378487" y="10693896"/>
            <a:ext cx="12377318" cy="18905760"/>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16971406" y="3300017"/>
            <a:ext cx="10630814" cy="3614606"/>
          </a:xfrm>
        </p:spPr>
        <p:txBody>
          <a:bodyPr anchor="b"/>
          <a:lstStyle>
            <a:lvl1pPr marL="0" indent="0">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rot="-900000">
            <a:off x="18280791" y="7180233"/>
            <a:ext cx="12377318" cy="18988330"/>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37219738" y="28265935"/>
            <a:ext cx="5969203" cy="1752600"/>
          </a:xfrm>
        </p:spPr>
        <p:txBody>
          <a:bodyPr/>
          <a:lstStyle>
            <a:lvl1pPr algn="l">
              <a:defRPr/>
            </a:lvl1pPr>
          </a:lstStyle>
          <a:p>
            <a:fld id="{0221E93D-26E9-4517-9B42-24A94919F0F8}" type="datetime1">
              <a:rPr lang="uk-UA" smtClean="0"/>
              <a:pPr/>
              <a:t>3/26/19</a:t>
            </a:fld>
            <a:endParaRPr lang="uk-UA"/>
          </a:p>
        </p:txBody>
      </p:sp>
      <p:sp>
        <p:nvSpPr>
          <p:cNvPr id="8" name="Footer Placeholder 7"/>
          <p:cNvSpPr>
            <a:spLocks noGrp="1"/>
          </p:cNvSpPr>
          <p:nvPr>
            <p:ph type="ftr" sz="quarter" idx="11"/>
          </p:nvPr>
        </p:nvSpPr>
        <p:spPr>
          <a:xfrm rot="-900000">
            <a:off x="19443802" y="26378614"/>
            <a:ext cx="14996160" cy="1752600"/>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36912499" y="27080873"/>
            <a:ext cx="5969203"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4154110" y="4082875"/>
            <a:ext cx="17354117" cy="29528275"/>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2" name="Rounded Rectangle 21"/>
          <p:cNvSpPr/>
          <p:nvPr/>
        </p:nvSpPr>
        <p:spPr>
          <a:xfrm rot="907748">
            <a:off x="85195" y="-2455241"/>
            <a:ext cx="17929891" cy="6661349"/>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3" name="Rounded Rectangle 22"/>
          <p:cNvSpPr/>
          <p:nvPr/>
        </p:nvSpPr>
        <p:spPr>
          <a:xfrm rot="907748">
            <a:off x="10304647" y="31632955"/>
            <a:ext cx="9508920" cy="2570890"/>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4" name="Rounded Rectangle 23"/>
          <p:cNvSpPr/>
          <p:nvPr/>
        </p:nvSpPr>
        <p:spPr>
          <a:xfrm rot="907748">
            <a:off x="15288679" y="-2657438"/>
            <a:ext cx="32558069" cy="37567392"/>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3028493" y="14045184"/>
            <a:ext cx="24315725" cy="8119872"/>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8119872" y="2940713"/>
            <a:ext cx="8602675" cy="1752600"/>
          </a:xfrm>
        </p:spPr>
        <p:txBody>
          <a:bodyPr/>
          <a:lstStyle/>
          <a:p>
            <a:fld id="{F34ECE03-135E-4F9A-B2C8-D717A0C462EB}" type="datetime1">
              <a:rPr lang="uk-UA" smtClean="0"/>
              <a:pPr/>
              <a:t>3/26/19</a:t>
            </a:fld>
            <a:endParaRPr lang="uk-UA"/>
          </a:p>
        </p:txBody>
      </p:sp>
      <p:sp>
        <p:nvSpPr>
          <p:cNvPr id="4" name="Footer Placeholder 3"/>
          <p:cNvSpPr>
            <a:spLocks noGrp="1"/>
          </p:cNvSpPr>
          <p:nvPr>
            <p:ph type="ftr" sz="quarter" idx="11"/>
          </p:nvPr>
        </p:nvSpPr>
        <p:spPr>
          <a:xfrm rot="900000">
            <a:off x="11969863" y="29284961"/>
            <a:ext cx="14650142" cy="1752600"/>
          </a:xfrm>
        </p:spPr>
        <p:txBody>
          <a:bodyPr/>
          <a:lstStyle/>
          <a:p>
            <a:r>
              <a:rPr lang="de-DE" smtClean="0"/>
              <a:t>
              </a:t>
            </a:r>
            <a:endParaRPr lang="de-DE"/>
          </a:p>
        </p:txBody>
      </p:sp>
      <p:sp>
        <p:nvSpPr>
          <p:cNvPr id="5" name="Slide Number Placeholder 4"/>
          <p:cNvSpPr>
            <a:spLocks noGrp="1"/>
          </p:cNvSpPr>
          <p:nvPr>
            <p:ph type="sldNum" sz="quarter" idx="12"/>
          </p:nvPr>
        </p:nvSpPr>
        <p:spPr>
          <a:xfrm rot="900000">
            <a:off x="6056986" y="1448412"/>
            <a:ext cx="10972800" cy="1752600"/>
          </a:xfrm>
        </p:spPr>
        <p:txBody>
          <a:body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1786788" y="-5847134"/>
            <a:ext cx="41174174" cy="30451747"/>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3" name="Rounded Rectangle 12"/>
          <p:cNvSpPr/>
          <p:nvPr/>
        </p:nvSpPr>
        <p:spPr>
          <a:xfrm rot="900000">
            <a:off x="-2155541" y="24997870"/>
            <a:ext cx="35856000" cy="11936222"/>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4" name="Rounded Rectangle 13"/>
          <p:cNvSpPr/>
          <p:nvPr/>
        </p:nvSpPr>
        <p:spPr>
          <a:xfrm rot="900000">
            <a:off x="34523088" y="31119965"/>
            <a:ext cx="9277603" cy="3051024"/>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dirty="0"/>
          </a:p>
        </p:txBody>
      </p:sp>
      <p:sp>
        <p:nvSpPr>
          <p:cNvPr id="15" name="Rounded Rectangle 14"/>
          <p:cNvSpPr/>
          <p:nvPr/>
        </p:nvSpPr>
        <p:spPr>
          <a:xfrm rot="900000">
            <a:off x="39010006" y="443484"/>
            <a:ext cx="9019157" cy="30788318"/>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Date Placeholder 1"/>
          <p:cNvSpPr>
            <a:spLocks noGrp="1"/>
          </p:cNvSpPr>
          <p:nvPr>
            <p:ph type="dt" sz="half" idx="10"/>
          </p:nvPr>
        </p:nvSpPr>
        <p:spPr>
          <a:xfrm rot="900000">
            <a:off x="36105302" y="28450159"/>
            <a:ext cx="7315200" cy="1752600"/>
          </a:xfrm>
        </p:spPr>
        <p:txBody>
          <a:bodyPr/>
          <a:lstStyle>
            <a:lvl1pPr algn="l">
              <a:defRPr/>
            </a:lvl1pPr>
          </a:lstStyle>
          <a:p>
            <a:fld id="{324B96B2-E827-48C6-AEC6-0B4941A00AF7}" type="datetime1">
              <a:rPr lang="uk-UA" smtClean="0"/>
              <a:pPr/>
              <a:t>3/26/19</a:t>
            </a:fld>
            <a:endParaRPr lang="uk-UA"/>
          </a:p>
        </p:txBody>
      </p:sp>
      <p:sp>
        <p:nvSpPr>
          <p:cNvPr id="3" name="Footer Placeholder 2"/>
          <p:cNvSpPr>
            <a:spLocks noGrp="1"/>
          </p:cNvSpPr>
          <p:nvPr>
            <p:ph type="ftr" sz="quarter" idx="11"/>
          </p:nvPr>
        </p:nvSpPr>
        <p:spPr>
          <a:xfrm rot="900000">
            <a:off x="18682973" y="28739021"/>
            <a:ext cx="14996160" cy="1416778"/>
          </a:xfrm>
        </p:spPr>
        <p:txBody>
          <a:bodyPr/>
          <a:lstStyle>
            <a:lvl1pPr algn="r">
              <a:defRPr/>
            </a:lvl1pPr>
          </a:lstStyle>
          <a:p>
            <a:r>
              <a:rPr lang="de-DE" smtClean="0"/>
              <a:t>
              </a:t>
            </a:r>
            <a:endParaRPr lang="de-DE"/>
          </a:p>
        </p:txBody>
      </p:sp>
      <p:sp>
        <p:nvSpPr>
          <p:cNvPr id="4" name="Slide Number Placeholder 3"/>
          <p:cNvSpPr>
            <a:spLocks noGrp="1"/>
          </p:cNvSpPr>
          <p:nvPr>
            <p:ph type="sldNum" sz="quarter" idx="12"/>
          </p:nvPr>
        </p:nvSpPr>
        <p:spPr>
          <a:xfrm rot="900000">
            <a:off x="36475421" y="26736530"/>
            <a:ext cx="3437789"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4306848" y="-2997782"/>
            <a:ext cx="34977341" cy="28998422"/>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4" name="Rounded Rectangle 13"/>
          <p:cNvSpPr/>
          <p:nvPr/>
        </p:nvSpPr>
        <p:spPr>
          <a:xfrm rot="20707748">
            <a:off x="311071" y="25815137"/>
            <a:ext cx="35727125" cy="11886869"/>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5" name="Rounded Rectangle 14"/>
          <p:cNvSpPr/>
          <p:nvPr/>
        </p:nvSpPr>
        <p:spPr>
          <a:xfrm rot="20707748">
            <a:off x="36772774" y="26207669"/>
            <a:ext cx="8203310" cy="7383850"/>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6" name="Rounded Rectangle 15"/>
          <p:cNvSpPr/>
          <p:nvPr/>
        </p:nvSpPr>
        <p:spPr>
          <a:xfrm rot="20707748">
            <a:off x="32030931" y="-2351210"/>
            <a:ext cx="14683771" cy="27885163"/>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24842419" y="10709453"/>
            <a:ext cx="23130662" cy="6890918"/>
          </a:xfrm>
        </p:spPr>
        <p:txBody>
          <a:bodyPr anchor="b"/>
          <a:lstStyle>
            <a:lvl1pPr algn="r">
              <a:defRPr sz="21100" b="0"/>
            </a:lvl1pPr>
          </a:lstStyle>
          <a:p>
            <a:r>
              <a:rPr lang="en-US" smtClean="0"/>
              <a:t>Click to edit Master title style</a:t>
            </a:r>
            <a:endParaRPr lang="en-US" dirty="0"/>
          </a:p>
        </p:txBody>
      </p:sp>
      <p:sp>
        <p:nvSpPr>
          <p:cNvPr id="3" name="Content Placeholder 2"/>
          <p:cNvSpPr>
            <a:spLocks noGrp="1"/>
          </p:cNvSpPr>
          <p:nvPr>
            <p:ph idx="1"/>
          </p:nvPr>
        </p:nvSpPr>
        <p:spPr>
          <a:xfrm rot="-900000">
            <a:off x="4055270" y="4790078"/>
            <a:ext cx="25646880" cy="18663456"/>
          </a:xfrm>
        </p:spPr>
        <p:txBody>
          <a:bodyPr anchor="b"/>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15439553" y="24694030"/>
            <a:ext cx="18865800" cy="4743029"/>
          </a:xfrm>
        </p:spPr>
        <p:txBody>
          <a:bodyPr>
            <a:normAutofit/>
          </a:bodyPr>
          <a:lstStyle>
            <a:lvl1pPr marL="0" indent="0" algn="r">
              <a:buNone/>
              <a:defRPr sz="86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a:xfrm rot="-900000">
            <a:off x="37219738" y="28265935"/>
            <a:ext cx="5969203" cy="1752600"/>
          </a:xfrm>
        </p:spPr>
        <p:txBody>
          <a:bodyPr/>
          <a:lstStyle>
            <a:lvl1pPr algn="l">
              <a:defRPr/>
            </a:lvl1pPr>
          </a:lstStyle>
          <a:p>
            <a:fld id="{F86EEAD4-C3DA-4DBC-8FCC-2DB3150045DD}" type="datetime1">
              <a:rPr lang="uk-UA" smtClean="0"/>
              <a:pPr/>
              <a:t>3/26/19</a:t>
            </a:fld>
            <a:endParaRPr lang="uk-UA"/>
          </a:p>
        </p:txBody>
      </p:sp>
      <p:sp>
        <p:nvSpPr>
          <p:cNvPr id="6" name="Footer Placeholder 5"/>
          <p:cNvSpPr>
            <a:spLocks noGrp="1"/>
          </p:cNvSpPr>
          <p:nvPr>
            <p:ph type="ftr" sz="quarter" idx="11"/>
          </p:nvPr>
        </p:nvSpPr>
        <p:spPr>
          <a:xfrm rot="-900000">
            <a:off x="20467039" y="29275702"/>
            <a:ext cx="14702626" cy="1752600"/>
          </a:xfrm>
        </p:spPr>
        <p:txBody>
          <a:bodyPr/>
          <a:lstStyle>
            <a:lvl1pPr algn="r">
              <a:defRPr/>
            </a:lvl1pPr>
          </a:lstStyle>
          <a:p>
            <a:r>
              <a:rPr lang="de-DE" smtClean="0"/>
              <a:t>
              </a:t>
            </a:r>
            <a:endParaRPr lang="de-DE"/>
          </a:p>
        </p:txBody>
      </p:sp>
      <p:sp>
        <p:nvSpPr>
          <p:cNvPr id="7" name="Slide Number Placeholder 6"/>
          <p:cNvSpPr>
            <a:spLocks noGrp="1"/>
          </p:cNvSpPr>
          <p:nvPr>
            <p:ph type="sldNum" sz="quarter" idx="12"/>
          </p:nvPr>
        </p:nvSpPr>
        <p:spPr>
          <a:xfrm rot="-900000">
            <a:off x="36912499" y="27080873"/>
            <a:ext cx="5969203"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2561765" y="-4702807"/>
            <a:ext cx="32029776" cy="32743685"/>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6" name="Rounded Rectangle 15"/>
          <p:cNvSpPr/>
          <p:nvPr/>
        </p:nvSpPr>
        <p:spPr>
          <a:xfrm rot="900000">
            <a:off x="-1362701" y="28654666"/>
            <a:ext cx="25442371" cy="7180579"/>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7" name="Rounded Rectangle 16"/>
          <p:cNvSpPr/>
          <p:nvPr/>
        </p:nvSpPr>
        <p:spPr>
          <a:xfrm rot="900000">
            <a:off x="33265404" y="-1164621"/>
            <a:ext cx="11684328" cy="6641390"/>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18" name="Rounded Rectangle 17"/>
          <p:cNvSpPr/>
          <p:nvPr/>
        </p:nvSpPr>
        <p:spPr>
          <a:xfrm rot="900000">
            <a:off x="28318953" y="6154085"/>
            <a:ext cx="18445162" cy="2965656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2" name="Title 1"/>
          <p:cNvSpPr>
            <a:spLocks noGrp="1"/>
          </p:cNvSpPr>
          <p:nvPr>
            <p:ph type="title"/>
          </p:nvPr>
        </p:nvSpPr>
        <p:spPr>
          <a:xfrm rot="-4500000">
            <a:off x="21975713" y="13175690"/>
            <a:ext cx="24174638" cy="9586229"/>
          </a:xfrm>
        </p:spPr>
        <p:txBody>
          <a:bodyPr anchor="t">
            <a:normAutofit/>
          </a:bodyPr>
          <a:lstStyle>
            <a:lvl1pPr algn="r">
              <a:defRPr sz="21100" b="0"/>
            </a:lvl1pPr>
          </a:lstStyle>
          <a:p>
            <a:r>
              <a:rPr lang="en-US" smtClean="0"/>
              <a:t>Click to edit Master title style</a:t>
            </a:r>
            <a:endParaRPr lang="en-US"/>
          </a:p>
        </p:txBody>
      </p:sp>
      <p:sp>
        <p:nvSpPr>
          <p:cNvPr id="3" name="Picture Placeholder 2"/>
          <p:cNvSpPr>
            <a:spLocks noGrp="1"/>
          </p:cNvSpPr>
          <p:nvPr>
            <p:ph type="pic" idx="1"/>
          </p:nvPr>
        </p:nvSpPr>
        <p:spPr>
          <a:xfrm rot="900000">
            <a:off x="7236139" y="2955509"/>
            <a:ext cx="20752819" cy="15813206"/>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3949390" y="19973405"/>
            <a:ext cx="20692392" cy="5776992"/>
          </a:xfrm>
        </p:spPr>
        <p:txBody>
          <a:bodyPr anchor="t">
            <a:normAutofit/>
          </a:bodyPr>
          <a:lstStyle>
            <a:lvl1pPr marL="0" indent="0" algn="ctr">
              <a:buNone/>
              <a:defRPr sz="96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a:xfrm rot="900000">
            <a:off x="33563496" y="2742026"/>
            <a:ext cx="7315200" cy="1752600"/>
          </a:xfrm>
        </p:spPr>
        <p:txBody>
          <a:bodyPr/>
          <a:lstStyle>
            <a:lvl1pPr algn="l">
              <a:defRPr/>
            </a:lvl1pPr>
          </a:lstStyle>
          <a:p>
            <a:fld id="{27919564-D8C1-4DEC-994F-FEB2BAD79743}" type="datetime1">
              <a:rPr lang="uk-UA" smtClean="0"/>
              <a:pPr/>
              <a:t>3/26/19</a:t>
            </a:fld>
            <a:endParaRPr lang="uk-UA"/>
          </a:p>
        </p:txBody>
      </p:sp>
      <p:sp>
        <p:nvSpPr>
          <p:cNvPr id="6" name="Footer Placeholder 5"/>
          <p:cNvSpPr>
            <a:spLocks noGrp="1"/>
          </p:cNvSpPr>
          <p:nvPr>
            <p:ph type="ftr" sz="quarter" idx="11"/>
          </p:nvPr>
        </p:nvSpPr>
        <p:spPr>
          <a:xfrm rot="900000">
            <a:off x="3107004" y="24780151"/>
            <a:ext cx="14291774" cy="1752600"/>
          </a:xfrm>
        </p:spPr>
        <p:txBody>
          <a:bodyPr/>
          <a:lstStyle>
            <a:lvl1pPr algn="l">
              <a:defRPr/>
            </a:lvl1pPr>
          </a:lstStyle>
          <a:p>
            <a:r>
              <a:rPr lang="de-DE" smtClean="0"/>
              <a:t>
              </a:t>
            </a:r>
            <a:endParaRPr lang="de-DE"/>
          </a:p>
        </p:txBody>
      </p:sp>
      <p:sp>
        <p:nvSpPr>
          <p:cNvPr id="7" name="Slide Number Placeholder 6"/>
          <p:cNvSpPr>
            <a:spLocks noGrp="1"/>
          </p:cNvSpPr>
          <p:nvPr>
            <p:ph type="sldNum" sz="quarter" idx="12"/>
          </p:nvPr>
        </p:nvSpPr>
        <p:spPr>
          <a:xfrm rot="900000">
            <a:off x="33823058" y="1877062"/>
            <a:ext cx="9423298" cy="1752600"/>
          </a:xfrm>
        </p:spPr>
        <p:txBody>
          <a:bodyPr/>
          <a:lstStyle>
            <a:lvl1pPr algn="l">
              <a:defRPr/>
            </a:lvl1pPr>
          </a:lstStyle>
          <a:p>
            <a:fld id="{8AF02B71-8991-4516-A01E-F1A9ACD28BDC}" type="slidenum">
              <a:rPr lang="uk-UA" smtClean="0"/>
              <a:pPr/>
              <a:t>‹#›</a:t>
            </a:fld>
            <a:endParaRPr lang="uk-UA"/>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image" Target="../media/image2.png"/><Relationship Id="rId16" Type="http://schemas.openxmlformats.org/officeDocument/2006/relationships/oleObject" Target="../embeddings/oleObject1.bin"/><Relationship Id="rId17" Type="http://schemas.openxmlformats.org/officeDocument/2006/relationships/image" Target="../media/image1.wmf"/><Relationship Id="rId18" Type="http://schemas.openxmlformats.org/officeDocument/2006/relationships/hyperlink" Target="http://www.postersession.com/" TargetMode="Externa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5" cstate="print">
            <a:lum bright="-38000"/>
          </a:blip>
          <a:stretch>
            <a:fillRect/>
          </a:stretch>
        </p:blipFill>
        <p:spPr>
          <a:xfrm>
            <a:off x="0" y="0"/>
            <a:ext cx="43891200" cy="32918400"/>
          </a:xfrm>
          <a:prstGeom prst="rect">
            <a:avLst/>
          </a:prstGeom>
        </p:spPr>
      </p:pic>
      <p:sp>
        <p:nvSpPr>
          <p:cNvPr id="2" name="Title Placeholder 1"/>
          <p:cNvSpPr>
            <a:spLocks noGrp="1"/>
          </p:cNvSpPr>
          <p:nvPr>
            <p:ph type="title"/>
          </p:nvPr>
        </p:nvSpPr>
        <p:spPr>
          <a:xfrm rot="-5400000">
            <a:off x="-3232582" y="13473871"/>
            <a:ext cx="25538866" cy="8832418"/>
          </a:xfrm>
          <a:prstGeom prst="rect">
            <a:avLst/>
          </a:prstGeom>
        </p:spPr>
        <p:txBody>
          <a:bodyPr vert="horz" lIns="438912" tIns="219456" rIns="438912" bIns="219456"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7556480" y="4754880"/>
            <a:ext cx="24129715" cy="22960070"/>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4381440" y="29260807"/>
            <a:ext cx="7315200" cy="1752600"/>
          </a:xfrm>
          <a:prstGeom prst="rect">
            <a:avLst/>
          </a:prstGeom>
        </p:spPr>
        <p:txBody>
          <a:bodyPr vert="horz" lIns="438912" tIns="219456" rIns="438912" bIns="219456" rtlCol="0" anchor="ctr"/>
          <a:lstStyle>
            <a:lvl1pPr algn="r">
              <a:defRPr sz="5800">
                <a:solidFill>
                  <a:schemeClr val="tx1">
                    <a:tint val="75000"/>
                  </a:schemeClr>
                </a:solidFill>
                <a:effectLst/>
              </a:defRPr>
            </a:lvl1pPr>
          </a:lstStyle>
          <a:p>
            <a:fld id="{DD528106-01E2-4356-9C15-980FA88310A0}" type="datetime1">
              <a:rPr lang="uk-UA" smtClean="0"/>
              <a:pPr/>
              <a:t>3/26/19</a:t>
            </a:fld>
            <a:endParaRPr lang="uk-UA"/>
          </a:p>
        </p:txBody>
      </p:sp>
      <p:sp>
        <p:nvSpPr>
          <p:cNvPr id="5" name="Footer Placeholder 4"/>
          <p:cNvSpPr>
            <a:spLocks noGrp="1"/>
          </p:cNvSpPr>
          <p:nvPr>
            <p:ph type="ftr" sz="quarter" idx="3"/>
          </p:nvPr>
        </p:nvSpPr>
        <p:spPr>
          <a:xfrm>
            <a:off x="19385280" y="29260807"/>
            <a:ext cx="1499616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422626" y="2555959"/>
            <a:ext cx="10241280" cy="1752600"/>
          </a:xfrm>
          <a:prstGeom prst="rect">
            <a:avLst/>
          </a:prstGeom>
        </p:spPr>
        <p:txBody>
          <a:bodyPr vert="horz" lIns="438912" tIns="219456" rIns="438912" bIns="219456" rtlCol="0" anchor="ctr"/>
          <a:lstStyle>
            <a:lvl1pPr algn="r">
              <a:defRPr sz="11500">
                <a:solidFill>
                  <a:schemeClr val="tx1">
                    <a:tint val="75000"/>
                  </a:schemeClr>
                </a:solidFill>
              </a:defRPr>
            </a:lvl1pPr>
          </a:lstStyle>
          <a:p>
            <a:fld id="{8AF02B71-8991-4516-A01E-F1A9ACD28BDC}" type="slidenum">
              <a:rPr lang="uk-UA" smtClean="0"/>
              <a:pPr/>
              <a:t>‹#›</a:t>
            </a:fld>
            <a:endParaRPr lang="uk-UA"/>
          </a:p>
        </p:txBody>
      </p:sp>
      <p:graphicFrame>
        <p:nvGraphicFramePr>
          <p:cNvPr id="8" name="Object 7"/>
          <p:cNvGraphicFramePr>
            <a:graphicFrameLocks noChangeAspect="1"/>
          </p:cNvGraphicFramePr>
          <p:nvPr userDrawn="1">
            <p:extLst>
              <p:ext uri="{D42A27DB-BD31-4B8C-83A1-F6EECF244321}">
                <p14:modId xmlns:p14="http://schemas.microsoft.com/office/powerpoint/2010/main" val="1223906735"/>
              </p:ext>
            </p:extLst>
          </p:nvPr>
        </p:nvGraphicFramePr>
        <p:xfrm>
          <a:off x="35814002" y="32385000"/>
          <a:ext cx="6759576" cy="212726"/>
        </p:xfrm>
        <a:graphic>
          <a:graphicData uri="http://schemas.openxmlformats.org/presentationml/2006/ole">
            <mc:AlternateContent xmlns:mc="http://schemas.openxmlformats.org/markup-compatibility/2006">
              <mc:Choice xmlns:v="urn:schemas-microsoft-com:vml" Requires="v">
                <p:oleObj spid="_x0000_s48155" name="CorelDRAW" r:id="rId16" imgW="8833104" imgH="310896" progId="">
                  <p:embed/>
                </p:oleObj>
              </mc:Choice>
              <mc:Fallback>
                <p:oleObj name="CorelDRAW" r:id="rId16" imgW="8833104" imgH="310896"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814002" y="32385000"/>
                        <a:ext cx="6759576" cy="212726"/>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 name="TextBox 8">
            <a:hlinkClick r:id="rId18"/>
          </p:cNvPr>
          <p:cNvSpPr txBox="1"/>
          <p:nvPr userDrawn="1"/>
        </p:nvSpPr>
        <p:spPr>
          <a:xfrm>
            <a:off x="40012977" y="32609690"/>
            <a:ext cx="723247" cy="169257"/>
          </a:xfrm>
          <a:prstGeom prst="rect">
            <a:avLst/>
          </a:prstGeom>
          <a:noFill/>
        </p:spPr>
        <p:txBody>
          <a:bodyPr wrap="none" lIns="91426" tIns="45710" rIns="91426" bIns="45710" rtlCol="0">
            <a:spAutoFit/>
          </a:bodyPr>
          <a:lstStyle/>
          <a:p>
            <a:r>
              <a:rPr lang="en-US" sz="500" dirty="0">
                <a:solidFill>
                  <a:schemeClr val="accent2"/>
                </a:solidFill>
                <a:hlinkClick r:id="rId18"/>
              </a:rPr>
              <a:t>postersession.com</a:t>
            </a:r>
            <a:endParaRPr lang="en-US" sz="500" dirty="0">
              <a:solidFill>
                <a:schemeClr val="accent2"/>
              </a:solidFill>
            </a:endParaRPr>
          </a:p>
        </p:txBody>
      </p:sp>
    </p:spTree>
  </p:cSld>
  <p:clrMap bg1="dk1" tx1="lt1" bg2="dk2" tx2="lt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 id="2147484322" r:id="rId12"/>
  </p:sldLayoutIdLst>
  <p:transition xmlns:p14="http://schemas.microsoft.com/office/powerpoint/2010/main"/>
  <p:timing>
    <p:tnLst>
      <p:par>
        <p:cTn xmlns:p14="http://schemas.microsoft.com/office/powerpoint/2010/main" id="1" dur="indefinite" restart="never" nodeType="tmRoot"/>
      </p:par>
    </p:tnLst>
  </p:timing>
  <p:txStyles>
    <p:titleStyle>
      <a:lvl1pPr algn="r" defTabSz="4389120" rtl="0" eaLnBrk="1" latinLnBrk="0" hangingPunct="1">
        <a:spcBef>
          <a:spcPct val="0"/>
        </a:spcBef>
        <a:buNone/>
        <a:defRPr sz="211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55648" indent="-1755648" algn="l" defTabSz="4389120" rtl="0" eaLnBrk="1" latinLnBrk="0" hangingPunct="1">
        <a:spcBef>
          <a:spcPct val="20000"/>
        </a:spcBef>
        <a:spcAft>
          <a:spcPts val="2880"/>
        </a:spcAft>
        <a:buSzPct val="140000"/>
        <a:buFont typeface="Wingdings" pitchFamily="2" charset="2"/>
        <a:buChar char=""/>
        <a:defRPr sz="13400" kern="1200">
          <a:solidFill>
            <a:schemeClr val="tx1"/>
          </a:solidFill>
          <a:effectLst>
            <a:outerShdw blurRad="38100" dist="38100" dir="2700000" algn="tl">
              <a:srgbClr val="000000">
                <a:alpha val="43137"/>
              </a:srgbClr>
            </a:outerShdw>
          </a:effectLst>
          <a:latin typeface="+mn-lt"/>
          <a:ea typeface="+mn-ea"/>
          <a:cs typeface="+mn-cs"/>
        </a:defRPr>
      </a:lvl1pPr>
      <a:lvl2pPr marL="3511296" indent="-1755648" algn="l" defTabSz="4389120" rtl="0" eaLnBrk="1" latinLnBrk="0" hangingPunct="1">
        <a:spcBef>
          <a:spcPct val="20000"/>
        </a:spcBef>
        <a:spcAft>
          <a:spcPts val="2880"/>
        </a:spcAft>
        <a:buSzPct val="140000"/>
        <a:buFont typeface="Wingdings" pitchFamily="2" charset="2"/>
        <a:buChar char=""/>
        <a:defRPr sz="11500" kern="1200">
          <a:solidFill>
            <a:schemeClr val="tx1"/>
          </a:solidFill>
          <a:effectLst>
            <a:outerShdw blurRad="38100" dist="38100" dir="2700000" algn="tl">
              <a:srgbClr val="000000">
                <a:alpha val="43137"/>
              </a:srgbClr>
            </a:outerShdw>
          </a:effectLst>
          <a:latin typeface="+mn-lt"/>
          <a:ea typeface="+mn-ea"/>
          <a:cs typeface="+mn-cs"/>
        </a:defRPr>
      </a:lvl2pPr>
      <a:lvl3pPr marL="5266944" indent="-1536192" algn="l" defTabSz="4389120" rtl="0" eaLnBrk="1" latinLnBrk="0" hangingPunct="1">
        <a:spcBef>
          <a:spcPct val="20000"/>
        </a:spcBef>
        <a:spcAft>
          <a:spcPts val="2880"/>
        </a:spcAft>
        <a:buSzPct val="140000"/>
        <a:buFont typeface="Wingdings" pitchFamily="2" charset="2"/>
        <a:buChar char=""/>
        <a:defRPr sz="9600" kern="1200">
          <a:solidFill>
            <a:schemeClr val="tx1"/>
          </a:solidFill>
          <a:effectLst>
            <a:outerShdw blurRad="38100" dist="38100" dir="2700000" algn="tl">
              <a:srgbClr val="000000">
                <a:alpha val="43137"/>
              </a:srgbClr>
            </a:outerShdw>
          </a:effectLst>
          <a:latin typeface="+mn-lt"/>
          <a:ea typeface="+mn-ea"/>
          <a:cs typeface="+mn-cs"/>
        </a:defRPr>
      </a:lvl3pPr>
      <a:lvl4pPr marL="6583680" indent="-1316736" algn="l" defTabSz="4389120" rtl="0" eaLnBrk="1" latinLnBrk="0" hangingPunct="1">
        <a:spcBef>
          <a:spcPct val="20000"/>
        </a:spcBef>
        <a:spcAft>
          <a:spcPts val="2880"/>
        </a:spcAft>
        <a:buSzPct val="140000"/>
        <a:buFont typeface="Wingdings" pitchFamily="2" charset="2"/>
        <a:buChar char=""/>
        <a:defRPr sz="8600" kern="1200">
          <a:solidFill>
            <a:schemeClr val="tx1"/>
          </a:solidFill>
          <a:effectLst>
            <a:outerShdw blurRad="38100" dist="38100" dir="2700000" algn="tl">
              <a:srgbClr val="000000">
                <a:alpha val="43137"/>
              </a:srgbClr>
            </a:outerShdw>
          </a:effectLst>
          <a:latin typeface="+mn-lt"/>
          <a:ea typeface="+mn-ea"/>
          <a:cs typeface="+mn-cs"/>
        </a:defRPr>
      </a:lvl4pPr>
      <a:lvl5pPr marL="7900416" indent="-1316736" algn="l" defTabSz="4389120" rtl="0" eaLnBrk="1" latinLnBrk="0" hangingPunct="1">
        <a:spcBef>
          <a:spcPct val="20000"/>
        </a:spcBef>
        <a:spcAft>
          <a:spcPts val="2880"/>
        </a:spcAft>
        <a:buSzPct val="140000"/>
        <a:buFont typeface="Wingdings" pitchFamily="2" charset="2"/>
        <a:buChar char=""/>
        <a:defRPr sz="8600" kern="1200">
          <a:solidFill>
            <a:schemeClr val="tx1"/>
          </a:solidFill>
          <a:effectLst>
            <a:outerShdw blurRad="38100" dist="38100" dir="2700000" algn="tl">
              <a:srgbClr val="000000">
                <a:alpha val="43137"/>
              </a:srgbClr>
            </a:outerShdw>
          </a:effectLst>
          <a:latin typeface="+mn-lt"/>
          <a:ea typeface="+mn-ea"/>
          <a:cs typeface="+mn-cs"/>
        </a:defRPr>
      </a:lvl5pPr>
      <a:lvl6pPr marL="9217152" indent="-1097280" algn="l" defTabSz="4389120" rtl="0" eaLnBrk="1" latinLnBrk="0" hangingPunct="1">
        <a:spcBef>
          <a:spcPts val="115"/>
        </a:spcBef>
        <a:spcAft>
          <a:spcPts val="2880"/>
        </a:spcAft>
        <a:buClrTx/>
        <a:buSzPct val="130000"/>
        <a:buFont typeface="Wingdings" pitchFamily="2" charset="2"/>
        <a:buChar char=""/>
        <a:defRPr sz="77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10533888" indent="-1097280" algn="l" defTabSz="4389120" rtl="0" eaLnBrk="1" latinLnBrk="0" hangingPunct="1">
        <a:spcBef>
          <a:spcPts val="115"/>
        </a:spcBef>
        <a:spcAft>
          <a:spcPts val="2880"/>
        </a:spcAft>
        <a:buClrTx/>
        <a:buSzPct val="130000"/>
        <a:buFont typeface="Wingdings" pitchFamily="2" charset="2"/>
        <a:buChar char=""/>
        <a:defRPr sz="77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11850624" indent="-1097280" algn="l" defTabSz="4389120" rtl="0" eaLnBrk="1" latinLnBrk="0" hangingPunct="1">
        <a:spcBef>
          <a:spcPts val="115"/>
        </a:spcBef>
        <a:spcAft>
          <a:spcPts val="2880"/>
        </a:spcAft>
        <a:buClrTx/>
        <a:buSzPct val="130000"/>
        <a:buFont typeface="Wingdings" pitchFamily="2" charset="2"/>
        <a:buChar char=""/>
        <a:defRPr sz="77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13167360" indent="-1097280" algn="l" defTabSz="4389120" rtl="0" eaLnBrk="1" latinLnBrk="0" hangingPunct="1">
        <a:spcBef>
          <a:spcPts val="115"/>
        </a:spcBef>
        <a:spcAft>
          <a:spcPts val="2880"/>
        </a:spcAft>
        <a:buClrTx/>
        <a:buSzPct val="130000"/>
        <a:buFont typeface="Wingdings" pitchFamily="2" charset="2"/>
        <a:buChar char=""/>
        <a:defRPr sz="77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4"/>
        </a:solidFill>
        <a:effectLst/>
      </p:bgPr>
    </p:bg>
    <p:spTree>
      <p:nvGrpSpPr>
        <p:cNvPr id="1" name=""/>
        <p:cNvGrpSpPr/>
        <p:nvPr/>
      </p:nvGrpSpPr>
      <p:grpSpPr>
        <a:xfrm>
          <a:off x="0" y="0"/>
          <a:ext cx="0" cy="0"/>
          <a:chOff x="0" y="0"/>
          <a:chExt cx="0" cy="0"/>
        </a:xfrm>
      </p:grpSpPr>
      <p:sp>
        <p:nvSpPr>
          <p:cNvPr id="20" name="AutoShape 30"/>
          <p:cNvSpPr>
            <a:spLocks noChangeArrowheads="1"/>
          </p:cNvSpPr>
          <p:nvPr/>
        </p:nvSpPr>
        <p:spPr bwMode="auto">
          <a:xfrm>
            <a:off x="32799864" y="6096002"/>
            <a:ext cx="10363200" cy="25984200"/>
          </a:xfrm>
          <a:prstGeom prst="roundRect">
            <a:avLst>
              <a:gd name="adj" fmla="val 7000"/>
            </a:avLst>
          </a:prstGeom>
          <a:solidFill>
            <a:schemeClr val="bg1"/>
          </a:solidFill>
          <a:ln w="9525">
            <a:solidFill>
              <a:schemeClr val="tx1"/>
            </a:solidFill>
            <a:round/>
            <a:headEnd/>
            <a:tailEnd/>
          </a:ln>
          <a:effectLst/>
        </p:spPr>
        <p:txBody>
          <a:bodyPr wrap="none" lIns="91426" tIns="45710" rIns="91426" bIns="45710" anchor="ctr"/>
          <a:lstStyle/>
          <a:p>
            <a:endParaRPr lang="en-US" dirty="0"/>
          </a:p>
        </p:txBody>
      </p:sp>
      <p:sp>
        <p:nvSpPr>
          <p:cNvPr id="21" name="AutoShape 29"/>
          <p:cNvSpPr>
            <a:spLocks noChangeArrowheads="1"/>
          </p:cNvSpPr>
          <p:nvPr/>
        </p:nvSpPr>
        <p:spPr bwMode="auto">
          <a:xfrm>
            <a:off x="11353800" y="6096002"/>
            <a:ext cx="10363200" cy="25984200"/>
          </a:xfrm>
          <a:prstGeom prst="roundRect">
            <a:avLst>
              <a:gd name="adj" fmla="val 7000"/>
            </a:avLst>
          </a:prstGeom>
          <a:solidFill>
            <a:schemeClr val="bg1"/>
          </a:solidFill>
          <a:ln w="9525">
            <a:solidFill>
              <a:schemeClr val="tx1"/>
            </a:solidFill>
            <a:round/>
            <a:headEnd/>
            <a:tailEnd/>
          </a:ln>
          <a:effectLst/>
        </p:spPr>
        <p:txBody>
          <a:bodyPr wrap="none" lIns="91426" tIns="45710" rIns="91426" bIns="45710" anchor="ctr"/>
          <a:lstStyle/>
          <a:p>
            <a:endParaRPr lang="en-US" dirty="0"/>
          </a:p>
        </p:txBody>
      </p:sp>
      <p:sp>
        <p:nvSpPr>
          <p:cNvPr id="22" name="AutoShape 31"/>
          <p:cNvSpPr>
            <a:spLocks noChangeArrowheads="1"/>
          </p:cNvSpPr>
          <p:nvPr/>
        </p:nvSpPr>
        <p:spPr bwMode="auto">
          <a:xfrm>
            <a:off x="22066183" y="6081539"/>
            <a:ext cx="10363200" cy="25984200"/>
          </a:xfrm>
          <a:prstGeom prst="roundRect">
            <a:avLst>
              <a:gd name="adj" fmla="val 7000"/>
            </a:avLst>
          </a:prstGeom>
          <a:solidFill>
            <a:schemeClr val="bg1"/>
          </a:solidFill>
          <a:ln w="9525">
            <a:solidFill>
              <a:schemeClr val="tx1"/>
            </a:solidFill>
            <a:round/>
            <a:headEnd/>
            <a:tailEnd/>
          </a:ln>
          <a:effectLst/>
        </p:spPr>
        <p:txBody>
          <a:bodyPr wrap="none" lIns="91426" tIns="45710" rIns="91426" bIns="45710" anchor="ctr"/>
          <a:lstStyle/>
          <a:p>
            <a:endParaRPr lang="en-US" dirty="0"/>
          </a:p>
        </p:txBody>
      </p:sp>
      <p:sp>
        <p:nvSpPr>
          <p:cNvPr id="23" name="AutoShape 4"/>
          <p:cNvSpPr>
            <a:spLocks noChangeArrowheads="1"/>
          </p:cNvSpPr>
          <p:nvPr/>
        </p:nvSpPr>
        <p:spPr bwMode="auto">
          <a:xfrm>
            <a:off x="711202" y="6172202"/>
            <a:ext cx="10363200" cy="25984200"/>
          </a:xfrm>
          <a:prstGeom prst="roundRect">
            <a:avLst>
              <a:gd name="adj" fmla="val 7000"/>
            </a:avLst>
          </a:prstGeom>
          <a:solidFill>
            <a:schemeClr val="bg1"/>
          </a:solidFill>
          <a:ln w="9525">
            <a:solidFill>
              <a:schemeClr val="tx1"/>
            </a:solidFill>
            <a:round/>
            <a:headEnd/>
            <a:tailEnd/>
          </a:ln>
          <a:effectLst/>
        </p:spPr>
        <p:txBody>
          <a:bodyPr wrap="none" lIns="91426" tIns="45710" rIns="91426" bIns="45710" anchor="ctr"/>
          <a:lstStyle/>
          <a:p>
            <a:endParaRPr lang="en-US" dirty="0"/>
          </a:p>
        </p:txBody>
      </p:sp>
      <p:sp>
        <p:nvSpPr>
          <p:cNvPr id="2057" name="Text Box 9"/>
          <p:cNvSpPr txBox="1">
            <a:spLocks noChangeArrowheads="1"/>
          </p:cNvSpPr>
          <p:nvPr/>
        </p:nvSpPr>
        <p:spPr bwMode="auto">
          <a:xfrm>
            <a:off x="901699" y="8318503"/>
            <a:ext cx="9779002" cy="2201198"/>
          </a:xfrm>
          <a:prstGeom prst="rect">
            <a:avLst/>
          </a:prstGeom>
          <a:noFill/>
          <a:ln w="9525">
            <a:noFill/>
            <a:miter lim="800000"/>
            <a:headEnd/>
            <a:tailEnd/>
          </a:ln>
          <a:effectLst/>
        </p:spPr>
        <p:txBody>
          <a:bodyPr lIns="91426" tIns="45710" rIns="91426" bIns="45710">
            <a:spAutoFit/>
          </a:bodyPr>
          <a:lstStyle/>
          <a:p>
            <a:pPr algn="l" defTabSz="4388736" eaLnBrk="0" hangingPunct="0">
              <a:lnSpc>
                <a:spcPct val="95000"/>
              </a:lnSpc>
            </a:pPr>
            <a:endParaRPr lang="en-US" sz="2900" dirty="0">
              <a:latin typeface="Times New Roman" pitchFamily="18" charset="0"/>
            </a:endParaRPr>
          </a:p>
          <a:p>
            <a:pPr algn="l" defTabSz="4388736" eaLnBrk="0" hangingPunct="0">
              <a:lnSpc>
                <a:spcPct val="95000"/>
              </a:lnSpc>
            </a:pPr>
            <a:endParaRPr lang="en-US" sz="2900" dirty="0">
              <a:latin typeface="Times New Roman" pitchFamily="18" charset="0"/>
            </a:endParaRPr>
          </a:p>
          <a:p>
            <a:pPr algn="l" defTabSz="4388736" eaLnBrk="0" hangingPunct="0">
              <a:lnSpc>
                <a:spcPct val="95000"/>
              </a:lnSpc>
            </a:pPr>
            <a:endParaRPr lang="en-US" sz="2900" dirty="0">
              <a:latin typeface="Times New Roman" pitchFamily="18" charset="0"/>
            </a:endParaRPr>
          </a:p>
          <a:p>
            <a:pPr algn="l" defTabSz="4388736" eaLnBrk="0" hangingPunct="0">
              <a:lnSpc>
                <a:spcPct val="95000"/>
              </a:lnSpc>
            </a:pPr>
            <a:endParaRPr lang="en-US" sz="2900" dirty="0">
              <a:latin typeface="Times New Roman" pitchFamily="18" charset="0"/>
            </a:endParaRPr>
          </a:p>
          <a:p>
            <a:pPr algn="l" defTabSz="4388736" eaLnBrk="0" hangingPunct="0">
              <a:lnSpc>
                <a:spcPct val="95000"/>
              </a:lnSpc>
            </a:pPr>
            <a:endParaRPr lang="en-US" sz="2900" b="1" dirty="0">
              <a:latin typeface="Times New Roman" pitchFamily="18" charset="0"/>
            </a:endParaRPr>
          </a:p>
        </p:txBody>
      </p:sp>
      <p:sp>
        <p:nvSpPr>
          <p:cNvPr id="2058" name="Text Box 10"/>
          <p:cNvSpPr txBox="1">
            <a:spLocks noChangeArrowheads="1"/>
          </p:cNvSpPr>
          <p:nvPr/>
        </p:nvSpPr>
        <p:spPr bwMode="auto">
          <a:xfrm>
            <a:off x="11670327" y="20242829"/>
            <a:ext cx="9603039" cy="10879879"/>
          </a:xfrm>
          <a:prstGeom prst="rect">
            <a:avLst/>
          </a:prstGeom>
          <a:solidFill>
            <a:srgbClr val="FFFFFF"/>
          </a:solidFill>
          <a:ln w="9525">
            <a:noFill/>
            <a:miter lim="800000"/>
            <a:headEnd/>
            <a:tailEnd/>
          </a:ln>
          <a:effectLst/>
        </p:spPr>
        <p:txBody>
          <a:bodyPr wrap="square" lIns="91426" tIns="45710" rIns="91426" bIns="45710">
            <a:spAutoFit/>
          </a:bodyPr>
          <a:lstStyle/>
          <a:p>
            <a:pPr defTabSz="4388736">
              <a:spcBef>
                <a:spcPct val="50000"/>
              </a:spcBef>
            </a:pPr>
            <a:r>
              <a:rPr lang="en-US" sz="3400" b="1" dirty="0"/>
              <a:t>Methods</a:t>
            </a:r>
          </a:p>
          <a:p>
            <a:pPr marL="0" lvl="1" algn="l"/>
            <a:r>
              <a:rPr lang="en-US" sz="2900" dirty="0"/>
              <a:t>The research design was qualitative.  It analyzed the content of interviews taken in the previous years by a professor and his students.  Dedoose was used to analyze the interviews in the study in order to point out relationships between variables. </a:t>
            </a:r>
            <a:endParaRPr lang="en-US" sz="2900" dirty="0" smtClean="0"/>
          </a:p>
          <a:p>
            <a:pPr marL="0" lvl="1" algn="l"/>
            <a:endParaRPr lang="en-US" sz="2900" dirty="0"/>
          </a:p>
          <a:p>
            <a:pPr algn="l"/>
            <a:r>
              <a:rPr lang="en-US" sz="2900" b="1" dirty="0"/>
              <a:t>The independent variables: </a:t>
            </a:r>
          </a:p>
          <a:p>
            <a:pPr algn="l"/>
            <a:r>
              <a:rPr lang="en-US" sz="2900" u="sng" dirty="0"/>
              <a:t>C</a:t>
            </a:r>
            <a:r>
              <a:rPr lang="en-US" sz="2900" u="sng" dirty="0" smtClean="0"/>
              <a:t>ommunity support:</a:t>
            </a:r>
          </a:p>
          <a:p>
            <a:pPr marL="514350" indent="-514350" algn="l">
              <a:buFont typeface="+mj-lt"/>
              <a:buAutoNum type="arabicPeriod"/>
            </a:pPr>
            <a:r>
              <a:rPr lang="en-US" sz="2900" dirty="0" smtClean="0"/>
              <a:t>School</a:t>
            </a:r>
            <a:r>
              <a:rPr lang="en-US" sz="2900" dirty="0"/>
              <a:t>/Educational </a:t>
            </a:r>
            <a:r>
              <a:rPr lang="en-US" sz="2900" dirty="0" smtClean="0"/>
              <a:t>Program</a:t>
            </a:r>
            <a:endParaRPr lang="en-US" sz="2900" dirty="0"/>
          </a:p>
          <a:p>
            <a:pPr marL="514350" indent="-514350" algn="l">
              <a:buFont typeface="+mj-lt"/>
              <a:buAutoNum type="arabicPeriod"/>
            </a:pPr>
            <a:r>
              <a:rPr lang="en-US" sz="2900" dirty="0" smtClean="0"/>
              <a:t>Foundation</a:t>
            </a:r>
            <a:r>
              <a:rPr lang="en-US" sz="2900" dirty="0"/>
              <a:t>/</a:t>
            </a:r>
            <a:r>
              <a:rPr lang="en-US" sz="2900" dirty="0" smtClean="0"/>
              <a:t>Association</a:t>
            </a:r>
          </a:p>
          <a:p>
            <a:pPr marL="514350" indent="-514350" algn="l">
              <a:buFont typeface="+mj-lt"/>
              <a:buAutoNum type="arabicPeriod"/>
            </a:pPr>
            <a:r>
              <a:rPr lang="en-US" sz="2900" dirty="0" smtClean="0"/>
              <a:t> </a:t>
            </a:r>
            <a:r>
              <a:rPr lang="en-US" sz="2900" dirty="0"/>
              <a:t>Civic </a:t>
            </a:r>
            <a:r>
              <a:rPr lang="en-US" sz="2900" dirty="0" smtClean="0"/>
              <a:t>Group</a:t>
            </a:r>
            <a:endParaRPr lang="en-US" sz="2900" dirty="0"/>
          </a:p>
          <a:p>
            <a:pPr marL="514350" indent="-514350" algn="l">
              <a:buFont typeface="+mj-lt"/>
              <a:buAutoNum type="arabicPeriod"/>
            </a:pPr>
            <a:r>
              <a:rPr lang="en-US" sz="2900" dirty="0" smtClean="0"/>
              <a:t>Youth </a:t>
            </a:r>
            <a:r>
              <a:rPr lang="en-US" sz="2900" dirty="0"/>
              <a:t>Program. </a:t>
            </a:r>
            <a:endParaRPr lang="en-US" sz="2900" dirty="0" smtClean="0"/>
          </a:p>
          <a:p>
            <a:pPr algn="l"/>
            <a:r>
              <a:rPr lang="en-US" sz="2900" u="sng" dirty="0"/>
              <a:t>S</a:t>
            </a:r>
            <a:r>
              <a:rPr lang="en-US" sz="2900" u="sng" dirty="0" smtClean="0"/>
              <a:t>ocial </a:t>
            </a:r>
            <a:r>
              <a:rPr lang="en-US" sz="2900" u="sng" dirty="0"/>
              <a:t>S</a:t>
            </a:r>
            <a:r>
              <a:rPr lang="en-US" sz="2900" u="sng" dirty="0" smtClean="0"/>
              <a:t>upport </a:t>
            </a:r>
          </a:p>
          <a:p>
            <a:pPr marL="514350" indent="-514350" algn="l">
              <a:buFont typeface="+mj-lt"/>
              <a:buAutoNum type="arabicPeriod"/>
            </a:pPr>
            <a:r>
              <a:rPr lang="en-US" sz="2900" dirty="0" smtClean="0"/>
              <a:t>Emotional (family support, friend support, partner support)</a:t>
            </a:r>
            <a:endParaRPr lang="en-US" sz="2900" dirty="0"/>
          </a:p>
          <a:p>
            <a:pPr marL="514350" indent="-514350" algn="l">
              <a:buFont typeface="+mj-lt"/>
              <a:buAutoNum type="arabicPeriod"/>
            </a:pPr>
            <a:r>
              <a:rPr lang="en-US" sz="2900" dirty="0" smtClean="0"/>
              <a:t>Informational (food programs, financial assistance, childcare, healthcare programs, housing support)</a:t>
            </a:r>
          </a:p>
          <a:p>
            <a:pPr marL="514350" indent="-514350" algn="l">
              <a:buFont typeface="+mj-lt"/>
              <a:buAutoNum type="arabicPeriod"/>
            </a:pPr>
            <a:r>
              <a:rPr lang="en-US" sz="2900" dirty="0"/>
              <a:t>T</a:t>
            </a:r>
            <a:r>
              <a:rPr lang="en-US" sz="2900" dirty="0" smtClean="0"/>
              <a:t>angible</a:t>
            </a:r>
            <a:r>
              <a:rPr lang="en-US" sz="2900" dirty="0"/>
              <a:t>. </a:t>
            </a:r>
            <a:endParaRPr lang="en-US" sz="2900" dirty="0" smtClean="0"/>
          </a:p>
          <a:p>
            <a:pPr algn="l"/>
            <a:endParaRPr lang="en-US" sz="2900" i="1" u="sng" dirty="0"/>
          </a:p>
          <a:p>
            <a:pPr algn="l"/>
            <a:r>
              <a:rPr lang="en-US" sz="2900" b="1" dirty="0"/>
              <a:t>The dependent </a:t>
            </a:r>
            <a:r>
              <a:rPr lang="en-US" sz="2900" b="1" dirty="0" smtClean="0"/>
              <a:t>variable: </a:t>
            </a:r>
            <a:endParaRPr lang="en-US" sz="2900" b="1" dirty="0"/>
          </a:p>
          <a:p>
            <a:pPr algn="l"/>
            <a:r>
              <a:rPr lang="en-US" sz="2900" dirty="0"/>
              <a:t>T</a:t>
            </a:r>
            <a:r>
              <a:rPr lang="en-US" sz="2900" dirty="0" smtClean="0"/>
              <a:t>he likelihood of overcoming the structural barriers of poverty.</a:t>
            </a:r>
          </a:p>
          <a:p>
            <a:pPr algn="l"/>
            <a:endParaRPr lang="en-US" sz="2900" b="1" dirty="0"/>
          </a:p>
        </p:txBody>
      </p:sp>
      <p:sp>
        <p:nvSpPr>
          <p:cNvPr id="2059" name="Text Box 11"/>
          <p:cNvSpPr txBox="1">
            <a:spLocks noChangeArrowheads="1"/>
          </p:cNvSpPr>
          <p:nvPr/>
        </p:nvSpPr>
        <p:spPr bwMode="auto">
          <a:xfrm>
            <a:off x="33185861" y="6117788"/>
            <a:ext cx="9939193" cy="22644646"/>
          </a:xfrm>
          <a:prstGeom prst="rect">
            <a:avLst/>
          </a:prstGeom>
          <a:noFill/>
          <a:ln w="9525">
            <a:noFill/>
            <a:miter lim="800000"/>
            <a:headEnd/>
            <a:tailEnd/>
          </a:ln>
          <a:effectLst/>
        </p:spPr>
        <p:txBody>
          <a:bodyPr wrap="square" lIns="91426" tIns="45710" rIns="91426" bIns="45710">
            <a:spAutoFit/>
          </a:bodyPr>
          <a:lstStyle/>
          <a:p>
            <a:pPr defTabSz="4388736">
              <a:spcBef>
                <a:spcPct val="50000"/>
              </a:spcBef>
            </a:pPr>
            <a:r>
              <a:rPr lang="en-US" sz="3400" b="1" dirty="0" smtClean="0"/>
              <a:t>Conclusion</a:t>
            </a:r>
          </a:p>
          <a:p>
            <a:pPr algn="l" defTabSz="4388736">
              <a:spcBef>
                <a:spcPct val="50000"/>
              </a:spcBef>
            </a:pPr>
            <a:r>
              <a:rPr lang="en-US" sz="2900" dirty="0"/>
              <a:t>It was hypothesized that single, black mothers overcome the structural barriers of poverty through community and social support, which create environments that aid in success.  The results of the three interviews of black, single mothers confirmed my hypothesis, displaying the various forms in which support has been able to aid in these women’s daily lives, allowing them to become successful long term.  Each of these women has been able to be successful in various ways, however they still face obstacles everyday due to poverty and living within the welfare system.  Debora has three children who are in high school, or about to graduate from high school, but she still finds it hard to pay the bills and hold a steady job.  Lorraine has two daughters and is a bus monitor who believes P.T. Barnum is great when it comes to aid in finding jobs or going back to school, but occasionally finds it hard to pay the bills especially since she doesn’t receive child support.  Sherrie has two sons and is self-employed; she runs a cleaning company.  She finds it very hard to pay bills being self-employed.  While all of these women have things to be proud of in their lives, there are still struggles they face when it comes to living in poverty.  Social and community support have helped these women’s circumstances, but they have not fixed their </a:t>
            </a:r>
            <a:r>
              <a:rPr lang="en-US" sz="2900" dirty="0" smtClean="0"/>
              <a:t>situations.</a:t>
            </a:r>
          </a:p>
          <a:p>
            <a:pPr defTabSz="4388736">
              <a:spcBef>
                <a:spcPct val="50000"/>
              </a:spcBef>
            </a:pPr>
            <a:r>
              <a:rPr lang="en-US" sz="3400" b="1" dirty="0" smtClean="0"/>
              <a:t>Further </a:t>
            </a:r>
            <a:r>
              <a:rPr lang="en-US" sz="3400" b="1" dirty="0"/>
              <a:t>Studies </a:t>
            </a:r>
            <a:endParaRPr lang="en-US" sz="2900" dirty="0"/>
          </a:p>
          <a:p>
            <a:pPr algn="l"/>
            <a:r>
              <a:rPr lang="en-US" sz="2900" dirty="0"/>
              <a:t>Future studies could include more women, and different questions that yield more information about how intersectionality plays a role in their </a:t>
            </a:r>
            <a:r>
              <a:rPr lang="en-US" sz="2900" dirty="0" smtClean="0"/>
              <a:t>lives. </a:t>
            </a:r>
          </a:p>
          <a:p>
            <a:pPr algn="l"/>
            <a:endParaRPr lang="en-US" sz="2900" dirty="0"/>
          </a:p>
          <a:p>
            <a:pPr algn="l"/>
            <a:r>
              <a:rPr lang="en-US" sz="2900" dirty="0" smtClean="0"/>
              <a:t>Surveying </a:t>
            </a:r>
            <a:r>
              <a:rPr lang="en-US" sz="2900" dirty="0"/>
              <a:t>will allow a researcher to grant full anonymity while also allowing them to generate a larger amount of cases</a:t>
            </a:r>
            <a:r>
              <a:rPr lang="en-US" sz="2900" dirty="0" smtClean="0"/>
              <a:t>.</a:t>
            </a:r>
            <a:r>
              <a:rPr lang="en-US" sz="2900" dirty="0"/>
              <a:t> </a:t>
            </a:r>
            <a:endParaRPr lang="en-US" sz="2900" dirty="0" smtClean="0"/>
          </a:p>
          <a:p>
            <a:pPr algn="l"/>
            <a:endParaRPr lang="en-US" sz="2900" dirty="0"/>
          </a:p>
          <a:p>
            <a:pPr algn="l"/>
            <a:r>
              <a:rPr lang="en-US" sz="2900" dirty="0" smtClean="0"/>
              <a:t>When </a:t>
            </a:r>
            <a:r>
              <a:rPr lang="en-US" sz="2900" dirty="0"/>
              <a:t>completing the research, I found that I wasn’t completely sure if the supports had truly helped these women overcome the obstacles of poverty, or simply helped them cope with poverty.  To address this limitation in the future, a longitudinal study should be conducted to see how these women overcome the barriers of poverty with the use of these supports over time.  This will allow for a clearer conclusion in regards to the success the women have.  </a:t>
            </a:r>
          </a:p>
          <a:p>
            <a:r>
              <a:rPr lang="en-US" sz="2900" dirty="0" smtClean="0"/>
              <a:t> </a:t>
            </a:r>
            <a:r>
              <a:rPr lang="en-US" sz="2900" dirty="0"/>
              <a:t> </a:t>
            </a:r>
            <a:r>
              <a:rPr lang="en-US" sz="3400" b="1" dirty="0" smtClean="0"/>
              <a:t>References</a:t>
            </a:r>
          </a:p>
          <a:p>
            <a:endParaRPr lang="en-US" b="1" dirty="0"/>
          </a:p>
          <a:p>
            <a:pPr defTabSz="4388736">
              <a:spcBef>
                <a:spcPct val="50000"/>
              </a:spcBef>
            </a:pPr>
            <a:endParaRPr lang="en-US" b="1" dirty="0"/>
          </a:p>
        </p:txBody>
      </p:sp>
      <p:sp>
        <p:nvSpPr>
          <p:cNvPr id="2061" name="AutoShape 13"/>
          <p:cNvSpPr>
            <a:spLocks noChangeArrowheads="1"/>
          </p:cNvSpPr>
          <p:nvPr/>
        </p:nvSpPr>
        <p:spPr bwMode="auto">
          <a:xfrm>
            <a:off x="685800" y="381002"/>
            <a:ext cx="42519600" cy="5257800"/>
          </a:xfrm>
          <a:prstGeom prst="roundRect">
            <a:avLst>
              <a:gd name="adj" fmla="val 10870"/>
            </a:avLst>
          </a:prstGeom>
          <a:solidFill>
            <a:schemeClr val="bg1"/>
          </a:solidFill>
          <a:ln w="9525">
            <a:solidFill>
              <a:schemeClr val="tx1"/>
            </a:solidFill>
            <a:round/>
            <a:headEnd/>
            <a:tailEnd/>
          </a:ln>
          <a:effectLst/>
        </p:spPr>
        <p:txBody>
          <a:bodyPr wrap="none" lIns="91426" tIns="45710" rIns="91426" bIns="45710" anchor="ctr">
            <a:scene3d>
              <a:camera prst="orthographicFront">
                <a:rot lat="0" lon="0" rev="0"/>
              </a:camera>
              <a:lightRig rig="threePt" dir="t"/>
            </a:scene3d>
          </a:bodyPr>
          <a:lstStyle/>
          <a:p>
            <a:pPr defTabSz="4388736"/>
            <a:endParaRPr lang="en-US" dirty="0">
              <a:solidFill>
                <a:schemeClr val="bg1"/>
              </a:solidFill>
            </a:endParaRPr>
          </a:p>
        </p:txBody>
      </p:sp>
      <p:sp>
        <p:nvSpPr>
          <p:cNvPr id="2062" name="Text Box 14"/>
          <p:cNvSpPr txBox="1">
            <a:spLocks noChangeArrowheads="1"/>
          </p:cNvSpPr>
          <p:nvPr/>
        </p:nvSpPr>
        <p:spPr bwMode="auto">
          <a:xfrm>
            <a:off x="1219202" y="990600"/>
            <a:ext cx="40919400" cy="4616650"/>
          </a:xfrm>
          <a:prstGeom prst="rect">
            <a:avLst/>
          </a:prstGeom>
          <a:noFill/>
          <a:ln w="9525">
            <a:noFill/>
            <a:miter lim="800000"/>
            <a:headEnd/>
            <a:tailEnd/>
          </a:ln>
          <a:effectLst/>
        </p:spPr>
        <p:txBody>
          <a:bodyPr lIns="91426" tIns="45710" rIns="91426" bIns="45710">
            <a:spAutoFit/>
          </a:bodyPr>
          <a:lstStyle/>
          <a:p>
            <a:r>
              <a:rPr lang="en-US" sz="8000" b="1" dirty="0"/>
              <a:t>Overcoming the Barriers of Poverty: </a:t>
            </a:r>
          </a:p>
          <a:p>
            <a:r>
              <a:rPr lang="en-US" sz="8000" b="1" dirty="0"/>
              <a:t>Intersectionality and Single Black Mothers of P.T. Barnum Apartments</a:t>
            </a:r>
          </a:p>
          <a:p>
            <a:pPr defTabSz="4388736"/>
            <a:r>
              <a:rPr lang="en-US" sz="8200" dirty="0"/>
              <a:t>By Laura James</a:t>
            </a:r>
          </a:p>
          <a:p>
            <a:pPr defTabSz="4388736"/>
            <a:r>
              <a:rPr lang="en-US" sz="4800" b="1" i="1" dirty="0" smtClean="0"/>
              <a:t>Department of Sociology, Sacred </a:t>
            </a:r>
            <a:r>
              <a:rPr lang="en-US" sz="4800" b="1" i="1" dirty="0"/>
              <a:t>Heart University, Fairfield, Connecticut</a:t>
            </a:r>
            <a:endParaRPr lang="en-US" dirty="0"/>
          </a:p>
        </p:txBody>
      </p:sp>
      <p:sp>
        <p:nvSpPr>
          <p:cNvPr id="2091" name="Text Box 43"/>
          <p:cNvSpPr txBox="1">
            <a:spLocks noChangeArrowheads="1"/>
          </p:cNvSpPr>
          <p:nvPr/>
        </p:nvSpPr>
        <p:spPr bwMode="auto">
          <a:xfrm>
            <a:off x="22212718" y="6158732"/>
            <a:ext cx="9829800" cy="615533"/>
          </a:xfrm>
          <a:prstGeom prst="rect">
            <a:avLst/>
          </a:prstGeom>
          <a:noFill/>
          <a:ln w="9525">
            <a:noFill/>
            <a:miter lim="800000"/>
            <a:headEnd/>
            <a:tailEnd/>
          </a:ln>
          <a:effectLst/>
        </p:spPr>
        <p:txBody>
          <a:bodyPr lIns="91426" tIns="45710" rIns="91426" bIns="45710">
            <a:spAutoFit/>
          </a:bodyPr>
          <a:lstStyle/>
          <a:p>
            <a:pPr defTabSz="4388736">
              <a:spcBef>
                <a:spcPct val="50000"/>
              </a:spcBef>
            </a:pPr>
            <a:r>
              <a:rPr lang="en-US" sz="3400" b="1" dirty="0"/>
              <a:t>Results</a:t>
            </a:r>
          </a:p>
        </p:txBody>
      </p:sp>
      <p:sp>
        <p:nvSpPr>
          <p:cNvPr id="29" name="Rectangle 28"/>
          <p:cNvSpPr/>
          <p:nvPr/>
        </p:nvSpPr>
        <p:spPr>
          <a:xfrm>
            <a:off x="909738" y="15508605"/>
            <a:ext cx="9626602" cy="15865862"/>
          </a:xfrm>
          <a:prstGeom prst="rect">
            <a:avLst/>
          </a:prstGeom>
        </p:spPr>
        <p:txBody>
          <a:bodyPr wrap="square" lIns="91426" tIns="45710" rIns="91426" bIns="45710">
            <a:spAutoFit/>
          </a:bodyPr>
          <a:lstStyle/>
          <a:p>
            <a:r>
              <a:rPr lang="en-US" sz="3400" b="1" dirty="0"/>
              <a:t>Background </a:t>
            </a:r>
          </a:p>
          <a:p>
            <a:endParaRPr lang="en-US" sz="500" b="1" dirty="0"/>
          </a:p>
          <a:p>
            <a:pPr algn="l"/>
            <a:r>
              <a:rPr lang="en-US" sz="2900" dirty="0"/>
              <a:t>	</a:t>
            </a:r>
            <a:r>
              <a:rPr lang="en-US" sz="2900" dirty="0" smtClean="0"/>
              <a:t>More </a:t>
            </a:r>
            <a:r>
              <a:rPr lang="en-US" sz="2900" dirty="0"/>
              <a:t>than 20% of Americans use the welfare system, and the majority of </a:t>
            </a:r>
            <a:r>
              <a:rPr lang="en-US" sz="2900" dirty="0" smtClean="0"/>
              <a:t>those are women who head </a:t>
            </a:r>
            <a:r>
              <a:rPr lang="en-US" sz="2900" dirty="0"/>
              <a:t>single parent households (Jarrett, 1994, p. 31)</a:t>
            </a:r>
            <a:r>
              <a:rPr lang="en-US" sz="2900" dirty="0" smtClean="0"/>
              <a:t>.  However</a:t>
            </a:r>
            <a:r>
              <a:rPr lang="en-US" sz="2900" dirty="0"/>
              <a:t>, single mothers receive the least amount of benefits out of that 20% and, “…single mothers disproportionately come from racial and ethnically underrepresented backgrounds” (Beeler, 2016, p. 71). </a:t>
            </a:r>
            <a:r>
              <a:rPr lang="en-US" sz="2900" dirty="0" smtClean="0"/>
              <a:t> </a:t>
            </a:r>
            <a:r>
              <a:rPr lang="en-US" sz="2900" dirty="0"/>
              <a:t>“…demographic data indicate that the proportion of poor African-American families headed by women increased from 30 percent in 1959 to 72 percent in 1977- more than doubling in one generation” (Jarrett, 1994, p. 31)</a:t>
            </a:r>
            <a:r>
              <a:rPr lang="en-US" sz="2900" dirty="0" smtClean="0"/>
              <a:t>.  </a:t>
            </a:r>
            <a:r>
              <a:rPr lang="en-US" sz="2900" dirty="0"/>
              <a:t>Single </a:t>
            </a:r>
            <a:r>
              <a:rPr lang="en-US" sz="2900" dirty="0"/>
              <a:t>mothers face the burden of not just having to take care of their own needs but </a:t>
            </a:r>
            <a:r>
              <a:rPr lang="en-US" sz="2900" dirty="0" smtClean="0"/>
              <a:t>also those of their </a:t>
            </a:r>
            <a:r>
              <a:rPr lang="en-US" sz="2900" dirty="0"/>
              <a:t>children, all on their own.  This includes their food, education, healthcare, and more</a:t>
            </a:r>
            <a:r>
              <a:rPr lang="en-US" sz="2900" dirty="0" smtClean="0"/>
              <a:t>.  As per the welfare system, once an individual earns a certain amount of money, benefits are removed.  This creates the ongoing cycle of poverty for these women, as they have no time to build savings, therefore causing them to fall bac</a:t>
            </a:r>
            <a:r>
              <a:rPr lang="en-US" sz="2900" dirty="0" smtClean="0"/>
              <a:t>k into debt and back onto welfare.</a:t>
            </a:r>
            <a:r>
              <a:rPr lang="en-US" sz="2900" dirty="0" smtClean="0"/>
              <a:t> “</a:t>
            </a:r>
            <a:r>
              <a:rPr lang="en-US" sz="2900" dirty="0"/>
              <a:t>…decreased benefit levels to lower the incidence of single motherhood, so the issue of the effect of welfare on single motherhood remains of considerable interest.” (</a:t>
            </a:r>
            <a:r>
              <a:rPr lang="en-US" sz="2900" dirty="0" err="1"/>
              <a:t>Blau</a:t>
            </a:r>
            <a:r>
              <a:rPr lang="en-US" sz="2900" dirty="0"/>
              <a:t>, et al, 2002, p. 383)</a:t>
            </a:r>
            <a:r>
              <a:rPr lang="en-US" sz="2900" dirty="0" smtClean="0"/>
              <a:t>.</a:t>
            </a:r>
          </a:p>
          <a:p>
            <a:pPr algn="l"/>
            <a:r>
              <a:rPr lang="en-US" sz="2900" dirty="0" smtClean="0"/>
              <a:t>	These women, however, have been able to make large strides in their success within the educational system, as well as other institutions.  In </a:t>
            </a:r>
            <a:r>
              <a:rPr lang="en-US" sz="2900" dirty="0"/>
              <a:t>the United States alone, 3.4 million undergraduate students are mothers, and 60% of that 3.4 million are single mothers (Beeler, 2016, p. 69). </a:t>
            </a:r>
            <a:r>
              <a:rPr lang="en-US" sz="2900" dirty="0" smtClean="0"/>
              <a:t> Single </a:t>
            </a:r>
            <a:r>
              <a:rPr lang="en-US" sz="2900" dirty="0"/>
              <a:t>mothers who are part of the welfare system have received undergraduate degrees, created businesses, sent their own children to colleges and universities, and have slowly, but surely, made their way out of subsidized and affordable housing, as well as the welfare system entirely</a:t>
            </a:r>
            <a:r>
              <a:rPr lang="en-US" sz="2900" dirty="0" smtClean="0"/>
              <a:t>. </a:t>
            </a:r>
            <a:endParaRPr lang="en-US" sz="2900" dirty="0"/>
          </a:p>
        </p:txBody>
      </p:sp>
      <p:pic>
        <p:nvPicPr>
          <p:cNvPr id="24" name="Picture 23"/>
          <p:cNvPicPr>
            <a:picLocks noChangeAspect="1"/>
          </p:cNvPicPr>
          <p:nvPr/>
        </p:nvPicPr>
        <p:blipFill>
          <a:blip r:embed="rId3" cstate="print"/>
          <a:stretch>
            <a:fillRect/>
          </a:stretch>
        </p:blipFill>
        <p:spPr>
          <a:xfrm>
            <a:off x="1839327" y="1440725"/>
            <a:ext cx="2882899" cy="3174998"/>
          </a:xfrm>
          <a:prstGeom prst="rect">
            <a:avLst/>
          </a:prstGeom>
        </p:spPr>
      </p:pic>
      <p:pic>
        <p:nvPicPr>
          <p:cNvPr id="25" name="Picture 24"/>
          <p:cNvPicPr>
            <a:picLocks noChangeAspect="1"/>
          </p:cNvPicPr>
          <p:nvPr/>
        </p:nvPicPr>
        <p:blipFill>
          <a:blip r:embed="rId3" cstate="print"/>
          <a:stretch>
            <a:fillRect/>
          </a:stretch>
        </p:blipFill>
        <p:spPr>
          <a:xfrm>
            <a:off x="39053525" y="1440725"/>
            <a:ext cx="2882899" cy="3174998"/>
          </a:xfrm>
          <a:prstGeom prst="rect">
            <a:avLst/>
          </a:prstGeom>
        </p:spPr>
      </p:pic>
      <p:sp>
        <p:nvSpPr>
          <p:cNvPr id="4" name="Rectangle 3"/>
          <p:cNvSpPr/>
          <p:nvPr/>
        </p:nvSpPr>
        <p:spPr>
          <a:xfrm>
            <a:off x="21784159" y="7132342"/>
            <a:ext cx="10956654" cy="1431141"/>
          </a:xfrm>
          <a:prstGeom prst="rect">
            <a:avLst/>
          </a:prstGeom>
        </p:spPr>
        <p:txBody>
          <a:bodyPr wrap="square" lIns="91426" tIns="45710" rIns="91426" bIns="45710">
            <a:spAutoFit/>
          </a:bodyPr>
          <a:lstStyle/>
          <a:p>
            <a:r>
              <a:rPr lang="en-US" sz="2900" b="1" u="sng" dirty="0"/>
              <a:t>Table </a:t>
            </a:r>
            <a:r>
              <a:rPr lang="en-US" sz="2900" b="1" u="sng" dirty="0" smtClean="0"/>
              <a:t>1</a:t>
            </a:r>
          </a:p>
          <a:p>
            <a:r>
              <a:rPr lang="en-US" sz="2700" b="1" i="1" dirty="0" smtClean="0"/>
              <a:t>Frequency of Community Support Child Codes (by interview) </a:t>
            </a:r>
          </a:p>
          <a:p>
            <a:r>
              <a:rPr lang="en-US" sz="2900" b="1" u="sng" dirty="0" smtClean="0"/>
              <a:t> </a:t>
            </a:r>
            <a:endParaRPr lang="en-US" sz="2900" b="1" u="sng" dirty="0"/>
          </a:p>
        </p:txBody>
      </p:sp>
      <p:sp>
        <p:nvSpPr>
          <p:cNvPr id="6" name="Rectangle 5"/>
          <p:cNvSpPr/>
          <p:nvPr/>
        </p:nvSpPr>
        <p:spPr>
          <a:xfrm>
            <a:off x="22119958" y="12975615"/>
            <a:ext cx="10160491" cy="984865"/>
          </a:xfrm>
          <a:prstGeom prst="rect">
            <a:avLst/>
          </a:prstGeom>
        </p:spPr>
        <p:txBody>
          <a:bodyPr wrap="square" lIns="91426" tIns="45710" rIns="91426" bIns="45710">
            <a:spAutoFit/>
          </a:bodyPr>
          <a:lstStyle/>
          <a:p>
            <a:r>
              <a:rPr lang="en-US" sz="2900" b="1" u="sng" dirty="0"/>
              <a:t>Table </a:t>
            </a:r>
            <a:r>
              <a:rPr lang="en-US" sz="2900" b="1" u="sng" dirty="0" smtClean="0"/>
              <a:t>2</a:t>
            </a:r>
          </a:p>
          <a:p>
            <a:r>
              <a:rPr lang="en-US" sz="2700" b="1" i="1" dirty="0" smtClean="0"/>
              <a:t>Frequency of Social Support Child Codes (by interview) </a:t>
            </a:r>
          </a:p>
        </p:txBody>
      </p:sp>
      <p:sp>
        <p:nvSpPr>
          <p:cNvPr id="31" name="Rectangle 30"/>
          <p:cNvSpPr/>
          <p:nvPr/>
        </p:nvSpPr>
        <p:spPr>
          <a:xfrm>
            <a:off x="32948454" y="25947636"/>
            <a:ext cx="9983208" cy="6709507"/>
          </a:xfrm>
          <a:prstGeom prst="rect">
            <a:avLst/>
          </a:prstGeom>
        </p:spPr>
        <p:txBody>
          <a:bodyPr wrap="square" lIns="91426" tIns="45710" rIns="91426" bIns="45710">
            <a:spAutoFit/>
          </a:bodyPr>
          <a:lstStyle/>
          <a:p>
            <a:pPr algn="l"/>
            <a:r>
              <a:rPr lang="en-US" sz="1400" dirty="0" err="1"/>
              <a:t>Bartfeld</a:t>
            </a:r>
            <a:r>
              <a:rPr lang="en-US" sz="1400" dirty="0"/>
              <a:t>, J., &amp; </a:t>
            </a:r>
            <a:r>
              <a:rPr lang="en-US" sz="1400" dirty="0" err="1"/>
              <a:t>Dunifon</a:t>
            </a:r>
            <a:r>
              <a:rPr lang="en-US" sz="1400" dirty="0"/>
              <a:t>, R. (2006). State-level predictors of food insecurity </a:t>
            </a:r>
            <a:r>
              <a:rPr lang="en-US" sz="1400" dirty="0" smtClean="0"/>
              <a:t>among </a:t>
            </a:r>
            <a:r>
              <a:rPr lang="en-US" sz="1400" dirty="0"/>
              <a:t>households </a:t>
            </a:r>
            <a:r>
              <a:rPr lang="en-US" sz="1400" dirty="0" smtClean="0"/>
              <a:t>with </a:t>
            </a:r>
            <a:r>
              <a:rPr lang="en-US" sz="1400" dirty="0"/>
              <a:t>children. </a:t>
            </a:r>
            <a:r>
              <a:rPr lang="en-US" sz="1400" i="1" dirty="0"/>
              <a:t>Journal of Policy </a:t>
            </a:r>
            <a:r>
              <a:rPr lang="en-US" sz="1400" i="1" dirty="0" smtClean="0"/>
              <a:t>	Analysis </a:t>
            </a:r>
            <a:r>
              <a:rPr lang="en-US" sz="1400" i="1" dirty="0"/>
              <a:t>and Management,</a:t>
            </a:r>
            <a:r>
              <a:rPr lang="en-US" sz="1400" dirty="0"/>
              <a:t> </a:t>
            </a:r>
            <a:r>
              <a:rPr lang="en-US" sz="1400" i="1" dirty="0"/>
              <a:t>25</a:t>
            </a:r>
            <a:r>
              <a:rPr lang="en-US" sz="1400" dirty="0"/>
              <a:t>(4), 921-942. </a:t>
            </a:r>
            <a:r>
              <a:rPr lang="en-US" sz="1400" dirty="0" smtClean="0"/>
              <a:t>doi</a:t>
            </a:r>
            <a:r>
              <a:rPr lang="en-US" sz="1400" dirty="0"/>
              <a:t>:10.1002/pam.</a:t>
            </a:r>
            <a:r>
              <a:rPr lang="en-US" sz="1400" dirty="0" smtClean="0"/>
              <a:t>20214</a:t>
            </a:r>
            <a:endParaRPr lang="en-US" sz="1400" dirty="0"/>
          </a:p>
          <a:p>
            <a:pPr algn="l"/>
            <a:r>
              <a:rPr lang="en-US" sz="1400" dirty="0"/>
              <a:t>Beeler, S. (2016). Undergraduate Single Mothers’ Experiences in Postsecondary Education. </a:t>
            </a:r>
            <a:r>
              <a:rPr lang="en-US" sz="1400" i="1" dirty="0"/>
              <a:t>New </a:t>
            </a:r>
            <a:r>
              <a:rPr lang="en-US" sz="1400" i="1" dirty="0" smtClean="0"/>
              <a:t>Directions </a:t>
            </a:r>
            <a:r>
              <a:rPr lang="en-US" sz="1400" i="1" dirty="0"/>
              <a:t>for Higher </a:t>
            </a:r>
            <a:r>
              <a:rPr lang="en-US" sz="1400" i="1" dirty="0" smtClean="0"/>
              <a:t>	Education</a:t>
            </a:r>
            <a:r>
              <a:rPr lang="en-US" sz="1400" i="1" dirty="0"/>
              <a:t>,</a:t>
            </a:r>
            <a:r>
              <a:rPr lang="en-US" sz="1400" dirty="0"/>
              <a:t> </a:t>
            </a:r>
            <a:r>
              <a:rPr lang="en-US" sz="1400" i="1" dirty="0"/>
              <a:t>2016</a:t>
            </a:r>
            <a:r>
              <a:rPr lang="en-US" sz="1400" dirty="0"/>
              <a:t>(176), 69-80. doi:10.1002/he.</a:t>
            </a:r>
            <a:r>
              <a:rPr lang="en-US" sz="1400" dirty="0" smtClean="0"/>
              <a:t>20210</a:t>
            </a:r>
            <a:endParaRPr lang="en-US" sz="1400" dirty="0"/>
          </a:p>
          <a:p>
            <a:pPr algn="l"/>
            <a:r>
              <a:rPr lang="en-US" sz="1400" dirty="0" err="1"/>
              <a:t>Blau</a:t>
            </a:r>
            <a:r>
              <a:rPr lang="en-US" sz="1400" dirty="0"/>
              <a:t>, F., Kahn, L., &amp; </a:t>
            </a:r>
            <a:r>
              <a:rPr lang="en-US" sz="1400" dirty="0" err="1"/>
              <a:t>Waldfogel</a:t>
            </a:r>
            <a:r>
              <a:rPr lang="en-US" sz="1400" dirty="0"/>
              <a:t>, J. (2002). The Impact of Welfare Benefits on Single </a:t>
            </a:r>
            <a:r>
              <a:rPr lang="en-US" sz="1400" dirty="0" smtClean="0"/>
              <a:t>Motherhood </a:t>
            </a:r>
            <a:r>
              <a:rPr lang="en-US" sz="1400" dirty="0"/>
              <a:t>and Headship of Young </a:t>
            </a:r>
            <a:r>
              <a:rPr lang="en-US" sz="1400" dirty="0" smtClean="0"/>
              <a:t>	Women</a:t>
            </a:r>
            <a:r>
              <a:rPr lang="en-US" sz="1400" dirty="0"/>
              <a:t>: Evidence from the Census. </a:t>
            </a:r>
            <a:r>
              <a:rPr lang="en-US" sz="1400" i="1" dirty="0"/>
              <a:t>The University </a:t>
            </a:r>
            <a:r>
              <a:rPr lang="en-US" sz="1400" i="1" dirty="0" smtClean="0"/>
              <a:t>of </a:t>
            </a:r>
            <a:r>
              <a:rPr lang="en-US" sz="1400" i="1" dirty="0"/>
              <a:t>Wisconsin Press,</a:t>
            </a:r>
            <a:r>
              <a:rPr lang="en-US" sz="1400" dirty="0"/>
              <a:t> </a:t>
            </a:r>
            <a:r>
              <a:rPr lang="en-US" sz="1400" i="1" dirty="0"/>
              <a:t>39</a:t>
            </a:r>
            <a:r>
              <a:rPr lang="en-US" sz="1400" dirty="0"/>
              <a:t>, 382-404. doi:10.3386/</a:t>
            </a:r>
            <a:r>
              <a:rPr lang="en-US" sz="1400" dirty="0" smtClean="0"/>
              <a:t>w9338</a:t>
            </a:r>
            <a:endParaRPr lang="en-US" sz="1400" dirty="0"/>
          </a:p>
          <a:p>
            <a:pPr algn="l"/>
            <a:r>
              <a:rPr lang="en-US" sz="1400" dirty="0"/>
              <a:t>Collins, P. H. (2000). </a:t>
            </a:r>
            <a:r>
              <a:rPr lang="en-US" sz="1400" i="1" dirty="0"/>
              <a:t>Black feminist thought: Knowledge, Consciousness, and the Politics of 	Empowerment</a:t>
            </a:r>
            <a:r>
              <a:rPr lang="en-US" sz="1400" dirty="0"/>
              <a:t>. New York: </a:t>
            </a:r>
            <a:r>
              <a:rPr lang="en-US" sz="1400" dirty="0" smtClean="0"/>
              <a:t>	</a:t>
            </a:r>
            <a:r>
              <a:rPr lang="en-US" sz="1400" dirty="0" err="1" smtClean="0"/>
              <a:t>Routledge</a:t>
            </a:r>
            <a:r>
              <a:rPr lang="en-US" sz="1400" dirty="0"/>
              <a:t>.				</a:t>
            </a:r>
          </a:p>
          <a:p>
            <a:pPr algn="l"/>
            <a:r>
              <a:rPr lang="en-US" sz="1400" dirty="0"/>
              <a:t>Cook, K. E. (2012). Social support in single parents' transition from welfare to work: Analysis of </a:t>
            </a:r>
            <a:r>
              <a:rPr lang="en-US" sz="1400" dirty="0" smtClean="0"/>
              <a:t>qualitative </a:t>
            </a:r>
            <a:r>
              <a:rPr lang="en-US" sz="1400" dirty="0"/>
              <a:t>findings: </a:t>
            </a:r>
            <a:r>
              <a:rPr lang="en-US" sz="1400" dirty="0" smtClean="0"/>
              <a:t>Social 	support </a:t>
            </a:r>
            <a:r>
              <a:rPr lang="en-US" sz="1400" dirty="0"/>
              <a:t>in single parents' transition from welfare to work: 	Analysis of qualitative findings. International Journal </a:t>
            </a:r>
            <a:r>
              <a:rPr lang="en-US" sz="1400" dirty="0" smtClean="0"/>
              <a:t>Of	 </a:t>
            </a:r>
            <a:r>
              <a:rPr lang="en-US" sz="1400" dirty="0"/>
              <a:t>Social Welfare, 21(4), 338-</a:t>
            </a:r>
            <a:r>
              <a:rPr lang="en-US" sz="1400" dirty="0" smtClean="0"/>
              <a:t>350</a:t>
            </a:r>
            <a:endParaRPr lang="en-US" sz="1400" dirty="0"/>
          </a:p>
          <a:p>
            <a:pPr algn="l"/>
            <a:r>
              <a:rPr lang="en-US" sz="1400" dirty="0"/>
              <a:t>Dillon, M. (2014). </a:t>
            </a:r>
            <a:r>
              <a:rPr lang="en-US" sz="1400" i="1" dirty="0"/>
              <a:t>Introduction to Sociological Theory: Theorists, Concepts, and their </a:t>
            </a:r>
            <a:r>
              <a:rPr lang="en-US" sz="1400" i="1" dirty="0" smtClean="0"/>
              <a:t>Applicability </a:t>
            </a:r>
            <a:r>
              <a:rPr lang="en-US" sz="1400" i="1" dirty="0"/>
              <a:t>to the Twenty-First </a:t>
            </a:r>
            <a:r>
              <a:rPr lang="en-US" sz="1400" i="1" dirty="0" smtClean="0"/>
              <a:t>	Century</a:t>
            </a:r>
            <a:r>
              <a:rPr lang="en-US" sz="1400" dirty="0"/>
              <a:t>. West Sussex: John Wiley &amp; Sons.		</a:t>
            </a:r>
          </a:p>
          <a:p>
            <a:pPr algn="l"/>
            <a:r>
              <a:rPr lang="en-US" sz="1400" dirty="0" err="1"/>
              <a:t>Gyamfi</a:t>
            </a:r>
            <a:r>
              <a:rPr lang="en-US" sz="1400" dirty="0"/>
              <a:t>, P., Brooks-Gunn, J., &amp; Jackson, A. P. (2005). Moving Towards Work: The Effects of 	Employment Experiences on </a:t>
            </a:r>
            <a:r>
              <a:rPr lang="en-US" sz="1400" dirty="0" smtClean="0"/>
              <a:t>	Welfare</a:t>
            </a:r>
            <a:r>
              <a:rPr lang="en-US" sz="1400" dirty="0"/>
              <a:t>-Dependent Women and Their Children. </a:t>
            </a:r>
            <a:r>
              <a:rPr lang="en-US" sz="1400" i="1" dirty="0"/>
              <a:t>Journal Of </a:t>
            </a:r>
            <a:r>
              <a:rPr lang="en-US" sz="1400" i="1" dirty="0" smtClean="0"/>
              <a:t>Human </a:t>
            </a:r>
            <a:r>
              <a:rPr lang="en-US" sz="1400" i="1" dirty="0"/>
              <a:t>Behavior In The Social Environment</a:t>
            </a:r>
            <a:r>
              <a:rPr lang="en-US" sz="1400" dirty="0"/>
              <a:t>, </a:t>
            </a:r>
            <a:r>
              <a:rPr lang="en-US" sz="1400" i="1" dirty="0"/>
              <a:t>12</a:t>
            </a:r>
            <a:r>
              <a:rPr lang="en-US" sz="1400" dirty="0"/>
              <a:t>(2/3)</a:t>
            </a:r>
            <a:r>
              <a:rPr lang="en-US" sz="1400" dirty="0" smtClean="0"/>
              <a:t>,	 </a:t>
            </a:r>
            <a:r>
              <a:rPr lang="en-US" sz="1400" dirty="0"/>
              <a:t>39-62. </a:t>
            </a:r>
            <a:r>
              <a:rPr lang="en-US" sz="1400" dirty="0" smtClean="0"/>
              <a:t>doi</a:t>
            </a:r>
            <a:r>
              <a:rPr lang="en-US" sz="1400" dirty="0"/>
              <a:t>:10.1300/J137v12n02•</a:t>
            </a:r>
            <a:r>
              <a:rPr lang="en-US" sz="1400" dirty="0" smtClean="0"/>
              <a:t>03</a:t>
            </a:r>
            <a:endParaRPr lang="en-US" sz="1400" dirty="0"/>
          </a:p>
          <a:p>
            <a:pPr algn="l"/>
            <a:r>
              <a:rPr lang="en-US" sz="1400" dirty="0"/>
              <a:t>Jackson, A. P. (1998). The Role of Social Support in Parenting for Low-Income, Single, Black </a:t>
            </a:r>
            <a:r>
              <a:rPr lang="en-US" sz="1400" dirty="0" smtClean="0"/>
              <a:t>Mothers</a:t>
            </a:r>
            <a:r>
              <a:rPr lang="en-US" sz="1400" dirty="0"/>
              <a:t>. </a:t>
            </a:r>
            <a:r>
              <a:rPr lang="en-US" sz="1400" i="1" dirty="0"/>
              <a:t>Social Service </a:t>
            </a:r>
            <a:r>
              <a:rPr lang="en-US" sz="1400" i="1" dirty="0" smtClean="0"/>
              <a:t>	Review</a:t>
            </a:r>
            <a:r>
              <a:rPr lang="en-US" sz="1400" dirty="0"/>
              <a:t>, </a:t>
            </a:r>
            <a:r>
              <a:rPr lang="en-US" sz="1400" i="1" dirty="0"/>
              <a:t>72</a:t>
            </a:r>
            <a:r>
              <a:rPr lang="en-US" sz="1400" dirty="0"/>
              <a:t>(3), 365</a:t>
            </a:r>
            <a:r>
              <a:rPr lang="en-US" sz="1400" dirty="0" smtClean="0"/>
              <a:t>.</a:t>
            </a:r>
            <a:endParaRPr lang="en-US" sz="1400" dirty="0"/>
          </a:p>
          <a:p>
            <a:pPr algn="l"/>
            <a:r>
              <a:rPr lang="en-US" sz="1400" dirty="0"/>
              <a:t>Jarrett, R. L. (1994). Living Poor: Family Life among Single Parent, African-American </a:t>
            </a:r>
            <a:r>
              <a:rPr lang="en-US" sz="1400" dirty="0" smtClean="0"/>
              <a:t>Women</a:t>
            </a:r>
            <a:r>
              <a:rPr lang="en-US" sz="1400" dirty="0"/>
              <a:t>. </a:t>
            </a:r>
            <a:r>
              <a:rPr lang="en-US" sz="1400" i="1" dirty="0"/>
              <a:t>Social Problems,</a:t>
            </a:r>
            <a:r>
              <a:rPr lang="en-US" sz="1400" dirty="0"/>
              <a:t> </a:t>
            </a:r>
            <a:r>
              <a:rPr lang="en-US" sz="1400" i="1" dirty="0"/>
              <a:t>41</a:t>
            </a:r>
            <a:r>
              <a:rPr lang="en-US" sz="1400" dirty="0"/>
              <a:t>(1), </a:t>
            </a:r>
            <a:r>
              <a:rPr lang="en-US" sz="1400" dirty="0" smtClean="0"/>
              <a:t>	30</a:t>
            </a:r>
            <a:r>
              <a:rPr lang="en-US" sz="1400" dirty="0"/>
              <a:t>-49. doi:10.1525/sp.</a:t>
            </a:r>
            <a:r>
              <a:rPr lang="en-US" sz="1400" dirty="0" smtClean="0"/>
              <a:t>1994.41.1.03x0423g</a:t>
            </a:r>
            <a:endParaRPr lang="en-US" sz="1400" dirty="0"/>
          </a:p>
          <a:p>
            <a:pPr algn="l"/>
            <a:r>
              <a:rPr lang="en-US" sz="1400" dirty="0"/>
              <a:t>Men, F. (2017). Mothers Within-Marriage Economic Prospects and Later Food Security: Does </a:t>
            </a:r>
            <a:r>
              <a:rPr lang="en-US" sz="1400" dirty="0" smtClean="0"/>
              <a:t>Marital </a:t>
            </a:r>
            <a:r>
              <a:rPr lang="en-US" sz="1400" dirty="0"/>
              <a:t>Outcome </a:t>
            </a:r>
            <a:r>
              <a:rPr lang="en-US" sz="1400" dirty="0" smtClean="0"/>
              <a:t>	Matter</a:t>
            </a:r>
            <a:r>
              <a:rPr lang="en-US" sz="1400" dirty="0"/>
              <a:t>? </a:t>
            </a:r>
            <a:r>
              <a:rPr lang="en-US" sz="1400" i="1" dirty="0"/>
              <a:t>Journal of Consumer Affairs,</a:t>
            </a:r>
            <a:r>
              <a:rPr lang="en-US" sz="1400" dirty="0"/>
              <a:t> </a:t>
            </a:r>
            <a:r>
              <a:rPr lang="en-US" sz="1400" i="1" dirty="0"/>
              <a:t>51</a:t>
            </a:r>
            <a:r>
              <a:rPr lang="en-US" sz="1400" dirty="0"/>
              <a:t>(3), 682-702. </a:t>
            </a:r>
            <a:r>
              <a:rPr lang="en-US" sz="1400" dirty="0" smtClean="0"/>
              <a:t>doi</a:t>
            </a:r>
            <a:r>
              <a:rPr lang="en-US" sz="1400" dirty="0"/>
              <a:t>:10.1111/joca.</a:t>
            </a:r>
            <a:r>
              <a:rPr lang="en-US" sz="1400" dirty="0" smtClean="0"/>
              <a:t>12164</a:t>
            </a:r>
            <a:endParaRPr lang="en-US" sz="1400" dirty="0"/>
          </a:p>
          <a:p>
            <a:pPr algn="l"/>
            <a:r>
              <a:rPr lang="en-US" sz="1400" dirty="0"/>
              <a:t>Merton, R. (1938). Social Structure and Anomie. </a:t>
            </a:r>
            <a:r>
              <a:rPr lang="en-US" sz="1400" i="1" dirty="0"/>
              <a:t>American Sociological Review,</a:t>
            </a:r>
            <a:r>
              <a:rPr lang="en-US" sz="1400" dirty="0"/>
              <a:t> </a:t>
            </a:r>
            <a:r>
              <a:rPr lang="en-US" sz="1400" i="1" dirty="0"/>
              <a:t>3</a:t>
            </a:r>
            <a:r>
              <a:rPr lang="en-US" sz="1400" dirty="0"/>
              <a:t>(5), 672-682. </a:t>
            </a:r>
            <a:r>
              <a:rPr lang="en-US" sz="1400" dirty="0" smtClean="0"/>
              <a:t>Retrieved </a:t>
            </a:r>
            <a:r>
              <a:rPr lang="en-US" sz="1400" dirty="0"/>
              <a:t>from http:/</a:t>
            </a:r>
            <a:r>
              <a:rPr lang="en-US" sz="1400" dirty="0" smtClean="0"/>
              <a:t>/	</a:t>
            </a:r>
            <a:r>
              <a:rPr lang="en-US" sz="1400" dirty="0" err="1" smtClean="0"/>
              <a:t>www.jstor.org.sacredheart.idm.oclc.org</a:t>
            </a:r>
            <a:r>
              <a:rPr lang="en-US" sz="1400" dirty="0"/>
              <a:t>/stable/</a:t>
            </a:r>
            <a:r>
              <a:rPr lang="en-US" sz="1400" dirty="0" smtClean="0"/>
              <a:t>2084686</a:t>
            </a:r>
            <a:endParaRPr lang="en-US" sz="1400" dirty="0"/>
          </a:p>
          <a:p>
            <a:pPr algn="l"/>
            <a:r>
              <a:rPr lang="en-US" sz="1400" i="1" dirty="0"/>
              <a:t>Patricia Hill Collins: Intersecting Oppressions,</a:t>
            </a:r>
            <a:r>
              <a:rPr lang="en-US" sz="1400" dirty="0"/>
              <a:t>1-11. (</a:t>
            </a:r>
            <a:r>
              <a:rPr lang="en-US" sz="1400" dirty="0" err="1"/>
              <a:t>n.d.</a:t>
            </a:r>
            <a:r>
              <a:rPr lang="en-US" sz="1400" dirty="0"/>
              <a:t>). Retrieved February 19, 2018, </a:t>
            </a:r>
            <a:r>
              <a:rPr lang="en-US" sz="1400" dirty="0" smtClean="0"/>
              <a:t>from </a:t>
            </a:r>
            <a:r>
              <a:rPr lang="en-US" sz="1400" dirty="0"/>
              <a:t>https://uk.sagepub.com/sites</a:t>
            </a:r>
            <a:r>
              <a:rPr lang="en-US" sz="1400" dirty="0" smtClean="0"/>
              <a:t>/	default</a:t>
            </a:r>
            <a:r>
              <a:rPr lang="en-US" sz="1400" dirty="0"/>
              <a:t>/files/</a:t>
            </a:r>
            <a:r>
              <a:rPr lang="en-US" sz="1400" dirty="0" err="1"/>
              <a:t>upm</a:t>
            </a:r>
            <a:r>
              <a:rPr lang="en-US" sz="1400" dirty="0" smtClean="0"/>
              <a:t>-binaries</a:t>
            </a:r>
            <a:r>
              <a:rPr lang="en-US" sz="1400" dirty="0"/>
              <a:t>/13299_Chapter_16_Web_Byte_Patricia_Hill_Collins.pdf.		</a:t>
            </a:r>
          </a:p>
          <a:p>
            <a:pPr algn="l"/>
            <a:r>
              <a:rPr lang="en-US" sz="1400" dirty="0"/>
              <a:t>Solomon, Brenda (2007) “Go It Alone” Poverty in a Small City: Pockets of Poor Housing, the 	Scrutiny of “Busybodies,” and </a:t>
            </a:r>
            <a:r>
              <a:rPr lang="en-US" sz="1400" dirty="0" smtClean="0"/>
              <a:t>	Difficulty </a:t>
            </a:r>
            <a:r>
              <a:rPr lang="en-US" sz="1400" dirty="0"/>
              <a:t>Accessing Support, Journal of Poverty, 10:4, </a:t>
            </a:r>
            <a:r>
              <a:rPr lang="en-US" sz="1400" dirty="0" smtClean="0"/>
              <a:t>27</a:t>
            </a:r>
            <a:r>
              <a:rPr lang="en-US" sz="1400" dirty="0"/>
              <a:t>-50, DOI: 10.1300/J134v10n04_02 </a:t>
            </a:r>
          </a:p>
          <a:p>
            <a:pPr algn="l"/>
            <a:endParaRPr lang="en-US" sz="2400" dirty="0"/>
          </a:p>
        </p:txBody>
      </p:sp>
      <p:sp>
        <p:nvSpPr>
          <p:cNvPr id="2" name="TextBox 1"/>
          <p:cNvSpPr txBox="1"/>
          <p:nvPr/>
        </p:nvSpPr>
        <p:spPr>
          <a:xfrm>
            <a:off x="11720726" y="6248400"/>
            <a:ext cx="9708298" cy="14096144"/>
          </a:xfrm>
          <a:prstGeom prst="rect">
            <a:avLst/>
          </a:prstGeom>
          <a:noFill/>
        </p:spPr>
        <p:txBody>
          <a:bodyPr wrap="square" lIns="91426" tIns="45710" rIns="91426" bIns="45710" rtlCol="0">
            <a:spAutoFit/>
          </a:bodyPr>
          <a:lstStyle/>
          <a:p>
            <a:pPr lvl="0"/>
            <a:r>
              <a:rPr lang="en-US" sz="3400" b="1" dirty="0" smtClean="0">
                <a:solidFill>
                  <a:srgbClr val="000000"/>
                </a:solidFill>
              </a:rPr>
              <a:t>Theory</a:t>
            </a:r>
          </a:p>
          <a:p>
            <a:pPr algn="l"/>
            <a:r>
              <a:rPr lang="en-US" sz="2900" dirty="0" smtClean="0"/>
              <a:t>	Patricia </a:t>
            </a:r>
            <a:r>
              <a:rPr lang="en-US" sz="2900" dirty="0"/>
              <a:t>Hill Collins, a feminist theorist from Philadelphia, proposed Intersectionality, focusing on black women and the challenges they face due to stigma and oppression.  She attempts to explain how various parts of one’s identity can influence a person’s life-chances and experience.  Also, she asserts that stratification systems involve status differentials concerning gender, race, and class.  Black, single mothers suffer disproportionately due to the fact that the society in which they live in is unequal, racist and patriarchal. Collin’s theory of intersectionality also included black feminist thought, or knowledge spoken by black women about their experiences</a:t>
            </a:r>
            <a:r>
              <a:rPr lang="en-US" sz="2900" dirty="0" smtClean="0"/>
              <a:t>.</a:t>
            </a:r>
            <a:r>
              <a:rPr lang="en-US" sz="2900" dirty="0"/>
              <a:t> Using this spoken knowledge, Collins was one of few social theorists who has been able to challenge the point of view of others in regards to oppression and, “…that not only has the possibility of changing the world but also of opening up the prospect of continuous change” (“</a:t>
            </a:r>
            <a:r>
              <a:rPr lang="en-US" sz="2900" i="1" dirty="0"/>
              <a:t>Patricia Hill </a:t>
            </a:r>
            <a:r>
              <a:rPr lang="en-US" sz="2900" i="1" dirty="0" smtClean="0"/>
              <a:t>Collins,</a:t>
            </a:r>
            <a:r>
              <a:rPr lang="en-US" sz="2900" dirty="0" smtClean="0"/>
              <a:t>” </a:t>
            </a:r>
            <a:r>
              <a:rPr lang="en-US" sz="2900" dirty="0" err="1"/>
              <a:t>n.d</a:t>
            </a:r>
            <a:r>
              <a:rPr lang="en-US" sz="2900" dirty="0"/>
              <a:t>, p. 1)</a:t>
            </a:r>
            <a:r>
              <a:rPr lang="en-US" sz="3200" dirty="0"/>
              <a:t>. </a:t>
            </a:r>
            <a:r>
              <a:rPr lang="en-US" sz="3200" dirty="0" smtClean="0"/>
              <a:t> </a:t>
            </a:r>
          </a:p>
          <a:p>
            <a:pPr algn="l"/>
            <a:r>
              <a:rPr lang="en-US" sz="3200" dirty="0"/>
              <a:t>	</a:t>
            </a:r>
            <a:r>
              <a:rPr lang="en-US" sz="2900" dirty="0" smtClean="0"/>
              <a:t>Robert </a:t>
            </a:r>
            <a:r>
              <a:rPr lang="en-US" sz="2900" dirty="0"/>
              <a:t>Merton’s middle range theory speaks to the idea of black women having the ability to revitalize their communities, and speaks to other changes that black women can create to better their life-chances, experiences, and children. All social actions can have multiple consequences, either for the whole society or for just some individuals and sub-groups” (Dillon, 2014, p. 176).  These consequences can be positive or negative. Women who break out of poverty can positively influence other women in poverty. </a:t>
            </a:r>
            <a:endParaRPr lang="en-US" sz="2900" dirty="0" smtClean="0"/>
          </a:p>
          <a:p>
            <a:pPr algn="l"/>
            <a:endParaRPr lang="en-US" sz="2900" dirty="0"/>
          </a:p>
        </p:txBody>
      </p:sp>
      <p:sp>
        <p:nvSpPr>
          <p:cNvPr id="3" name="TextBox 2"/>
          <p:cNvSpPr txBox="1"/>
          <p:nvPr/>
        </p:nvSpPr>
        <p:spPr>
          <a:xfrm>
            <a:off x="1152559" y="6464611"/>
            <a:ext cx="9493310" cy="9541051"/>
          </a:xfrm>
          <a:prstGeom prst="rect">
            <a:avLst/>
          </a:prstGeom>
          <a:noFill/>
        </p:spPr>
        <p:txBody>
          <a:bodyPr wrap="square" lIns="91426" tIns="45710" rIns="91426" bIns="45710" rtlCol="0">
            <a:spAutoFit/>
          </a:bodyPr>
          <a:lstStyle/>
          <a:p>
            <a:r>
              <a:rPr lang="en-US" sz="3400" b="1" dirty="0"/>
              <a:t>Abstract </a:t>
            </a:r>
            <a:endParaRPr lang="en-US" sz="500" b="1" dirty="0"/>
          </a:p>
          <a:p>
            <a:pPr algn="l"/>
            <a:r>
              <a:rPr lang="en-US" sz="2900" dirty="0" smtClean="0"/>
              <a:t>	This </a:t>
            </a:r>
            <a:r>
              <a:rPr lang="en-US" sz="2900" dirty="0"/>
              <a:t>research investigated the ways in which intersectionality and various forms of support have influenced the ability of single black mothers to overcome the barriers of poverty.  Qualitative research included analysis of three interviews of single black mothers from P.T. Barnum, a public housing complex located in Bridgeport, Connecticut.  The use of an online coding tool, Dedoose, proved effective in identifying where various forms of support have aided these women.  These supports included social and community supports. </a:t>
            </a:r>
            <a:r>
              <a:rPr lang="en-US" sz="2900" dirty="0" smtClean="0"/>
              <a:t>Two interviews of women of other races from P.T. were also included in this </a:t>
            </a:r>
            <a:r>
              <a:rPr lang="en-US" sz="2900" dirty="0" smtClean="0"/>
              <a:t>study </a:t>
            </a:r>
            <a:r>
              <a:rPr lang="en-US" sz="2900" dirty="0" smtClean="0"/>
              <a:t>to further explore how intersectionality plays a role in their ability to overcome poverty. </a:t>
            </a:r>
            <a:r>
              <a:rPr lang="en-US" sz="2900" dirty="0"/>
              <a:t>The findings of this study provide pertinent information to social workers, philanthropists, and others in the social service field, by helping them best determine the types of support these women need to be successful in overcoming poverty.</a:t>
            </a:r>
          </a:p>
          <a:p>
            <a:pPr algn="l"/>
            <a:endParaRPr lang="en-US" sz="2900" b="1" dirty="0"/>
          </a:p>
          <a:p>
            <a:pPr algn="l"/>
            <a:r>
              <a:rPr lang="en-US" sz="2900" dirty="0"/>
              <a:t> </a:t>
            </a:r>
          </a:p>
        </p:txBody>
      </p:sp>
      <p:pic>
        <p:nvPicPr>
          <p:cNvPr id="26" name="Picture 25"/>
          <p:cNvPicPr/>
          <p:nvPr/>
        </p:nvPicPr>
        <p:blipFill rotWithShape="1">
          <a:blip r:embed="rId4">
            <a:extLst>
              <a:ext uri="{28A0092B-C50C-407E-A947-70E740481C1C}">
                <a14:useLocalDpi xmlns:a14="http://schemas.microsoft.com/office/drawing/2010/main" val="0"/>
              </a:ext>
            </a:extLst>
          </a:blip>
          <a:srcRect t="13625"/>
          <a:stretch/>
        </p:blipFill>
        <p:spPr bwMode="auto">
          <a:xfrm>
            <a:off x="23635378" y="8031787"/>
            <a:ext cx="7955280" cy="5256051"/>
          </a:xfrm>
          <a:prstGeom prst="rect">
            <a:avLst/>
          </a:prstGeom>
          <a:noFill/>
          <a:ln>
            <a:noFill/>
          </a:ln>
        </p:spPr>
      </p:pic>
      <p:pic>
        <p:nvPicPr>
          <p:cNvPr id="30" name="Picture 29"/>
          <p:cNvPicPr/>
          <p:nvPr/>
        </p:nvPicPr>
        <p:blipFill rotWithShape="1">
          <a:blip r:embed="rId5">
            <a:extLst>
              <a:ext uri="{28A0092B-C50C-407E-A947-70E740481C1C}">
                <a14:useLocalDpi xmlns:a14="http://schemas.microsoft.com/office/drawing/2010/main" val="0"/>
              </a:ext>
            </a:extLst>
          </a:blip>
          <a:srcRect t="13286"/>
          <a:stretch/>
        </p:blipFill>
        <p:spPr bwMode="auto">
          <a:xfrm>
            <a:off x="23580208" y="14073815"/>
            <a:ext cx="7678683" cy="5402987"/>
          </a:xfrm>
          <a:prstGeom prst="rect">
            <a:avLst/>
          </a:prstGeom>
          <a:noFill/>
          <a:ln>
            <a:noFill/>
          </a:ln>
        </p:spPr>
      </p:pic>
      <p:pic>
        <p:nvPicPr>
          <p:cNvPr id="32" name="Picture 31"/>
          <p:cNvPicPr/>
          <p:nvPr/>
        </p:nvPicPr>
        <p:blipFill rotWithShape="1">
          <a:blip r:embed="rId6">
            <a:extLst>
              <a:ext uri="{28A0092B-C50C-407E-A947-70E740481C1C}">
                <a14:useLocalDpi xmlns:a14="http://schemas.microsoft.com/office/drawing/2010/main" val="0"/>
              </a:ext>
            </a:extLst>
          </a:blip>
          <a:srcRect t="15359"/>
          <a:stretch/>
        </p:blipFill>
        <p:spPr bwMode="auto">
          <a:xfrm>
            <a:off x="23346745" y="20253681"/>
            <a:ext cx="7772400" cy="5723927"/>
          </a:xfrm>
          <a:prstGeom prst="rect">
            <a:avLst/>
          </a:prstGeom>
          <a:noFill/>
          <a:ln>
            <a:noFill/>
          </a:ln>
        </p:spPr>
      </p:pic>
      <p:pic>
        <p:nvPicPr>
          <p:cNvPr id="33" name="Picture 32"/>
          <p:cNvPicPr/>
          <p:nvPr/>
        </p:nvPicPr>
        <p:blipFill rotWithShape="1">
          <a:blip r:embed="rId7">
            <a:extLst>
              <a:ext uri="{28A0092B-C50C-407E-A947-70E740481C1C}">
                <a14:useLocalDpi xmlns:a14="http://schemas.microsoft.com/office/drawing/2010/main" val="0"/>
              </a:ext>
            </a:extLst>
          </a:blip>
          <a:srcRect t="12981"/>
          <a:stretch/>
        </p:blipFill>
        <p:spPr bwMode="auto">
          <a:xfrm>
            <a:off x="23360359" y="26710208"/>
            <a:ext cx="7772400" cy="5123152"/>
          </a:xfrm>
          <a:prstGeom prst="rect">
            <a:avLst/>
          </a:prstGeom>
          <a:noFill/>
          <a:ln>
            <a:noFill/>
          </a:ln>
        </p:spPr>
      </p:pic>
      <p:sp>
        <p:nvSpPr>
          <p:cNvPr id="34" name="Rectangle 33"/>
          <p:cNvSpPr/>
          <p:nvPr/>
        </p:nvSpPr>
        <p:spPr>
          <a:xfrm>
            <a:off x="22095620" y="19246780"/>
            <a:ext cx="10160491" cy="984865"/>
          </a:xfrm>
          <a:prstGeom prst="rect">
            <a:avLst/>
          </a:prstGeom>
        </p:spPr>
        <p:txBody>
          <a:bodyPr wrap="square" lIns="91426" tIns="45710" rIns="91426" bIns="45710">
            <a:spAutoFit/>
          </a:bodyPr>
          <a:lstStyle/>
          <a:p>
            <a:r>
              <a:rPr lang="en-US" sz="2900" b="1" u="sng" dirty="0"/>
              <a:t>Table 3</a:t>
            </a:r>
            <a:endParaRPr lang="en-US" sz="2900" b="1" u="sng" dirty="0" smtClean="0"/>
          </a:p>
          <a:p>
            <a:r>
              <a:rPr lang="en-US" sz="2700" b="1" i="1" dirty="0" smtClean="0"/>
              <a:t>Frequency of Emotional Support Codes (by interview) </a:t>
            </a:r>
          </a:p>
        </p:txBody>
      </p:sp>
      <p:sp>
        <p:nvSpPr>
          <p:cNvPr id="35" name="Rectangle 34"/>
          <p:cNvSpPr/>
          <p:nvPr/>
        </p:nvSpPr>
        <p:spPr>
          <a:xfrm>
            <a:off x="22003536" y="25546443"/>
            <a:ext cx="10160491" cy="984865"/>
          </a:xfrm>
          <a:prstGeom prst="rect">
            <a:avLst/>
          </a:prstGeom>
        </p:spPr>
        <p:txBody>
          <a:bodyPr wrap="square" lIns="91426" tIns="45710" rIns="91426" bIns="45710">
            <a:spAutoFit/>
          </a:bodyPr>
          <a:lstStyle/>
          <a:p>
            <a:r>
              <a:rPr lang="en-US" sz="2900" b="1" u="sng" dirty="0"/>
              <a:t>Table 4</a:t>
            </a:r>
            <a:endParaRPr lang="en-US" sz="2900" b="1" u="sng" dirty="0" smtClean="0"/>
          </a:p>
          <a:p>
            <a:r>
              <a:rPr lang="en-US" sz="2700" b="1" i="1" dirty="0" smtClean="0"/>
              <a:t>Frequency of Tangible Support Codes (by</a:t>
            </a:r>
            <a:r>
              <a:rPr lang="en-US" sz="2700" b="1" i="1" dirty="0"/>
              <a:t> </a:t>
            </a:r>
            <a:r>
              <a:rPr lang="en-US" sz="2700" b="1" i="1" dirty="0" smtClean="0"/>
              <a:t>interview)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Kilter.thmx</Template>
  <TotalTime>3864</TotalTime>
  <Words>521</Words>
  <Application>Microsoft Macintosh PowerPoint</Application>
  <PresentationFormat>Custom</PresentationFormat>
  <Paragraphs>67</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Kilter</vt:lpstr>
      <vt:lpstr>CorelDRAW</vt:lpstr>
      <vt:lpstr>PowerPoint Presentation</vt:lpstr>
    </vt:vector>
  </TitlesOfParts>
  <Company>MegaPrint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Laura Kate</cp:lastModifiedBy>
  <cp:revision>103</cp:revision>
  <cp:lastPrinted>2011-03-08T18:07:35Z</cp:lastPrinted>
  <dcterms:created xsi:type="dcterms:W3CDTF">2011-03-23T20:03:11Z</dcterms:created>
  <dcterms:modified xsi:type="dcterms:W3CDTF">2019-03-27T01:43:42Z</dcterms:modified>
  <cp:category>Research Poster</cp:category>
</cp:coreProperties>
</file>