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7" r:id="rId5"/>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6" autoAdjust="0"/>
    <p:restoredTop sz="94776"/>
  </p:normalViewPr>
  <p:slideViewPr>
    <p:cSldViewPr snapToGrid="0" snapToObjects="1">
      <p:cViewPr>
        <p:scale>
          <a:sx n="10" d="100"/>
          <a:sy n="10" d="100"/>
        </p:scale>
        <p:origin x="1708"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294588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87790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898363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537047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873CF0-E818-3D4D-943B-513DCF762125}" type="datetimeFigureOut">
              <a:rPr lang="en-US" smtClean="0"/>
              <a:t>4/17/2022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64312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873CF0-E818-3D4D-943B-513DCF762125}" type="datetimeFigureOut">
              <a:rPr lang="en-US" smtClean="0"/>
              <a:t>4/17/2022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53835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032261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873CF0-E818-3D4D-943B-513DCF762125}" type="datetimeFigureOut">
              <a:rPr lang="en-US" smtClean="0"/>
              <a:t>4/17/2022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763083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73CF0-E818-3D4D-943B-513DCF762125}" type="datetimeFigureOut">
              <a:rPr lang="en-US" smtClean="0"/>
              <a:t>4/17/2022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857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31736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467144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F5873CF0-E818-3D4D-943B-513DCF762125}" type="datetimeFigureOut">
              <a:rPr lang="en-US" smtClean="0"/>
              <a:t>4/17/2022</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3A01AC06-6720-984D-AE1C-AAB0EB69BC21}" type="slidenum">
              <a:rPr lang="en-US" smtClean="0"/>
              <a:t>‹#›</a:t>
            </a:fld>
            <a:endParaRPr lang="en-US"/>
          </a:p>
        </p:txBody>
      </p:sp>
    </p:spTree>
    <p:extLst>
      <p:ext uri="{BB962C8B-B14F-4D97-AF65-F5344CB8AC3E}">
        <p14:creationId xmlns:p14="http://schemas.microsoft.com/office/powerpoint/2010/main" val="23328688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CDB250C5-4980-4CFE-AABB-41334AF4DC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47871" y="23824092"/>
            <a:ext cx="12297020" cy="703869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09E69117-0435-4EFC-8B74-3BA4509C85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24" y="22002126"/>
            <a:ext cx="14194794" cy="105915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52022F0-D88F-1246-9F1C-47723AD72CBA}"/>
              </a:ext>
            </a:extLst>
          </p:cNvPr>
          <p:cNvSpPr txBox="1"/>
          <p:nvPr/>
        </p:nvSpPr>
        <p:spPr>
          <a:xfrm>
            <a:off x="0" y="-108549"/>
            <a:ext cx="43891200" cy="5730240"/>
          </a:xfrm>
          <a:prstGeom prst="rect">
            <a:avLst/>
          </a:prstGeom>
          <a:solidFill>
            <a:schemeClr val="accent1">
              <a:lumMod val="75000"/>
            </a:schemeClr>
          </a:solidFill>
          <a:ln>
            <a:solidFill>
              <a:schemeClr val="accent1">
                <a:lumMod val="60000"/>
                <a:lumOff val="40000"/>
              </a:schemeClr>
            </a:solidFill>
          </a:ln>
        </p:spPr>
        <p:txBody>
          <a:bodyPr wrap="square" rtlCol="0">
            <a:spAutoFit/>
          </a:bodyPr>
          <a:lstStyle/>
          <a:p>
            <a:endParaRPr lang="en-US" dirty="0"/>
          </a:p>
        </p:txBody>
      </p:sp>
      <p:sp>
        <p:nvSpPr>
          <p:cNvPr id="4" name="TextBox 3">
            <a:extLst>
              <a:ext uri="{FF2B5EF4-FFF2-40B4-BE49-F238E27FC236}">
                <a16:creationId xmlns:a16="http://schemas.microsoft.com/office/drawing/2014/main" id="{19AAD7CE-EF43-8248-9770-71455449FC61}"/>
              </a:ext>
            </a:extLst>
          </p:cNvPr>
          <p:cNvSpPr txBox="1"/>
          <p:nvPr/>
        </p:nvSpPr>
        <p:spPr>
          <a:xfrm>
            <a:off x="0" y="852173"/>
            <a:ext cx="43891200" cy="1785104"/>
          </a:xfrm>
          <a:prstGeom prst="rect">
            <a:avLst/>
          </a:prstGeom>
          <a:noFill/>
        </p:spPr>
        <p:txBody>
          <a:bodyPr wrap="square" rtlCol="0">
            <a:spAutoFit/>
          </a:bodyPr>
          <a:lstStyle/>
          <a:p>
            <a:pPr algn="ctr"/>
            <a:r>
              <a:rPr lang="en-US" sz="11000" b="1" dirty="0">
                <a:solidFill>
                  <a:schemeClr val="bg1"/>
                </a:solidFill>
                <a:latin typeface="Palatino" pitchFamily="2" charset="77"/>
                <a:ea typeface="Palatino" pitchFamily="2" charset="77"/>
                <a:cs typeface="Calibri" panose="020F0502020204030204" pitchFamily="34" charset="0"/>
              </a:rPr>
              <a:t>The Big Data Era</a:t>
            </a:r>
          </a:p>
        </p:txBody>
      </p:sp>
      <p:sp>
        <p:nvSpPr>
          <p:cNvPr id="5" name="TextBox 4">
            <a:extLst>
              <a:ext uri="{FF2B5EF4-FFF2-40B4-BE49-F238E27FC236}">
                <a16:creationId xmlns:a16="http://schemas.microsoft.com/office/drawing/2014/main" id="{788A2085-0E21-AC47-B015-3675993C83EC}"/>
              </a:ext>
            </a:extLst>
          </p:cNvPr>
          <p:cNvSpPr txBox="1"/>
          <p:nvPr/>
        </p:nvSpPr>
        <p:spPr>
          <a:xfrm>
            <a:off x="0" y="3049040"/>
            <a:ext cx="43891200" cy="1138773"/>
          </a:xfrm>
          <a:prstGeom prst="rect">
            <a:avLst/>
          </a:prstGeom>
          <a:noFill/>
        </p:spPr>
        <p:txBody>
          <a:bodyPr wrap="square" rtlCol="0">
            <a:spAutoFit/>
          </a:bodyPr>
          <a:lstStyle/>
          <a:p>
            <a:pPr algn="ctr"/>
            <a:r>
              <a:rPr lang="en-US" sz="6800" i="1" dirty="0">
                <a:solidFill>
                  <a:schemeClr val="bg1"/>
                </a:solidFill>
                <a:latin typeface="Palatino" pitchFamily="2" charset="77"/>
                <a:ea typeface="Palatino" pitchFamily="2" charset="77"/>
              </a:rPr>
              <a:t>Montgomery Gray, Accounting and Finance</a:t>
            </a:r>
          </a:p>
        </p:txBody>
      </p:sp>
      <p:sp>
        <p:nvSpPr>
          <p:cNvPr id="8" name="TextBox 7">
            <a:extLst>
              <a:ext uri="{FF2B5EF4-FFF2-40B4-BE49-F238E27FC236}">
                <a16:creationId xmlns:a16="http://schemas.microsoft.com/office/drawing/2014/main" id="{6880EB02-A858-4EA2-9520-6FDC77B46F89}"/>
              </a:ext>
            </a:extLst>
          </p:cNvPr>
          <p:cNvSpPr txBox="1"/>
          <p:nvPr/>
        </p:nvSpPr>
        <p:spPr>
          <a:xfrm>
            <a:off x="2138952" y="5917326"/>
            <a:ext cx="18607494" cy="1569660"/>
          </a:xfrm>
          <a:prstGeom prst="rect">
            <a:avLst/>
          </a:prstGeom>
          <a:noFill/>
        </p:spPr>
        <p:txBody>
          <a:bodyPr wrap="square" rtlCol="0">
            <a:spAutoFit/>
          </a:bodyPr>
          <a:lstStyle/>
          <a:p>
            <a:pPr algn="ctr"/>
            <a:r>
              <a:rPr lang="en-US" sz="9600" b="1" dirty="0"/>
              <a:t>Introduction:</a:t>
            </a:r>
          </a:p>
        </p:txBody>
      </p:sp>
      <p:sp>
        <p:nvSpPr>
          <p:cNvPr id="19" name="TextBox 18">
            <a:extLst>
              <a:ext uri="{FF2B5EF4-FFF2-40B4-BE49-F238E27FC236}">
                <a16:creationId xmlns:a16="http://schemas.microsoft.com/office/drawing/2014/main" id="{B9B3BBA2-B01D-4049-837D-4D864441CDF4}"/>
              </a:ext>
            </a:extLst>
          </p:cNvPr>
          <p:cNvSpPr txBox="1"/>
          <p:nvPr/>
        </p:nvSpPr>
        <p:spPr>
          <a:xfrm>
            <a:off x="1833922" y="15664899"/>
            <a:ext cx="19217554" cy="1569660"/>
          </a:xfrm>
          <a:prstGeom prst="rect">
            <a:avLst/>
          </a:prstGeom>
          <a:noFill/>
        </p:spPr>
        <p:txBody>
          <a:bodyPr wrap="square" rtlCol="0">
            <a:spAutoFit/>
          </a:bodyPr>
          <a:lstStyle/>
          <a:p>
            <a:pPr algn="ctr"/>
            <a:r>
              <a:rPr lang="en-US" sz="9600" b="1" dirty="0"/>
              <a:t>Benefits:</a:t>
            </a:r>
          </a:p>
        </p:txBody>
      </p:sp>
      <p:sp>
        <p:nvSpPr>
          <p:cNvPr id="20" name="TextBox 19">
            <a:extLst>
              <a:ext uri="{FF2B5EF4-FFF2-40B4-BE49-F238E27FC236}">
                <a16:creationId xmlns:a16="http://schemas.microsoft.com/office/drawing/2014/main" id="{6F372C3F-063C-4C8D-86CC-393C4FDE5A12}"/>
              </a:ext>
            </a:extLst>
          </p:cNvPr>
          <p:cNvSpPr txBox="1"/>
          <p:nvPr/>
        </p:nvSpPr>
        <p:spPr>
          <a:xfrm>
            <a:off x="23289219" y="15737665"/>
            <a:ext cx="19812000" cy="1569660"/>
          </a:xfrm>
          <a:prstGeom prst="rect">
            <a:avLst/>
          </a:prstGeom>
          <a:noFill/>
        </p:spPr>
        <p:txBody>
          <a:bodyPr wrap="square" rtlCol="0">
            <a:spAutoFit/>
          </a:bodyPr>
          <a:lstStyle/>
          <a:p>
            <a:pPr algn="ctr"/>
            <a:r>
              <a:rPr lang="en-US" sz="9600" b="1" dirty="0"/>
              <a:t>Negative Effects:</a:t>
            </a:r>
          </a:p>
        </p:txBody>
      </p:sp>
      <p:sp>
        <p:nvSpPr>
          <p:cNvPr id="22" name="TextBox 21">
            <a:extLst>
              <a:ext uri="{FF2B5EF4-FFF2-40B4-BE49-F238E27FC236}">
                <a16:creationId xmlns:a16="http://schemas.microsoft.com/office/drawing/2014/main" id="{F8337166-DD34-4F25-80D3-9597E3ABD701}"/>
              </a:ext>
            </a:extLst>
          </p:cNvPr>
          <p:cNvSpPr txBox="1"/>
          <p:nvPr/>
        </p:nvSpPr>
        <p:spPr>
          <a:xfrm>
            <a:off x="14469418" y="24571892"/>
            <a:ext cx="14952364" cy="1569660"/>
          </a:xfrm>
          <a:prstGeom prst="rect">
            <a:avLst/>
          </a:prstGeom>
          <a:noFill/>
        </p:spPr>
        <p:txBody>
          <a:bodyPr wrap="square" rtlCol="0">
            <a:spAutoFit/>
          </a:bodyPr>
          <a:lstStyle/>
          <a:p>
            <a:pPr algn="ctr"/>
            <a:r>
              <a:rPr lang="en-US" sz="9600" b="1" dirty="0"/>
              <a:t>Recommendations:</a:t>
            </a:r>
          </a:p>
        </p:txBody>
      </p:sp>
      <p:sp>
        <p:nvSpPr>
          <p:cNvPr id="23" name="TextBox 22">
            <a:extLst>
              <a:ext uri="{FF2B5EF4-FFF2-40B4-BE49-F238E27FC236}">
                <a16:creationId xmlns:a16="http://schemas.microsoft.com/office/drawing/2014/main" id="{B5096B91-668D-4CB0-8EF9-FB9091CCEBFE}"/>
              </a:ext>
            </a:extLst>
          </p:cNvPr>
          <p:cNvSpPr txBox="1"/>
          <p:nvPr/>
        </p:nvSpPr>
        <p:spPr>
          <a:xfrm>
            <a:off x="22832891" y="5707380"/>
            <a:ext cx="20724659" cy="1569660"/>
          </a:xfrm>
          <a:prstGeom prst="rect">
            <a:avLst/>
          </a:prstGeom>
          <a:noFill/>
        </p:spPr>
        <p:txBody>
          <a:bodyPr wrap="square" rtlCol="0">
            <a:spAutoFit/>
          </a:bodyPr>
          <a:lstStyle/>
          <a:p>
            <a:pPr algn="ctr"/>
            <a:r>
              <a:rPr lang="en-US" sz="9600" b="1" dirty="0"/>
              <a:t>Background Information:</a:t>
            </a:r>
          </a:p>
        </p:txBody>
      </p:sp>
      <p:sp>
        <p:nvSpPr>
          <p:cNvPr id="3" name="TextBox 2">
            <a:extLst>
              <a:ext uri="{FF2B5EF4-FFF2-40B4-BE49-F238E27FC236}">
                <a16:creationId xmlns:a16="http://schemas.microsoft.com/office/drawing/2014/main" id="{7E987B08-2DDA-48F5-B3EB-C7C372BCA460}"/>
              </a:ext>
            </a:extLst>
          </p:cNvPr>
          <p:cNvSpPr txBox="1"/>
          <p:nvPr/>
        </p:nvSpPr>
        <p:spPr>
          <a:xfrm>
            <a:off x="333649" y="7562122"/>
            <a:ext cx="21519528" cy="6795707"/>
          </a:xfrm>
          <a:prstGeom prst="rect">
            <a:avLst/>
          </a:prstGeom>
          <a:noFill/>
        </p:spPr>
        <p:txBody>
          <a:bodyPr wrap="square" rtlCol="0">
            <a:spAutoFit/>
          </a:bodyPr>
          <a:lstStyle/>
          <a:p>
            <a:pPr algn="ctr"/>
            <a:r>
              <a:rPr lang="en-US" sz="7260" b="0" i="0" u="none" strike="noStrike" dirty="0">
                <a:solidFill>
                  <a:srgbClr val="000000"/>
                </a:solidFill>
                <a:effectLst/>
                <a:latin typeface="Times New Roman" panose="02020603050405020304" pitchFamily="18" charset="0"/>
              </a:rPr>
              <a:t>The privacy of the consumer should hold top priority and the use of data should overall benefit them. The U.S. laws and regulations in place give the power to corporations with how they use data to drive their profit margins up. Overall, this hurts the customer therefore a shift to putting customer privacy over profits is needed.</a:t>
            </a:r>
          </a:p>
        </p:txBody>
      </p:sp>
      <p:sp>
        <p:nvSpPr>
          <p:cNvPr id="7" name="TextBox 6">
            <a:extLst>
              <a:ext uri="{FF2B5EF4-FFF2-40B4-BE49-F238E27FC236}">
                <a16:creationId xmlns:a16="http://schemas.microsoft.com/office/drawing/2014/main" id="{94AC2B20-B4F0-4843-8FDB-2185B8BB2EE9}"/>
              </a:ext>
            </a:extLst>
          </p:cNvPr>
          <p:cNvSpPr txBox="1"/>
          <p:nvPr/>
        </p:nvSpPr>
        <p:spPr>
          <a:xfrm>
            <a:off x="22038025" y="7362729"/>
            <a:ext cx="22143460" cy="4559966"/>
          </a:xfrm>
          <a:prstGeom prst="rect">
            <a:avLst/>
          </a:prstGeom>
          <a:noFill/>
        </p:spPr>
        <p:txBody>
          <a:bodyPr wrap="square" rtlCol="0">
            <a:spAutoFit/>
          </a:bodyPr>
          <a:lstStyle/>
          <a:p>
            <a:pPr algn="ctr"/>
            <a:r>
              <a:rPr lang="en-US" dirty="0"/>
              <a:t>- Can be collected directly or indirectly</a:t>
            </a:r>
          </a:p>
          <a:p>
            <a:pPr algn="ctr"/>
            <a:r>
              <a:rPr lang="en-US" dirty="0"/>
              <a:t>- The US focuses on data protection, so it’s not stolen, but not what the company does with it</a:t>
            </a:r>
          </a:p>
          <a:p>
            <a:pPr algn="ctr"/>
            <a:endParaRPr lang="en-US" dirty="0"/>
          </a:p>
        </p:txBody>
      </p:sp>
      <p:sp>
        <p:nvSpPr>
          <p:cNvPr id="2" name="TextBox 1">
            <a:extLst>
              <a:ext uri="{FF2B5EF4-FFF2-40B4-BE49-F238E27FC236}">
                <a16:creationId xmlns:a16="http://schemas.microsoft.com/office/drawing/2014/main" id="{8760D1CF-EA11-48F4-A9EE-E44347269B19}"/>
              </a:ext>
            </a:extLst>
          </p:cNvPr>
          <p:cNvSpPr txBox="1"/>
          <p:nvPr/>
        </p:nvSpPr>
        <p:spPr>
          <a:xfrm>
            <a:off x="1227773" y="17442160"/>
            <a:ext cx="20717827" cy="4559966"/>
          </a:xfrm>
          <a:prstGeom prst="rect">
            <a:avLst/>
          </a:prstGeom>
          <a:noFill/>
        </p:spPr>
        <p:txBody>
          <a:bodyPr wrap="square" rtlCol="0">
            <a:spAutoFit/>
          </a:bodyPr>
          <a:lstStyle/>
          <a:p>
            <a:pPr marL="1371600" indent="-1371600" algn="ctr">
              <a:buAutoNum type="arabicPeriod"/>
            </a:pPr>
            <a:r>
              <a:rPr lang="en-US" dirty="0"/>
              <a:t>Allows marketers to predict trends with customers</a:t>
            </a:r>
          </a:p>
          <a:p>
            <a:pPr marL="1371600" indent="-1371600" algn="ctr">
              <a:buAutoNum type="arabicPeriod"/>
            </a:pPr>
            <a:r>
              <a:rPr lang="en-US" dirty="0"/>
              <a:t>Higher Education Institutions can better understand student body</a:t>
            </a:r>
          </a:p>
          <a:p>
            <a:pPr marL="1371600" indent="-1371600" algn="ctr">
              <a:buAutoNum type="arabicPeriod"/>
            </a:pPr>
            <a:r>
              <a:rPr lang="en-US" dirty="0"/>
              <a:t>Customers wants and needs can be better met</a:t>
            </a:r>
          </a:p>
        </p:txBody>
      </p:sp>
      <p:sp>
        <p:nvSpPr>
          <p:cNvPr id="9" name="TextBox 8">
            <a:extLst>
              <a:ext uri="{FF2B5EF4-FFF2-40B4-BE49-F238E27FC236}">
                <a16:creationId xmlns:a16="http://schemas.microsoft.com/office/drawing/2014/main" id="{F6C32349-3879-42A1-9A79-3C1BF6D20F0E}"/>
              </a:ext>
            </a:extLst>
          </p:cNvPr>
          <p:cNvSpPr txBox="1"/>
          <p:nvPr/>
        </p:nvSpPr>
        <p:spPr>
          <a:xfrm>
            <a:off x="23203755" y="17442160"/>
            <a:ext cx="19812000" cy="4559966"/>
          </a:xfrm>
          <a:prstGeom prst="rect">
            <a:avLst/>
          </a:prstGeom>
          <a:noFill/>
        </p:spPr>
        <p:txBody>
          <a:bodyPr wrap="square" rtlCol="0">
            <a:spAutoFit/>
          </a:bodyPr>
          <a:lstStyle/>
          <a:p>
            <a:pPr marL="1371600" indent="-1371600" algn="ctr">
              <a:buAutoNum type="arabicPeriod"/>
            </a:pPr>
            <a:r>
              <a:rPr lang="en-US" dirty="0"/>
              <a:t>Customers lose privacy</a:t>
            </a:r>
          </a:p>
          <a:p>
            <a:pPr marL="1371600" indent="-1371600" algn="ctr">
              <a:buAutoNum type="arabicPeriod"/>
            </a:pPr>
            <a:r>
              <a:rPr lang="en-US" dirty="0"/>
              <a:t>Data breaches and companies having client data stolen</a:t>
            </a:r>
          </a:p>
          <a:p>
            <a:pPr marL="1371600" indent="-1371600" algn="ctr">
              <a:buAutoNum type="arabicPeriod"/>
            </a:pPr>
            <a:r>
              <a:rPr lang="en-US" dirty="0"/>
              <a:t>Data can be used against customers (insurance)</a:t>
            </a:r>
          </a:p>
        </p:txBody>
      </p:sp>
      <p:sp>
        <p:nvSpPr>
          <p:cNvPr id="10" name="TextBox 9">
            <a:extLst>
              <a:ext uri="{FF2B5EF4-FFF2-40B4-BE49-F238E27FC236}">
                <a16:creationId xmlns:a16="http://schemas.microsoft.com/office/drawing/2014/main" id="{BFD27657-E82A-4B3D-AD20-595438B8197A}"/>
              </a:ext>
            </a:extLst>
          </p:cNvPr>
          <p:cNvSpPr txBox="1"/>
          <p:nvPr/>
        </p:nvSpPr>
        <p:spPr>
          <a:xfrm>
            <a:off x="12667518" y="26487352"/>
            <a:ext cx="18556166" cy="3443058"/>
          </a:xfrm>
          <a:prstGeom prst="rect">
            <a:avLst/>
          </a:prstGeom>
          <a:noFill/>
        </p:spPr>
        <p:txBody>
          <a:bodyPr wrap="square" rtlCol="0">
            <a:spAutoFit/>
          </a:bodyPr>
          <a:lstStyle/>
          <a:p>
            <a:pPr marL="1371600" indent="-1371600" algn="ctr">
              <a:buAutoNum type="arabicPeriod"/>
            </a:pPr>
            <a:r>
              <a:rPr lang="en-US" dirty="0"/>
              <a:t>Anonymization of customer data</a:t>
            </a:r>
          </a:p>
          <a:p>
            <a:pPr marL="1371600" indent="-1371600" algn="ctr">
              <a:buAutoNum type="arabicPeriod"/>
            </a:pPr>
            <a:r>
              <a:rPr lang="en-US" dirty="0"/>
              <a:t>Limit spread of data</a:t>
            </a:r>
          </a:p>
          <a:p>
            <a:pPr marL="1371600" indent="-1371600" algn="ctr">
              <a:buAutoNum type="arabicPeriod"/>
            </a:pPr>
            <a:r>
              <a:rPr lang="en-US" dirty="0"/>
              <a:t>More transparency on data use</a:t>
            </a:r>
          </a:p>
        </p:txBody>
      </p:sp>
      <p:pic>
        <p:nvPicPr>
          <p:cNvPr id="1036" name="Picture 12" descr="SIS and Privacy and Data Protection – Project Sherpa">
            <a:extLst>
              <a:ext uri="{FF2B5EF4-FFF2-40B4-BE49-F238E27FC236}">
                <a16:creationId xmlns:a16="http://schemas.microsoft.com/office/drawing/2014/main" id="{E81CA43E-A15D-4085-8D79-FA3C886F3B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5035" y="10809867"/>
            <a:ext cx="9520369" cy="4835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9263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E68C44B38D454A822357E92809081D" ma:contentTypeVersion="11" ma:contentTypeDescription="Create a new document." ma:contentTypeScope="" ma:versionID="d3393b1b8119e248737e5ddde8568eda">
  <xsd:schema xmlns:xsd="http://www.w3.org/2001/XMLSchema" xmlns:xs="http://www.w3.org/2001/XMLSchema" xmlns:p="http://schemas.microsoft.com/office/2006/metadata/properties" xmlns:ns2="4947024e-c7f4-448a-a7ae-6578092e520f" xmlns:ns3="9d02f471-8987-4bc7-bd7c-fcb151f959ef" targetNamespace="http://schemas.microsoft.com/office/2006/metadata/properties" ma:root="true" ma:fieldsID="d237871ee7a15691f6429755f6ef49e9" ns2:_="" ns3:_="">
    <xsd:import namespace="4947024e-c7f4-448a-a7ae-6578092e520f"/>
    <xsd:import namespace="9d02f471-8987-4bc7-bd7c-fcb151f959ef"/>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7024e-c7f4-448a-a7ae-6578092e520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d02f471-8987-4bc7-bd7c-fcb151f959ef"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62C45E-7EA8-4A5C-80C5-9ACA78425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7024e-c7f4-448a-a7ae-6578092e520f"/>
    <ds:schemaRef ds:uri="9d02f471-8987-4bc7-bd7c-fcb151f959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D4D0EC-6185-425F-92AA-EFE5C05FBB1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CE57344-8B55-403D-ABDC-5BC685E9B83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6015</TotalTime>
  <Words>170</Words>
  <Application>Microsoft Office PowerPoint</Application>
  <PresentationFormat>Custom</PresentationFormat>
  <Paragraphs>19</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Palatino</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posters convey your findings in a clear</dc:title>
  <dc:creator>Michels, Steven J.</dc:creator>
  <cp:lastModifiedBy>monty gray</cp:lastModifiedBy>
  <cp:revision>14</cp:revision>
  <dcterms:created xsi:type="dcterms:W3CDTF">2020-01-31T20:05:15Z</dcterms:created>
  <dcterms:modified xsi:type="dcterms:W3CDTF">2022-04-20T15:58:16Z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0x010100FAE68C44B38D454A822357E92809081D</vt:lpwstr>
  </property>
</Properties>
</file>