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56" r:id="rId5"/>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1444"/>
    <p:restoredTop sz="94774"/>
  </p:normalViewPr>
  <p:slideViewPr>
    <p:cSldViewPr snapToGrid="0" snapToObjects="1">
      <p:cViewPr varScale="1">
        <p:scale>
          <a:sx n="20" d="100"/>
          <a:sy n="20" d="100"/>
        </p:scale>
        <p:origin x="2952"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294588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877906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898363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537047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5873CF0-E818-3D4D-943B-513DCF762125}" type="datetimeFigureOut">
              <a:rPr lang="en-US" smtClean="0"/>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164312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5873CF0-E818-3D4D-943B-513DCF762125}" type="datetimeFigureOut">
              <a:rPr lang="en-US" smtClean="0"/>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538351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873CF0-E818-3D4D-943B-513DCF762125}" type="datetimeFigureOut">
              <a:rPr lang="en-US" smtClean="0"/>
              <a:t>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2032261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5873CF0-E818-3D4D-943B-513DCF762125}" type="datetimeFigureOut">
              <a:rPr lang="en-US" smtClean="0"/>
              <a:t>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763083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873CF0-E818-3D4D-943B-513DCF762125}" type="datetimeFigureOut">
              <a:rPr lang="en-US" smtClean="0"/>
              <a:t>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1857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F5873CF0-E818-3D4D-943B-513DCF762125}" type="datetimeFigureOut">
              <a:rPr lang="en-US" smtClean="0"/>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317362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F5873CF0-E818-3D4D-943B-513DCF762125}" type="datetimeFigureOut">
              <a:rPr lang="en-US" smtClean="0"/>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467144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F5873CF0-E818-3D4D-943B-513DCF762125}" type="datetimeFigureOut">
              <a:rPr lang="en-US" smtClean="0"/>
              <a:t>4/20/22</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3A01AC06-6720-984D-AE1C-AAB0EB69BC21}" type="slidenum">
              <a:rPr lang="en-US" smtClean="0"/>
              <a:t>‹#›</a:t>
            </a:fld>
            <a:endParaRPr lang="en-US"/>
          </a:p>
        </p:txBody>
      </p:sp>
    </p:spTree>
    <p:extLst>
      <p:ext uri="{BB962C8B-B14F-4D97-AF65-F5344CB8AC3E}">
        <p14:creationId xmlns:p14="http://schemas.microsoft.com/office/powerpoint/2010/main" val="23328688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52022F0-D88F-1246-9F1C-47723AD72CBA}"/>
              </a:ext>
            </a:extLst>
          </p:cNvPr>
          <p:cNvSpPr txBox="1"/>
          <p:nvPr/>
        </p:nvSpPr>
        <p:spPr>
          <a:xfrm>
            <a:off x="0" y="54781"/>
            <a:ext cx="43891200" cy="5730240"/>
          </a:xfrm>
          <a:prstGeom prst="rect">
            <a:avLst/>
          </a:prstGeom>
          <a:solidFill>
            <a:schemeClr val="accent1">
              <a:lumMod val="50000"/>
            </a:schemeClr>
          </a:solidFill>
          <a:ln>
            <a:solidFill>
              <a:schemeClr val="accent1">
                <a:lumMod val="60000"/>
                <a:lumOff val="40000"/>
              </a:schemeClr>
            </a:solidFill>
          </a:ln>
        </p:spPr>
        <p:txBody>
          <a:bodyPr wrap="square" rtlCol="0">
            <a:spAutoFit/>
          </a:bodyPr>
          <a:lstStyle/>
          <a:p>
            <a:endParaRPr lang="en-US" dirty="0"/>
          </a:p>
        </p:txBody>
      </p:sp>
      <p:sp>
        <p:nvSpPr>
          <p:cNvPr id="2" name="Title 1">
            <a:extLst>
              <a:ext uri="{FF2B5EF4-FFF2-40B4-BE49-F238E27FC236}">
                <a16:creationId xmlns:a16="http://schemas.microsoft.com/office/drawing/2014/main" id="{CAA20BE9-403B-1448-9837-40833B496779}"/>
              </a:ext>
            </a:extLst>
          </p:cNvPr>
          <p:cNvSpPr>
            <a:spLocks noGrp="1"/>
          </p:cNvSpPr>
          <p:nvPr>
            <p:ph type="ctrTitle"/>
          </p:nvPr>
        </p:nvSpPr>
        <p:spPr>
          <a:xfrm>
            <a:off x="1208314" y="5996564"/>
            <a:ext cx="41866457" cy="1785104"/>
          </a:xfrm>
          <a:ln>
            <a:noFill/>
          </a:ln>
        </p:spPr>
        <p:txBody>
          <a:bodyPr>
            <a:noAutofit/>
          </a:bodyPr>
          <a:lstStyle/>
          <a:p>
            <a:pPr algn="l"/>
            <a:r>
              <a:rPr lang="en-US" sz="6000" b="1" dirty="0">
                <a:solidFill>
                  <a:schemeClr val="accent1">
                    <a:lumMod val="50000"/>
                  </a:schemeClr>
                </a:solidFill>
                <a:latin typeface="Optima" panose="02000503060000020004" pitchFamily="2" charset="0"/>
                <a:ea typeface="Palatino" pitchFamily="2" charset="77"/>
              </a:rPr>
              <a:t>Objective: </a:t>
            </a:r>
            <a:r>
              <a:rPr lang="en-US" sz="6000" dirty="0">
                <a:solidFill>
                  <a:schemeClr val="accent1">
                    <a:lumMod val="50000"/>
                  </a:schemeClr>
                </a:solidFill>
                <a:latin typeface="Optima" panose="02000503060000020004" pitchFamily="2" charset="0"/>
              </a:rPr>
              <a:t>The purpose of this study is to explore the student experience of mindfulness meditation and reflection in undergraduate nursing curriculum. </a:t>
            </a:r>
            <a:endParaRPr lang="en-US" sz="6000" dirty="0">
              <a:solidFill>
                <a:schemeClr val="accent1">
                  <a:lumMod val="50000"/>
                </a:schemeClr>
              </a:solidFill>
              <a:latin typeface="Optima" panose="02000503060000020004" pitchFamily="2" charset="0"/>
              <a:ea typeface="Palatino" pitchFamily="2" charset="77"/>
            </a:endParaRPr>
          </a:p>
        </p:txBody>
      </p:sp>
      <p:sp>
        <p:nvSpPr>
          <p:cNvPr id="4" name="TextBox 3">
            <a:extLst>
              <a:ext uri="{FF2B5EF4-FFF2-40B4-BE49-F238E27FC236}">
                <a16:creationId xmlns:a16="http://schemas.microsoft.com/office/drawing/2014/main" id="{19AAD7CE-EF43-8248-9770-71455449FC61}"/>
              </a:ext>
            </a:extLst>
          </p:cNvPr>
          <p:cNvSpPr txBox="1"/>
          <p:nvPr/>
        </p:nvSpPr>
        <p:spPr>
          <a:xfrm>
            <a:off x="0" y="852173"/>
            <a:ext cx="43891200" cy="1785104"/>
          </a:xfrm>
          <a:prstGeom prst="rect">
            <a:avLst/>
          </a:prstGeom>
          <a:noFill/>
        </p:spPr>
        <p:txBody>
          <a:bodyPr wrap="square" rtlCol="0">
            <a:spAutoFit/>
          </a:bodyPr>
          <a:lstStyle/>
          <a:p>
            <a:pPr algn="ctr"/>
            <a:r>
              <a:rPr lang="en-US" sz="11000" b="1" dirty="0">
                <a:solidFill>
                  <a:schemeClr val="bg1"/>
                </a:solidFill>
                <a:latin typeface="Palatino" pitchFamily="2" charset="77"/>
                <a:ea typeface="Palatino" pitchFamily="2" charset="77"/>
                <a:cs typeface="Calibri" panose="020F0502020204030204" pitchFamily="34" charset="0"/>
              </a:rPr>
              <a:t>The Integration of Mindfulness Meditation in Nursing Curriculum </a:t>
            </a:r>
          </a:p>
        </p:txBody>
      </p:sp>
      <p:sp>
        <p:nvSpPr>
          <p:cNvPr id="5" name="TextBox 4">
            <a:extLst>
              <a:ext uri="{FF2B5EF4-FFF2-40B4-BE49-F238E27FC236}">
                <a16:creationId xmlns:a16="http://schemas.microsoft.com/office/drawing/2014/main" id="{788A2085-0E21-AC47-B015-3675993C83EC}"/>
              </a:ext>
            </a:extLst>
          </p:cNvPr>
          <p:cNvSpPr txBox="1"/>
          <p:nvPr/>
        </p:nvSpPr>
        <p:spPr>
          <a:xfrm>
            <a:off x="0" y="2591243"/>
            <a:ext cx="43891200" cy="2185214"/>
          </a:xfrm>
          <a:prstGeom prst="rect">
            <a:avLst/>
          </a:prstGeom>
          <a:noFill/>
        </p:spPr>
        <p:txBody>
          <a:bodyPr wrap="square" rtlCol="0">
            <a:spAutoFit/>
          </a:bodyPr>
          <a:lstStyle/>
          <a:p>
            <a:pPr algn="ctr"/>
            <a:r>
              <a:rPr lang="en-US" sz="6800" i="1" dirty="0">
                <a:solidFill>
                  <a:schemeClr val="bg1"/>
                </a:solidFill>
                <a:latin typeface="Palatino" pitchFamily="2" charset="77"/>
                <a:ea typeface="Palatino" pitchFamily="2" charset="77"/>
              </a:rPr>
              <a:t>Halle Boucher, Nursing, Class of 2022 </a:t>
            </a:r>
          </a:p>
          <a:p>
            <a:pPr algn="ctr"/>
            <a:r>
              <a:rPr lang="en-US" sz="6800" i="1" dirty="0">
                <a:solidFill>
                  <a:schemeClr val="bg1"/>
                </a:solidFill>
                <a:latin typeface="Palatino" pitchFamily="2" charset="77"/>
                <a:ea typeface="Palatino" pitchFamily="2" charset="77"/>
              </a:rPr>
              <a:t>Mentors: Professor Christine “Dixie” Douville MSN, RN and Professor Elizabeth </a:t>
            </a:r>
            <a:r>
              <a:rPr lang="en-US" sz="6800" i="1" dirty="0" err="1">
                <a:solidFill>
                  <a:schemeClr val="bg1"/>
                </a:solidFill>
                <a:latin typeface="Palatino" pitchFamily="2" charset="77"/>
                <a:ea typeface="Palatino" pitchFamily="2" charset="77"/>
              </a:rPr>
              <a:t>Saska</a:t>
            </a:r>
            <a:r>
              <a:rPr lang="en-US" sz="6800" i="1" dirty="0">
                <a:solidFill>
                  <a:schemeClr val="bg1"/>
                </a:solidFill>
                <a:latin typeface="Palatino" pitchFamily="2" charset="77"/>
                <a:ea typeface="Palatino" pitchFamily="2" charset="77"/>
              </a:rPr>
              <a:t> MSN, RN, CEN, CNE   </a:t>
            </a:r>
          </a:p>
        </p:txBody>
      </p:sp>
      <p:sp>
        <p:nvSpPr>
          <p:cNvPr id="10" name="TextBox 9">
            <a:extLst>
              <a:ext uri="{FF2B5EF4-FFF2-40B4-BE49-F238E27FC236}">
                <a16:creationId xmlns:a16="http://schemas.microsoft.com/office/drawing/2014/main" id="{DF2A6C51-3733-8C43-A80D-94F632E693BB}"/>
              </a:ext>
            </a:extLst>
          </p:cNvPr>
          <p:cNvSpPr txBox="1"/>
          <p:nvPr/>
        </p:nvSpPr>
        <p:spPr>
          <a:xfrm>
            <a:off x="6168860" y="29151370"/>
            <a:ext cx="5702364" cy="2123658"/>
          </a:xfrm>
          <a:prstGeom prst="rect">
            <a:avLst/>
          </a:prstGeom>
          <a:noFill/>
        </p:spPr>
        <p:txBody>
          <a:bodyPr wrap="square" rtlCol="0">
            <a:spAutoFit/>
          </a:bodyPr>
          <a:lstStyle/>
          <a:p>
            <a:pPr algn="r"/>
            <a:r>
              <a:rPr lang="en-US" sz="6600" i="1" dirty="0">
                <a:solidFill>
                  <a:schemeClr val="accent1">
                    <a:lumMod val="50000"/>
                  </a:schemeClr>
                </a:solidFill>
                <a:latin typeface="Optima" panose="02000503060000020004" pitchFamily="2" charset="0"/>
                <a:ea typeface="Palatino" pitchFamily="2" charset="77"/>
              </a:rPr>
              <a:t>Scan QR code to view references </a:t>
            </a:r>
          </a:p>
        </p:txBody>
      </p:sp>
      <p:sp>
        <p:nvSpPr>
          <p:cNvPr id="11" name="TextBox 10">
            <a:extLst>
              <a:ext uri="{FF2B5EF4-FFF2-40B4-BE49-F238E27FC236}">
                <a16:creationId xmlns:a16="http://schemas.microsoft.com/office/drawing/2014/main" id="{F91B0380-F941-CD4A-9E41-15827C047312}"/>
              </a:ext>
            </a:extLst>
          </p:cNvPr>
          <p:cNvSpPr txBox="1"/>
          <p:nvPr/>
        </p:nvSpPr>
        <p:spPr>
          <a:xfrm>
            <a:off x="6430835" y="27131936"/>
            <a:ext cx="5440389" cy="1200329"/>
          </a:xfrm>
          <a:prstGeom prst="rect">
            <a:avLst/>
          </a:prstGeom>
          <a:noFill/>
        </p:spPr>
        <p:txBody>
          <a:bodyPr wrap="square" rtlCol="0">
            <a:spAutoFit/>
          </a:bodyPr>
          <a:lstStyle/>
          <a:p>
            <a:r>
              <a:rPr lang="en-US" sz="7200" b="1" dirty="0">
                <a:solidFill>
                  <a:schemeClr val="accent1">
                    <a:lumMod val="50000"/>
                  </a:schemeClr>
                </a:solidFill>
                <a:latin typeface="Palatino" pitchFamily="2" charset="77"/>
                <a:ea typeface="Palatino" pitchFamily="2" charset="77"/>
              </a:rPr>
              <a:t>References</a:t>
            </a:r>
          </a:p>
        </p:txBody>
      </p:sp>
      <p:sp>
        <p:nvSpPr>
          <p:cNvPr id="12" name="TextBox 11">
            <a:extLst>
              <a:ext uri="{FF2B5EF4-FFF2-40B4-BE49-F238E27FC236}">
                <a16:creationId xmlns:a16="http://schemas.microsoft.com/office/drawing/2014/main" id="{A64C766F-0D5A-C14D-86B0-13F632F0E1E3}"/>
              </a:ext>
            </a:extLst>
          </p:cNvPr>
          <p:cNvSpPr txBox="1"/>
          <p:nvPr/>
        </p:nvSpPr>
        <p:spPr>
          <a:xfrm>
            <a:off x="1323328" y="13160829"/>
            <a:ext cx="13535672" cy="13018949"/>
          </a:xfrm>
          <a:prstGeom prst="rect">
            <a:avLst/>
          </a:prstGeom>
          <a:noFill/>
        </p:spPr>
        <p:txBody>
          <a:bodyPr wrap="square" rtlCol="0">
            <a:spAutoFit/>
          </a:bodyPr>
          <a:lstStyle/>
          <a:p>
            <a:r>
              <a:rPr lang="en-US" sz="6000" b="1" i="1" dirty="0">
                <a:solidFill>
                  <a:schemeClr val="accent1">
                    <a:lumMod val="50000"/>
                  </a:schemeClr>
                </a:solidFill>
                <a:latin typeface="Optima" panose="02000503060000020004" pitchFamily="2" charset="0"/>
                <a:ea typeface="Palatino" pitchFamily="2" charset="77"/>
              </a:rPr>
              <a:t>Evidence.</a:t>
            </a:r>
            <a:r>
              <a:rPr lang="en-US" sz="6000" b="1" dirty="0">
                <a:latin typeface="Optima" panose="02000503060000020004" pitchFamily="2" charset="0"/>
              </a:rPr>
              <a:t> </a:t>
            </a:r>
            <a:r>
              <a:rPr lang="en-US" sz="6000" dirty="0">
                <a:solidFill>
                  <a:schemeClr val="accent1">
                    <a:lumMod val="50000"/>
                  </a:schemeClr>
                </a:solidFill>
                <a:latin typeface="Optima" panose="02000503060000020004" pitchFamily="2" charset="0"/>
              </a:rPr>
              <a:t>The current literature provides evidence to support the integration of mindfulness meditation-based practice as an effective method to reduce stress in nursing students (van der Riet et al, 2018</a:t>
            </a:r>
            <a:r>
              <a:rPr lang="en-US" sz="6000" dirty="0">
                <a:solidFill>
                  <a:schemeClr val="accent1">
                    <a:lumMod val="50000"/>
                  </a:schemeClr>
                </a:solidFill>
                <a:latin typeface="Optima" panose="02000503060000020004" pitchFamily="2" charset="0"/>
                <a:ea typeface="Palatino" pitchFamily="2" charset="77"/>
              </a:rPr>
              <a:t>).</a:t>
            </a:r>
            <a:r>
              <a:rPr lang="en-US" sz="6000" dirty="0">
                <a:solidFill>
                  <a:schemeClr val="accent1">
                    <a:lumMod val="50000"/>
                  </a:schemeClr>
                </a:solidFill>
                <a:latin typeface="Optima" panose="02000503060000020004" pitchFamily="2" charset="0"/>
              </a:rPr>
              <a:t> Meditation practices that are introduced during professional role preparation can translate to professional practice by promoting self-care and resiliency </a:t>
            </a:r>
            <a:r>
              <a:rPr lang="en-US" sz="6000" dirty="0">
                <a:solidFill>
                  <a:schemeClr val="accent1">
                    <a:lumMod val="50000"/>
                  </a:schemeClr>
                </a:solidFill>
                <a:latin typeface="Optima" panose="02000503060000020004" pitchFamily="2" charset="0"/>
                <a:ea typeface="Palatino" pitchFamily="2" charset="77"/>
              </a:rPr>
              <a:t>(</a:t>
            </a:r>
            <a:r>
              <a:rPr lang="en-US" sz="6000" dirty="0">
                <a:solidFill>
                  <a:schemeClr val="accent1">
                    <a:lumMod val="50000"/>
                  </a:schemeClr>
                </a:solidFill>
                <a:latin typeface="Optima" panose="02000503060000020004" pitchFamily="2" charset="0"/>
              </a:rPr>
              <a:t>van der Riet et al, 2018</a:t>
            </a:r>
            <a:r>
              <a:rPr lang="en-US" sz="6000" dirty="0">
                <a:solidFill>
                  <a:schemeClr val="accent1">
                    <a:lumMod val="50000"/>
                  </a:schemeClr>
                </a:solidFill>
                <a:latin typeface="Optima" panose="02000503060000020004" pitchFamily="2" charset="0"/>
                <a:ea typeface="Palatino" pitchFamily="2" charset="77"/>
              </a:rPr>
              <a:t>). Additionally, the benefits of mindfulness meditation stretch beyond nursing students and faculty to include healthcare environment and patients (Turner &amp;McCarthy, 2017).  </a:t>
            </a:r>
          </a:p>
        </p:txBody>
      </p:sp>
      <p:sp>
        <p:nvSpPr>
          <p:cNvPr id="14" name="TextBox 13">
            <a:extLst>
              <a:ext uri="{FF2B5EF4-FFF2-40B4-BE49-F238E27FC236}">
                <a16:creationId xmlns:a16="http://schemas.microsoft.com/office/drawing/2014/main" id="{D3E505DF-8E94-B242-BA21-E8CD09E06365}"/>
              </a:ext>
            </a:extLst>
          </p:cNvPr>
          <p:cNvSpPr txBox="1"/>
          <p:nvPr/>
        </p:nvSpPr>
        <p:spPr>
          <a:xfrm>
            <a:off x="1208314" y="8359422"/>
            <a:ext cx="42857327" cy="3785652"/>
          </a:xfrm>
          <a:prstGeom prst="rect">
            <a:avLst/>
          </a:prstGeom>
          <a:noFill/>
        </p:spPr>
        <p:txBody>
          <a:bodyPr wrap="square" rtlCol="0">
            <a:spAutoFit/>
          </a:bodyPr>
          <a:lstStyle/>
          <a:p>
            <a:r>
              <a:rPr lang="en-US" sz="6000" b="1" i="1" dirty="0">
                <a:solidFill>
                  <a:schemeClr val="accent1">
                    <a:lumMod val="50000"/>
                  </a:schemeClr>
                </a:solidFill>
                <a:latin typeface="Optima" panose="02000503060000020004" pitchFamily="2" charset="0"/>
                <a:ea typeface="Palatino" pitchFamily="2" charset="77"/>
              </a:rPr>
              <a:t>Introduction. </a:t>
            </a:r>
            <a:r>
              <a:rPr lang="en-US" sz="6000" dirty="0">
                <a:solidFill>
                  <a:schemeClr val="accent1">
                    <a:lumMod val="50000"/>
                  </a:schemeClr>
                </a:solidFill>
                <a:latin typeface="Optima" panose="02000503060000020004" pitchFamily="2" charset="0"/>
                <a:ea typeface="Palatino" pitchFamily="2" charset="77"/>
              </a:rPr>
              <a:t>High levels of physical and emotional stress has consistently been reported among nursing professions, resulting in high levels of anxiety, depression, and stress-related illness (Bartlett et al., 2016).  </a:t>
            </a:r>
            <a:r>
              <a:rPr lang="en-US" sz="6000" dirty="0">
                <a:solidFill>
                  <a:schemeClr val="accent1">
                    <a:lumMod val="50000"/>
                  </a:schemeClr>
                </a:solidFill>
                <a:latin typeface="Optima" panose="02000503060000020004" pitchFamily="2" charset="0"/>
              </a:rPr>
              <a:t>In 2021, self-care for nurses was included in the American Association of Colleges of Nursing (AACN) </a:t>
            </a:r>
            <a:r>
              <a:rPr lang="en-US" sz="6000" i="1" dirty="0">
                <a:solidFill>
                  <a:schemeClr val="accent1">
                    <a:lumMod val="50000"/>
                  </a:schemeClr>
                </a:solidFill>
                <a:latin typeface="Optima" panose="02000503060000020004" pitchFamily="2" charset="0"/>
              </a:rPr>
              <a:t>The Essentials: Core competencies for professional nurse education </a:t>
            </a:r>
            <a:r>
              <a:rPr lang="en-US" sz="6000" dirty="0">
                <a:solidFill>
                  <a:schemeClr val="accent1">
                    <a:lumMod val="50000"/>
                  </a:schemeClr>
                </a:solidFill>
                <a:latin typeface="Optima" panose="02000503060000020004" pitchFamily="2" charset="0"/>
              </a:rPr>
              <a:t>to prepare undergraduate nursing students to manage these realities of professional practice.  </a:t>
            </a:r>
            <a:endParaRPr lang="en-US" sz="6000" dirty="0">
              <a:solidFill>
                <a:schemeClr val="accent1">
                  <a:lumMod val="50000"/>
                </a:schemeClr>
              </a:solidFill>
              <a:latin typeface="Optima" panose="02000503060000020004" pitchFamily="2" charset="0"/>
              <a:ea typeface="Palatino" pitchFamily="2" charset="77"/>
            </a:endParaRPr>
          </a:p>
        </p:txBody>
      </p:sp>
      <p:sp>
        <p:nvSpPr>
          <p:cNvPr id="15" name="TextBox 14">
            <a:extLst>
              <a:ext uri="{FF2B5EF4-FFF2-40B4-BE49-F238E27FC236}">
                <a16:creationId xmlns:a16="http://schemas.microsoft.com/office/drawing/2014/main" id="{DC79C177-F041-5544-B00D-6C491F86CFDA}"/>
              </a:ext>
            </a:extLst>
          </p:cNvPr>
          <p:cNvSpPr txBox="1"/>
          <p:nvPr/>
        </p:nvSpPr>
        <p:spPr>
          <a:xfrm>
            <a:off x="29986221" y="13059980"/>
            <a:ext cx="13088550" cy="13119798"/>
          </a:xfrm>
          <a:prstGeom prst="rect">
            <a:avLst/>
          </a:prstGeom>
          <a:noFill/>
        </p:spPr>
        <p:txBody>
          <a:bodyPr wrap="square" rtlCol="0">
            <a:spAutoFit/>
          </a:bodyPr>
          <a:lstStyle/>
          <a:p>
            <a:r>
              <a:rPr lang="en-US" sz="6000" b="1" i="1" dirty="0">
                <a:solidFill>
                  <a:schemeClr val="accent1">
                    <a:lumMod val="50000"/>
                  </a:schemeClr>
                </a:solidFill>
                <a:latin typeface="Optima" panose="02000503060000020004" pitchFamily="2" charset="0"/>
              </a:rPr>
              <a:t>Methodology</a:t>
            </a:r>
            <a:r>
              <a:rPr lang="en-US" sz="6000" b="1" dirty="0">
                <a:solidFill>
                  <a:schemeClr val="accent1">
                    <a:lumMod val="50000"/>
                  </a:schemeClr>
                </a:solidFill>
                <a:latin typeface="Optima" panose="02000503060000020004" pitchFamily="2" charset="0"/>
              </a:rPr>
              <a:t>. </a:t>
            </a:r>
            <a:r>
              <a:rPr lang="en-US" sz="6000" dirty="0">
                <a:solidFill>
                  <a:schemeClr val="accent1">
                    <a:lumMod val="50000"/>
                  </a:schemeClr>
                </a:solidFill>
                <a:latin typeface="Optima" panose="02000503060000020004" pitchFamily="2" charset="0"/>
              </a:rPr>
              <a:t>Junior nursing students were assigned 5 meditation practices using an online application as part of the Health Wellness and Cultural Diversity course.  Students complete a journal reflection after the meditation experiences. The assignment was both experiential in nature through meditation practice as well as reflective through the written assignment. This supports the objective of both cognitive and emotional learning in undergraduate nursing education as guided by the </a:t>
            </a:r>
            <a:r>
              <a:rPr lang="en-US" sz="6000" i="1" dirty="0" err="1">
                <a:solidFill>
                  <a:schemeClr val="accent1">
                    <a:lumMod val="50000"/>
                  </a:schemeClr>
                </a:solidFill>
                <a:latin typeface="Optima" panose="02000503060000020004" pitchFamily="2" charset="0"/>
              </a:rPr>
              <a:t>The</a:t>
            </a:r>
            <a:r>
              <a:rPr lang="en-US" sz="6000" dirty="0">
                <a:solidFill>
                  <a:schemeClr val="accent1">
                    <a:lumMod val="50000"/>
                  </a:schemeClr>
                </a:solidFill>
                <a:latin typeface="Optima" panose="02000503060000020004" pitchFamily="2" charset="0"/>
              </a:rPr>
              <a:t> </a:t>
            </a:r>
            <a:r>
              <a:rPr lang="en-US" sz="6000" i="1" dirty="0">
                <a:solidFill>
                  <a:schemeClr val="accent1">
                    <a:lumMod val="50000"/>
                  </a:schemeClr>
                </a:solidFill>
                <a:latin typeface="Optima" panose="02000503060000020004" pitchFamily="2" charset="0"/>
              </a:rPr>
              <a:t>Essentials </a:t>
            </a:r>
            <a:r>
              <a:rPr lang="en-US" sz="6000" dirty="0">
                <a:solidFill>
                  <a:schemeClr val="accent1">
                    <a:lumMod val="50000"/>
                  </a:schemeClr>
                </a:solidFill>
                <a:latin typeface="Optima" panose="02000503060000020004" pitchFamily="2" charset="0"/>
              </a:rPr>
              <a:t>(Yearwood &amp; Riley, 2010). </a:t>
            </a:r>
          </a:p>
        </p:txBody>
      </p:sp>
      <p:pic>
        <p:nvPicPr>
          <p:cNvPr id="3" name="Picture 2">
            <a:extLst>
              <a:ext uri="{FF2B5EF4-FFF2-40B4-BE49-F238E27FC236}">
                <a16:creationId xmlns:a16="http://schemas.microsoft.com/office/drawing/2014/main" id="{ABFD107F-032B-3F63-85B8-A1321AF05976}"/>
              </a:ext>
            </a:extLst>
          </p:cNvPr>
          <p:cNvPicPr>
            <a:picLocks noChangeAspect="1"/>
          </p:cNvPicPr>
          <p:nvPr/>
        </p:nvPicPr>
        <p:blipFill>
          <a:blip r:embed="rId2"/>
          <a:stretch>
            <a:fillRect/>
          </a:stretch>
        </p:blipFill>
        <p:spPr>
          <a:xfrm>
            <a:off x="15496530" y="13872911"/>
            <a:ext cx="13535672" cy="9061069"/>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pic>
        <p:nvPicPr>
          <p:cNvPr id="17" name="Picture 16" descr="Qr code&#10;&#10;Description automatically generated">
            <a:extLst>
              <a:ext uri="{FF2B5EF4-FFF2-40B4-BE49-F238E27FC236}">
                <a16:creationId xmlns:a16="http://schemas.microsoft.com/office/drawing/2014/main" id="{7D52985C-6482-413B-06BB-68F6E504CDF1}"/>
              </a:ext>
            </a:extLst>
          </p:cNvPr>
          <p:cNvPicPr>
            <a:picLocks noChangeAspect="1"/>
          </p:cNvPicPr>
          <p:nvPr/>
        </p:nvPicPr>
        <p:blipFill>
          <a:blip r:embed="rId3"/>
          <a:stretch>
            <a:fillRect/>
          </a:stretch>
        </p:blipFill>
        <p:spPr>
          <a:xfrm>
            <a:off x="1172651" y="27118760"/>
            <a:ext cx="4996209" cy="4558694"/>
          </a:xfrm>
          <a:prstGeom prst="rect">
            <a:avLst/>
          </a:prstGeom>
        </p:spPr>
      </p:pic>
      <p:sp>
        <p:nvSpPr>
          <p:cNvPr id="7" name="Curved Left Arrow 6">
            <a:extLst>
              <a:ext uri="{FF2B5EF4-FFF2-40B4-BE49-F238E27FC236}">
                <a16:creationId xmlns:a16="http://schemas.microsoft.com/office/drawing/2014/main" id="{DDCB5FA1-83C9-9388-B8E8-3F3C0CF81B31}"/>
              </a:ext>
            </a:extLst>
          </p:cNvPr>
          <p:cNvSpPr/>
          <p:nvPr/>
        </p:nvSpPr>
        <p:spPr>
          <a:xfrm>
            <a:off x="61449364" y="5785021"/>
            <a:ext cx="1883344" cy="4702628"/>
          </a:xfrm>
          <a:prstGeom prst="curvedLeftArrow">
            <a:avLst>
              <a:gd name="adj1" fmla="val 25000"/>
              <a:gd name="adj2" fmla="val 50000"/>
              <a:gd name="adj3" fmla="val 993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a:extLst>
              <a:ext uri="{FF2B5EF4-FFF2-40B4-BE49-F238E27FC236}">
                <a16:creationId xmlns:a16="http://schemas.microsoft.com/office/drawing/2014/main" id="{E7F1CDE2-D1CE-5EEB-094B-0920B8CD7243}"/>
              </a:ext>
            </a:extLst>
          </p:cNvPr>
          <p:cNvSpPr txBox="1"/>
          <p:nvPr/>
        </p:nvSpPr>
        <p:spPr>
          <a:xfrm>
            <a:off x="14070049" y="26590946"/>
            <a:ext cx="19011637" cy="6186309"/>
          </a:xfrm>
          <a:prstGeom prst="rect">
            <a:avLst/>
          </a:prstGeom>
          <a:noFill/>
        </p:spPr>
        <p:txBody>
          <a:bodyPr wrap="square" rtlCol="0">
            <a:spAutoFit/>
          </a:bodyPr>
          <a:lstStyle/>
          <a:p>
            <a:r>
              <a:rPr lang="en-US" sz="6600" b="1" i="1" dirty="0">
                <a:solidFill>
                  <a:schemeClr val="accent1">
                    <a:lumMod val="50000"/>
                  </a:schemeClr>
                </a:solidFill>
                <a:latin typeface="Optima" panose="02000503060000020004" pitchFamily="2" charset="0"/>
              </a:rPr>
              <a:t>Conclusion. </a:t>
            </a:r>
            <a:r>
              <a:rPr lang="en-US" sz="6600" dirty="0">
                <a:solidFill>
                  <a:schemeClr val="accent1">
                    <a:lumMod val="50000"/>
                  </a:schemeClr>
                </a:solidFill>
                <a:latin typeface="Optima" panose="02000503060000020004" pitchFamily="2" charset="0"/>
              </a:rPr>
              <a:t>Mindfulness mediation and self-reflection as a method of self-care can be easily integrated into the curriculum (Yearwood &amp; Riley, 2010). Student response to the assignment was positive as evidenced by course evaluations, discussions, and  survey responses.  </a:t>
            </a:r>
            <a:endParaRPr lang="en-US" sz="6600" dirty="0">
              <a:solidFill>
                <a:schemeClr val="accent1">
                  <a:lumMod val="50000"/>
                </a:schemeClr>
              </a:solidFill>
            </a:endParaRPr>
          </a:p>
        </p:txBody>
      </p:sp>
      <p:pic>
        <p:nvPicPr>
          <p:cNvPr id="1026" name="Picture 1">
            <a:extLst>
              <a:ext uri="{FF2B5EF4-FFF2-40B4-BE49-F238E27FC236}">
                <a16:creationId xmlns:a16="http://schemas.microsoft.com/office/drawing/2014/main" id="{F76B0C17-948B-4E0A-B2ED-A0D80896D8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78675" y="26043609"/>
            <a:ext cx="7759246" cy="6215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39602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AE68C44B38D454A822357E92809081D" ma:contentTypeVersion="11" ma:contentTypeDescription="Create a new document." ma:contentTypeScope="" ma:versionID="d3393b1b8119e248737e5ddde8568eda">
  <xsd:schema xmlns:xsd="http://www.w3.org/2001/XMLSchema" xmlns:xs="http://www.w3.org/2001/XMLSchema" xmlns:p="http://schemas.microsoft.com/office/2006/metadata/properties" xmlns:ns2="4947024e-c7f4-448a-a7ae-6578092e520f" xmlns:ns3="9d02f471-8987-4bc7-bd7c-fcb151f959ef" targetNamespace="http://schemas.microsoft.com/office/2006/metadata/properties" ma:root="true" ma:fieldsID="d237871ee7a15691f6429755f6ef49e9" ns2:_="" ns3:_="">
    <xsd:import namespace="4947024e-c7f4-448a-a7ae-6578092e520f"/>
    <xsd:import namespace="9d02f471-8987-4bc7-bd7c-fcb151f959ef"/>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947024e-c7f4-448a-a7ae-6578092e520f"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d02f471-8987-4bc7-bd7c-fcb151f959ef" elementFormDefault="qualified">
    <xsd:import namespace="http://schemas.microsoft.com/office/2006/documentManagement/types"/>
    <xsd:import namespace="http://schemas.microsoft.com/office/infopath/2007/PartnerControls"/>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0D4D0EC-6185-425F-92AA-EFE5C05FBB19}">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6CE57344-8B55-403D-ABDC-5BC685E9B831}">
  <ds:schemaRefs>
    <ds:schemaRef ds:uri="http://schemas.microsoft.com/sharepoint/v3/contenttype/forms"/>
  </ds:schemaRefs>
</ds:datastoreItem>
</file>

<file path=customXml/itemProps3.xml><?xml version="1.0" encoding="utf-8"?>
<ds:datastoreItem xmlns:ds="http://schemas.openxmlformats.org/officeDocument/2006/customXml" ds:itemID="{2062C45E-7EA8-4A5C-80C5-9ACA78425E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947024e-c7f4-448a-a7ae-6578092e520f"/>
    <ds:schemaRef ds:uri="9d02f471-8987-4bc7-bd7c-fcb151f959e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594</TotalTime>
  <Words>358</Words>
  <Application>Microsoft Macintosh PowerPoint</Application>
  <PresentationFormat>Custom</PresentationFormat>
  <Paragraphs>10</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Optima</vt:lpstr>
      <vt:lpstr>Palatino</vt:lpstr>
      <vt:lpstr>Office Theme</vt:lpstr>
      <vt:lpstr>Objective: The purpose of this study is to explore the student experience of mindfulness meditation and reflection in undergraduate nursing curriculum.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posters convey your findings in a clear</dc:title>
  <dc:creator>Michels, Steven J.</dc:creator>
  <cp:lastModifiedBy>Boucher, Halle A.</cp:lastModifiedBy>
  <cp:revision>14</cp:revision>
  <dcterms:created xsi:type="dcterms:W3CDTF">2020-01-31T20:05:15Z</dcterms:created>
  <dcterms:modified xsi:type="dcterms:W3CDTF">2022-04-20T21:48:00Z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0x010100FAE68C44B38D454A822357E92809081D</vt:lpwstr>
  </property>
</Properties>
</file>