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10" r:id="rId1"/>
  </p:sldMasterIdLst>
  <p:notesMasterIdLst>
    <p:notesMasterId r:id="rId3"/>
  </p:notesMasterIdLst>
  <p:sldIdLst>
    <p:sldId id="256" r:id="rId2"/>
  </p:sldIdLst>
  <p:sldSz cx="43891200" cy="32918400"/>
  <p:notesSz cx="32099250" cy="43748325"/>
  <p:defaultTextStyle>
    <a:defPPr>
      <a:defRPr lang="en-US"/>
    </a:defPPr>
    <a:lvl1pPr algn="ctr" rtl="0" fontAlgn="base">
      <a:spcBef>
        <a:spcPct val="0"/>
      </a:spcBef>
      <a:spcAft>
        <a:spcPct val="0"/>
      </a:spcAft>
      <a:defRPr sz="8600" kern="1200">
        <a:solidFill>
          <a:schemeClr val="tx1"/>
        </a:solidFill>
        <a:latin typeface="Arial" charset="0"/>
        <a:ea typeface="+mn-ea"/>
        <a:cs typeface="+mn-cs"/>
      </a:defRPr>
    </a:lvl1pPr>
    <a:lvl2pPr marL="457200" algn="ctr" rtl="0" fontAlgn="base">
      <a:spcBef>
        <a:spcPct val="0"/>
      </a:spcBef>
      <a:spcAft>
        <a:spcPct val="0"/>
      </a:spcAft>
      <a:defRPr sz="8600" kern="1200">
        <a:solidFill>
          <a:schemeClr val="tx1"/>
        </a:solidFill>
        <a:latin typeface="Arial" charset="0"/>
        <a:ea typeface="+mn-ea"/>
        <a:cs typeface="+mn-cs"/>
      </a:defRPr>
    </a:lvl2pPr>
    <a:lvl3pPr marL="914400" algn="ctr" rtl="0" fontAlgn="base">
      <a:spcBef>
        <a:spcPct val="0"/>
      </a:spcBef>
      <a:spcAft>
        <a:spcPct val="0"/>
      </a:spcAft>
      <a:defRPr sz="8600" kern="1200">
        <a:solidFill>
          <a:schemeClr val="tx1"/>
        </a:solidFill>
        <a:latin typeface="Arial" charset="0"/>
        <a:ea typeface="+mn-ea"/>
        <a:cs typeface="+mn-cs"/>
      </a:defRPr>
    </a:lvl3pPr>
    <a:lvl4pPr marL="1371600" algn="ctr" rtl="0" fontAlgn="base">
      <a:spcBef>
        <a:spcPct val="0"/>
      </a:spcBef>
      <a:spcAft>
        <a:spcPct val="0"/>
      </a:spcAft>
      <a:defRPr sz="8600" kern="1200">
        <a:solidFill>
          <a:schemeClr val="tx1"/>
        </a:solidFill>
        <a:latin typeface="Arial" charset="0"/>
        <a:ea typeface="+mn-ea"/>
        <a:cs typeface="+mn-cs"/>
      </a:defRPr>
    </a:lvl4pPr>
    <a:lvl5pPr marL="1828800" algn="ctr" rtl="0" fontAlgn="base">
      <a:spcBef>
        <a:spcPct val="0"/>
      </a:spcBef>
      <a:spcAft>
        <a:spcPct val="0"/>
      </a:spcAft>
      <a:defRPr sz="8600" kern="1200">
        <a:solidFill>
          <a:schemeClr val="tx1"/>
        </a:solidFill>
        <a:latin typeface="Arial" charset="0"/>
        <a:ea typeface="+mn-ea"/>
        <a:cs typeface="+mn-cs"/>
      </a:defRPr>
    </a:lvl5pPr>
    <a:lvl6pPr marL="2286000" algn="l" defTabSz="914400" rtl="0" eaLnBrk="1" latinLnBrk="0" hangingPunct="1">
      <a:defRPr sz="8600" kern="1200">
        <a:solidFill>
          <a:schemeClr val="tx1"/>
        </a:solidFill>
        <a:latin typeface="Arial" charset="0"/>
        <a:ea typeface="+mn-ea"/>
        <a:cs typeface="+mn-cs"/>
      </a:defRPr>
    </a:lvl6pPr>
    <a:lvl7pPr marL="2743200" algn="l" defTabSz="914400" rtl="0" eaLnBrk="1" latinLnBrk="0" hangingPunct="1">
      <a:defRPr sz="8600" kern="1200">
        <a:solidFill>
          <a:schemeClr val="tx1"/>
        </a:solidFill>
        <a:latin typeface="Arial" charset="0"/>
        <a:ea typeface="+mn-ea"/>
        <a:cs typeface="+mn-cs"/>
      </a:defRPr>
    </a:lvl7pPr>
    <a:lvl8pPr marL="3200400" algn="l" defTabSz="914400" rtl="0" eaLnBrk="1" latinLnBrk="0" hangingPunct="1">
      <a:defRPr sz="8600" kern="1200">
        <a:solidFill>
          <a:schemeClr val="tx1"/>
        </a:solidFill>
        <a:latin typeface="Arial" charset="0"/>
        <a:ea typeface="+mn-ea"/>
        <a:cs typeface="+mn-cs"/>
      </a:defRPr>
    </a:lvl8pPr>
    <a:lvl9pPr marL="3657600" algn="l" defTabSz="914400" rtl="0" eaLnBrk="1" latinLnBrk="0" hangingPunct="1">
      <a:defRPr sz="86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4836">
          <p15:clr>
            <a:srgbClr val="A4A3A4"/>
          </p15:clr>
        </p15:guide>
        <p15:guide id="2" orient="horz" pos="20196">
          <p15:clr>
            <a:srgbClr val="A4A3A4"/>
          </p15:clr>
        </p15:guide>
        <p15:guide id="3" orient="horz" pos="2148">
          <p15:clr>
            <a:srgbClr val="A4A3A4"/>
          </p15:clr>
        </p15:guide>
        <p15:guide id="4"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698ED9"/>
    <a:srgbClr val="A7C4FF"/>
    <a:srgbClr val="0046D2"/>
    <a:srgbClr val="95B8FA"/>
    <a:srgbClr val="EC919B"/>
    <a:srgbClr val="C0C0C0"/>
    <a:srgbClr val="FF0000"/>
    <a:srgbClr val="003064"/>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854"/>
    <p:restoredTop sz="50000" autoAdjust="0"/>
  </p:normalViewPr>
  <p:slideViewPr>
    <p:cSldViewPr snapToGrid="0">
      <p:cViewPr>
        <p:scale>
          <a:sx n="25" d="100"/>
          <a:sy n="25" d="100"/>
        </p:scale>
        <p:origin x="2256" y="24"/>
      </p:cViewPr>
      <p:guideLst>
        <p:guide orient="horz" pos="4836"/>
        <p:guide orient="horz" pos="20196"/>
        <p:guide orient="horz" pos="214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2"/>
            <a:ext cx="13909677" cy="2187419"/>
          </a:xfrm>
          <a:prstGeom prst="rect">
            <a:avLst/>
          </a:prstGeom>
          <a:noFill/>
          <a:ln w="9525">
            <a:noFill/>
            <a:miter lim="800000"/>
            <a:headEnd/>
            <a:tailEnd/>
          </a:ln>
          <a:effectLst/>
        </p:spPr>
        <p:txBody>
          <a:bodyPr vert="horz" wrap="square" lIns="434706" tIns="217353" rIns="434706" bIns="217353" numCol="1" anchor="t" anchorCtr="0" compatLnSpc="1">
            <a:prstTxWarp prst="textNoShape">
              <a:avLst/>
            </a:prstTxWarp>
          </a:bodyPr>
          <a:lstStyle>
            <a:lvl1pPr algn="l">
              <a:defRPr sz="5700"/>
            </a:lvl1pPr>
          </a:lstStyle>
          <a:p>
            <a:endParaRPr lang="en-US" dirty="0"/>
          </a:p>
        </p:txBody>
      </p:sp>
      <p:sp>
        <p:nvSpPr>
          <p:cNvPr id="3075" name="Rectangle 3"/>
          <p:cNvSpPr>
            <a:spLocks noGrp="1" noChangeArrowheads="1"/>
          </p:cNvSpPr>
          <p:nvPr>
            <p:ph type="dt" idx="1"/>
          </p:nvPr>
        </p:nvSpPr>
        <p:spPr bwMode="auto">
          <a:xfrm>
            <a:off x="18181987" y="2"/>
            <a:ext cx="13909677" cy="2187419"/>
          </a:xfrm>
          <a:prstGeom prst="rect">
            <a:avLst/>
          </a:prstGeom>
          <a:noFill/>
          <a:ln w="9525">
            <a:noFill/>
            <a:miter lim="800000"/>
            <a:headEnd/>
            <a:tailEnd/>
          </a:ln>
          <a:effectLst/>
        </p:spPr>
        <p:txBody>
          <a:bodyPr vert="horz" wrap="square" lIns="434706" tIns="217353" rIns="434706" bIns="217353" numCol="1" anchor="t" anchorCtr="0" compatLnSpc="1">
            <a:prstTxWarp prst="textNoShape">
              <a:avLst/>
            </a:prstTxWarp>
          </a:bodyPr>
          <a:lstStyle>
            <a:lvl1pPr algn="r">
              <a:defRPr sz="5700"/>
            </a:lvl1pPr>
          </a:lstStyle>
          <a:p>
            <a:endParaRPr lang="en-US" dirty="0"/>
          </a:p>
        </p:txBody>
      </p:sp>
      <p:sp>
        <p:nvSpPr>
          <p:cNvPr id="3076" name="Rectangle 4"/>
          <p:cNvSpPr>
            <a:spLocks noGrp="1" noRot="1" noChangeAspect="1" noChangeArrowheads="1" noTextEdit="1"/>
          </p:cNvSpPr>
          <p:nvPr>
            <p:ph type="sldImg" idx="2"/>
          </p:nvPr>
        </p:nvSpPr>
        <p:spPr bwMode="auto">
          <a:xfrm>
            <a:off x="5113338" y="3276600"/>
            <a:ext cx="21880512" cy="16409988"/>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3209927" y="20784215"/>
            <a:ext cx="25679400" cy="19686744"/>
          </a:xfrm>
          <a:prstGeom prst="rect">
            <a:avLst/>
          </a:prstGeom>
          <a:noFill/>
          <a:ln w="9525">
            <a:noFill/>
            <a:miter lim="800000"/>
            <a:headEnd/>
            <a:tailEnd/>
          </a:ln>
          <a:effectLst/>
        </p:spPr>
        <p:txBody>
          <a:bodyPr vert="horz" wrap="square" lIns="434706" tIns="217353" rIns="434706" bIns="217353"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78" name="Rectangle 6"/>
          <p:cNvSpPr>
            <a:spLocks noGrp="1" noChangeArrowheads="1"/>
          </p:cNvSpPr>
          <p:nvPr>
            <p:ph type="ftr" sz="quarter" idx="4"/>
          </p:nvPr>
        </p:nvSpPr>
        <p:spPr bwMode="auto">
          <a:xfrm>
            <a:off x="0" y="41553394"/>
            <a:ext cx="13909677" cy="2187419"/>
          </a:xfrm>
          <a:prstGeom prst="rect">
            <a:avLst/>
          </a:prstGeom>
          <a:noFill/>
          <a:ln w="9525">
            <a:noFill/>
            <a:miter lim="800000"/>
            <a:headEnd/>
            <a:tailEnd/>
          </a:ln>
          <a:effectLst/>
        </p:spPr>
        <p:txBody>
          <a:bodyPr vert="horz" wrap="square" lIns="434706" tIns="217353" rIns="434706" bIns="217353" numCol="1" anchor="b" anchorCtr="0" compatLnSpc="1">
            <a:prstTxWarp prst="textNoShape">
              <a:avLst/>
            </a:prstTxWarp>
          </a:bodyPr>
          <a:lstStyle>
            <a:lvl1pPr algn="l">
              <a:defRPr sz="5700"/>
            </a:lvl1pPr>
          </a:lstStyle>
          <a:p>
            <a:endParaRPr lang="en-US" dirty="0"/>
          </a:p>
        </p:txBody>
      </p:sp>
      <p:sp>
        <p:nvSpPr>
          <p:cNvPr id="3079" name="Rectangle 7"/>
          <p:cNvSpPr>
            <a:spLocks noGrp="1" noChangeArrowheads="1"/>
          </p:cNvSpPr>
          <p:nvPr>
            <p:ph type="sldNum" sz="quarter" idx="5"/>
          </p:nvPr>
        </p:nvSpPr>
        <p:spPr bwMode="auto">
          <a:xfrm>
            <a:off x="18181987" y="41553394"/>
            <a:ext cx="13909677" cy="2187419"/>
          </a:xfrm>
          <a:prstGeom prst="rect">
            <a:avLst/>
          </a:prstGeom>
          <a:noFill/>
          <a:ln w="9525">
            <a:noFill/>
            <a:miter lim="800000"/>
            <a:headEnd/>
            <a:tailEnd/>
          </a:ln>
          <a:effectLst/>
        </p:spPr>
        <p:txBody>
          <a:bodyPr vert="horz" wrap="square" lIns="434706" tIns="217353" rIns="434706" bIns="217353" numCol="1" anchor="b" anchorCtr="0" compatLnSpc="1">
            <a:prstTxWarp prst="textNoShape">
              <a:avLst/>
            </a:prstTxWarp>
          </a:bodyPr>
          <a:lstStyle>
            <a:lvl1pPr algn="r">
              <a:defRPr sz="5700"/>
            </a:lvl1pPr>
          </a:lstStyle>
          <a:p>
            <a:fld id="{7FB84CA5-7362-492D-8EBC-472296314F28}" type="slidenum">
              <a:rPr lang="en-US"/>
              <a:pPr/>
              <a:t>‹#›</a:t>
            </a:fld>
            <a:endParaRPr lang="en-US" dirty="0"/>
          </a:p>
        </p:txBody>
      </p:sp>
    </p:spTree>
    <p:extLst>
      <p:ext uri="{BB962C8B-B14F-4D97-AF65-F5344CB8AC3E}">
        <p14:creationId xmlns:p14="http://schemas.microsoft.com/office/powerpoint/2010/main" val="29468225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4D40FB-8398-4C90-906C-C9755161D6CD}" type="slidenum">
              <a:rPr lang="en-US"/>
              <a:pPr/>
              <a:t>1</a:t>
            </a:fld>
            <a:endParaRPr lang="en-US" dirty="0"/>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604744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90752" y="11456371"/>
            <a:ext cx="33309696" cy="7900416"/>
          </a:xfrm>
          <a:solidFill>
            <a:srgbClr val="FFFFFF"/>
          </a:solidFill>
          <a:ln w="38100">
            <a:solidFill>
              <a:srgbClr val="404040"/>
            </a:solidFill>
          </a:ln>
        </p:spPr>
        <p:txBody>
          <a:bodyPr lIns="274320" rIns="274320" anchor="ctr" anchorCtr="1">
            <a:normAutofit/>
          </a:bodyPr>
          <a:lstStyle>
            <a:lvl1pPr algn="ctr">
              <a:defRPr sz="16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9702703" y="20892211"/>
            <a:ext cx="24485803" cy="5951491"/>
          </a:xfrm>
          <a:noFill/>
        </p:spPr>
        <p:txBody>
          <a:bodyPr>
            <a:normAutofit/>
          </a:bodyPr>
          <a:lstStyle>
            <a:lvl1pPr marL="0" indent="0" algn="ctr">
              <a:buNone/>
              <a:defRPr sz="9120">
                <a:solidFill>
                  <a:schemeClr val="tx1">
                    <a:lumMod val="75000"/>
                    <a:lumOff val="25000"/>
                  </a:schemeClr>
                </a:solidFill>
              </a:defRPr>
            </a:lvl1pPr>
            <a:lvl2pPr marL="2194560" indent="0" algn="ctr">
              <a:buNone/>
              <a:defRPr sz="9120"/>
            </a:lvl2pPr>
            <a:lvl3pPr marL="4389120" indent="0" algn="ctr">
              <a:buNone/>
              <a:defRPr sz="8640"/>
            </a:lvl3pPr>
            <a:lvl4pPr marL="6583680" indent="0" algn="ctr">
              <a:buNone/>
              <a:defRPr sz="7680"/>
            </a:lvl4pPr>
            <a:lvl5pPr marL="8778240" indent="0" algn="ctr">
              <a:buNone/>
              <a:defRPr sz="7680"/>
            </a:lvl5pPr>
            <a:lvl6pPr marL="10972800" indent="0" algn="ctr">
              <a:buNone/>
              <a:defRPr sz="7680"/>
            </a:lvl6pPr>
            <a:lvl7pPr marL="13167360" indent="0" algn="ctr">
              <a:buNone/>
              <a:defRPr sz="7680"/>
            </a:lvl7pPr>
            <a:lvl8pPr marL="15361920" indent="0" algn="ctr">
              <a:buNone/>
              <a:defRPr sz="7680"/>
            </a:lvl8pPr>
            <a:lvl9pPr marL="17556480" indent="0" algn="ctr">
              <a:buNone/>
              <a:defRPr sz="768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13723D8F-C4A9-41D8-8DD9-654C9CC04DEC}" type="datetime1">
              <a:rPr lang="uk-UA" smtClean="0"/>
              <a:pPr/>
              <a:t>16.04.20</a:t>
            </a:fld>
            <a:endParaRPr lang="uk-UA"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DB6EF64-FB19-411E-965E-9F52AA474456}" type="slidenum">
              <a:rPr lang="uk-UA" smtClean="0"/>
              <a:pPr/>
              <a:t>‹#›</a:t>
            </a:fld>
            <a:endParaRPr lang="uk-UA" dirty="0"/>
          </a:p>
        </p:txBody>
      </p:sp>
    </p:spTree>
    <p:extLst>
      <p:ext uri="{BB962C8B-B14F-4D97-AF65-F5344CB8AC3E}">
        <p14:creationId xmlns:p14="http://schemas.microsoft.com/office/powerpoint/2010/main" val="1544877540"/>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603CBDE-2A29-471E-88B8-467F9968B6CD}" type="datetime1">
              <a:rPr lang="uk-UA" smtClean="0"/>
              <a:pPr/>
              <a:t>16.04.20</a:t>
            </a:fld>
            <a:endParaRPr lang="uk-UA" dirty="0"/>
          </a:p>
        </p:txBody>
      </p:sp>
      <p:sp>
        <p:nvSpPr>
          <p:cNvPr id="5" name="Footer Placeholder 4"/>
          <p:cNvSpPr>
            <a:spLocks noGrp="1"/>
          </p:cNvSpPr>
          <p:nvPr>
            <p:ph type="ftr" sz="quarter" idx="11"/>
          </p:nvPr>
        </p:nvSpPr>
        <p:spPr/>
        <p:txBody>
          <a:bodyPr/>
          <a:lstStyle/>
          <a:p>
            <a:r>
              <a:rPr lang="de-DE" dirty="0"/>
              <a:t>
              </a:t>
            </a:r>
          </a:p>
        </p:txBody>
      </p:sp>
      <p:sp>
        <p:nvSpPr>
          <p:cNvPr id="6" name="Slide Number Placeholder 5"/>
          <p:cNvSpPr>
            <a:spLocks noGrp="1"/>
          </p:cNvSpPr>
          <p:nvPr>
            <p:ph type="sldNum" sz="quarter" idx="12"/>
          </p:nvPr>
        </p:nvSpPr>
        <p:spPr/>
        <p:txBody>
          <a:bodyPr/>
          <a:lstStyle/>
          <a:p>
            <a:fld id="{8AF02B71-8991-4516-A01E-F1A9ACD28BDC}" type="slidenum">
              <a:rPr lang="uk-UA" smtClean="0"/>
              <a:pPr/>
              <a:t>‹#›</a:t>
            </a:fld>
            <a:endParaRPr lang="uk-UA" dirty="0"/>
          </a:p>
        </p:txBody>
      </p:sp>
    </p:spTree>
    <p:extLst>
      <p:ext uri="{BB962C8B-B14F-4D97-AF65-F5344CB8AC3E}">
        <p14:creationId xmlns:p14="http://schemas.microsoft.com/office/powerpoint/2010/main" val="815414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151203" y="4498848"/>
            <a:ext cx="5059037" cy="239207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09021" y="4498848"/>
            <a:ext cx="22637635" cy="2392070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0A4BAD-9E38-417B-A84E-91DB48DA2B71}" type="datetime1">
              <a:rPr lang="uk-UA" smtClean="0"/>
              <a:pPr/>
              <a:t>16.04.20</a:t>
            </a:fld>
            <a:endParaRPr lang="uk-UA" dirty="0"/>
          </a:p>
        </p:txBody>
      </p:sp>
      <p:sp>
        <p:nvSpPr>
          <p:cNvPr id="5" name="Footer Placeholder 4"/>
          <p:cNvSpPr>
            <a:spLocks noGrp="1"/>
          </p:cNvSpPr>
          <p:nvPr>
            <p:ph type="ftr" sz="quarter" idx="11"/>
          </p:nvPr>
        </p:nvSpPr>
        <p:spPr/>
        <p:txBody>
          <a:bodyPr/>
          <a:lstStyle/>
          <a:p>
            <a:r>
              <a:rPr lang="de-DE" dirty="0"/>
              <a:t>
              </a:t>
            </a:r>
          </a:p>
        </p:txBody>
      </p:sp>
      <p:sp>
        <p:nvSpPr>
          <p:cNvPr id="6" name="Slide Number Placeholder 5"/>
          <p:cNvSpPr>
            <a:spLocks noGrp="1"/>
          </p:cNvSpPr>
          <p:nvPr>
            <p:ph type="sldNum" sz="quarter" idx="12"/>
          </p:nvPr>
        </p:nvSpPr>
        <p:spPr/>
        <p:txBody>
          <a:bodyPr/>
          <a:lstStyle/>
          <a:p>
            <a:fld id="{8AF02B71-8991-4516-A01E-F1A9ACD28BDC}" type="slidenum">
              <a:rPr lang="uk-UA" smtClean="0"/>
              <a:pPr/>
              <a:t>‹#›</a:t>
            </a:fld>
            <a:endParaRPr lang="uk-UA" dirty="0"/>
          </a:p>
        </p:txBody>
      </p:sp>
    </p:spTree>
    <p:extLst>
      <p:ext uri="{BB962C8B-B14F-4D97-AF65-F5344CB8AC3E}">
        <p14:creationId xmlns:p14="http://schemas.microsoft.com/office/powerpoint/2010/main" val="1581711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31593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C74D67F-E45A-4428-B474-1BFDB0D15FED}" type="datetime1">
              <a:rPr lang="uk-UA" smtClean="0"/>
              <a:pPr/>
              <a:t>16.04.20</a:t>
            </a:fld>
            <a:endParaRPr lang="uk-UA" dirty="0"/>
          </a:p>
        </p:txBody>
      </p:sp>
      <p:sp>
        <p:nvSpPr>
          <p:cNvPr id="8" name="Footer Placeholder 7"/>
          <p:cNvSpPr>
            <a:spLocks noGrp="1"/>
          </p:cNvSpPr>
          <p:nvPr>
            <p:ph type="ftr" sz="quarter" idx="11"/>
          </p:nvPr>
        </p:nvSpPr>
        <p:spPr/>
        <p:txBody>
          <a:bodyPr/>
          <a:lstStyle/>
          <a:p>
            <a:r>
              <a:rPr lang="de-DE" dirty="0"/>
              <a:t>
              </a:t>
            </a:r>
          </a:p>
        </p:txBody>
      </p:sp>
      <p:sp>
        <p:nvSpPr>
          <p:cNvPr id="9" name="Slide Number Placeholder 8"/>
          <p:cNvSpPr>
            <a:spLocks noGrp="1"/>
          </p:cNvSpPr>
          <p:nvPr>
            <p:ph type="sldNum" sz="quarter" idx="12"/>
          </p:nvPr>
        </p:nvSpPr>
        <p:spPr/>
        <p:txBody>
          <a:bodyPr/>
          <a:lstStyle/>
          <a:p>
            <a:fld id="{8AF02B71-8991-4516-A01E-F1A9ACD28BDC}" type="slidenum">
              <a:rPr lang="uk-UA" smtClean="0"/>
              <a:pPr/>
              <a:t>‹#›</a:t>
            </a:fld>
            <a:endParaRPr lang="uk-UA" dirty="0"/>
          </a:p>
        </p:txBody>
      </p:sp>
    </p:spTree>
    <p:extLst>
      <p:ext uri="{BB962C8B-B14F-4D97-AF65-F5344CB8AC3E}">
        <p14:creationId xmlns:p14="http://schemas.microsoft.com/office/powerpoint/2010/main" val="1679522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10835" y="11456371"/>
            <a:ext cx="33313421" cy="7900416"/>
          </a:xfrm>
          <a:solidFill>
            <a:srgbClr val="FFFFFF"/>
          </a:solidFill>
          <a:ln w="38100">
            <a:solidFill>
              <a:srgbClr val="404040"/>
            </a:solidFill>
          </a:ln>
        </p:spPr>
        <p:txBody>
          <a:bodyPr lIns="274320" rIns="274320" anchor="ctr" anchorCtr="1">
            <a:normAutofit/>
          </a:bodyPr>
          <a:lstStyle>
            <a:lvl1pPr>
              <a:defRPr sz="16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9702703" y="20891832"/>
            <a:ext cx="24485803" cy="6072394"/>
          </a:xfrm>
        </p:spPr>
        <p:txBody>
          <a:bodyPr anchor="t" anchorCtr="1">
            <a:normAutofit/>
          </a:bodyPr>
          <a:lstStyle>
            <a:lvl1pPr marL="0" indent="0">
              <a:buNone/>
              <a:defRPr sz="9120">
                <a:solidFill>
                  <a:schemeClr val="tx1"/>
                </a:solidFill>
              </a:defRPr>
            </a:lvl1pPr>
            <a:lvl2pPr marL="2194560" indent="0">
              <a:buNone/>
              <a:defRPr sz="9120">
                <a:solidFill>
                  <a:schemeClr val="tx1">
                    <a:tint val="75000"/>
                  </a:schemeClr>
                </a:solidFill>
              </a:defRPr>
            </a:lvl2pPr>
            <a:lvl3pPr marL="4389120" indent="0">
              <a:buNone/>
              <a:defRPr sz="8640">
                <a:solidFill>
                  <a:schemeClr val="tx1">
                    <a:tint val="75000"/>
                  </a:schemeClr>
                </a:solidFill>
              </a:defRPr>
            </a:lvl3pPr>
            <a:lvl4pPr marL="6583680" indent="0">
              <a:buNone/>
              <a:defRPr sz="7680">
                <a:solidFill>
                  <a:schemeClr val="tx1">
                    <a:tint val="75000"/>
                  </a:schemeClr>
                </a:solidFill>
              </a:defRPr>
            </a:lvl4pPr>
            <a:lvl5pPr marL="8778240" indent="0">
              <a:buNone/>
              <a:defRPr sz="7680">
                <a:solidFill>
                  <a:schemeClr val="tx1">
                    <a:tint val="75000"/>
                  </a:schemeClr>
                </a:solidFill>
              </a:defRPr>
            </a:lvl5pPr>
            <a:lvl6pPr marL="10972800" indent="0">
              <a:buNone/>
              <a:defRPr sz="7680">
                <a:solidFill>
                  <a:schemeClr val="tx1">
                    <a:tint val="75000"/>
                  </a:schemeClr>
                </a:solidFill>
              </a:defRPr>
            </a:lvl6pPr>
            <a:lvl7pPr marL="13167360" indent="0">
              <a:buNone/>
              <a:defRPr sz="7680">
                <a:solidFill>
                  <a:schemeClr val="tx1">
                    <a:tint val="75000"/>
                  </a:schemeClr>
                </a:solidFill>
              </a:defRPr>
            </a:lvl7pPr>
            <a:lvl8pPr marL="15361920" indent="0">
              <a:buNone/>
              <a:defRPr sz="7680">
                <a:solidFill>
                  <a:schemeClr val="tx1">
                    <a:tint val="75000"/>
                  </a:schemeClr>
                </a:solidFill>
              </a:defRPr>
            </a:lvl8pPr>
            <a:lvl9pPr marL="17556480" indent="0">
              <a:buNone/>
              <a:defRPr sz="768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743D985D-41A0-4705-858A-FEEDE5B81603}" type="datetime1">
              <a:rPr lang="uk-UA" smtClean="0"/>
              <a:pPr/>
              <a:t>16.04.20</a:t>
            </a:fld>
            <a:endParaRPr lang="uk-UA" dirty="0"/>
          </a:p>
        </p:txBody>
      </p:sp>
      <p:sp>
        <p:nvSpPr>
          <p:cNvPr id="8" name="Footer Placeholder 7"/>
          <p:cNvSpPr>
            <a:spLocks noGrp="1"/>
          </p:cNvSpPr>
          <p:nvPr>
            <p:ph type="ftr" sz="quarter" idx="11"/>
          </p:nvPr>
        </p:nvSpPr>
        <p:spPr/>
        <p:txBody>
          <a:bodyPr/>
          <a:lstStyle/>
          <a:p>
            <a:r>
              <a:rPr lang="de-DE" dirty="0"/>
              <a:t>
              </a:t>
            </a:r>
          </a:p>
        </p:txBody>
      </p:sp>
      <p:sp>
        <p:nvSpPr>
          <p:cNvPr id="9" name="Slide Number Placeholder 8"/>
          <p:cNvSpPr>
            <a:spLocks noGrp="1"/>
          </p:cNvSpPr>
          <p:nvPr>
            <p:ph type="sldNum" sz="quarter" idx="12"/>
          </p:nvPr>
        </p:nvSpPr>
        <p:spPr/>
        <p:txBody>
          <a:bodyPr/>
          <a:lstStyle/>
          <a:p>
            <a:fld id="{8AF02B71-8991-4516-A01E-F1A9ACD28BDC}" type="slidenum">
              <a:rPr lang="uk-UA" smtClean="0"/>
              <a:pPr/>
              <a:t>‹#›</a:t>
            </a:fld>
            <a:endParaRPr lang="uk-UA" dirty="0"/>
          </a:p>
        </p:txBody>
      </p:sp>
    </p:spTree>
    <p:extLst>
      <p:ext uri="{BB962C8B-B14F-4D97-AF65-F5344CB8AC3E}">
        <p14:creationId xmlns:p14="http://schemas.microsoft.com/office/powerpoint/2010/main" val="121044168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290750" y="12662611"/>
            <a:ext cx="15782510" cy="148895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2817938" y="12662611"/>
            <a:ext cx="15794477" cy="148895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5FF0FF2E-5145-464A-9EAF-45C6835E164F}" type="datetime1">
              <a:rPr lang="uk-UA" smtClean="0"/>
              <a:pPr/>
              <a:t>16.04.20</a:t>
            </a:fld>
            <a:endParaRPr lang="uk-UA" dirty="0"/>
          </a:p>
        </p:txBody>
      </p:sp>
      <p:sp>
        <p:nvSpPr>
          <p:cNvPr id="9" name="Footer Placeholder 8"/>
          <p:cNvSpPr>
            <a:spLocks noGrp="1"/>
          </p:cNvSpPr>
          <p:nvPr>
            <p:ph type="ftr" sz="quarter" idx="11"/>
          </p:nvPr>
        </p:nvSpPr>
        <p:spPr/>
        <p:txBody>
          <a:bodyPr/>
          <a:lstStyle/>
          <a:p>
            <a:r>
              <a:rPr lang="de-DE" dirty="0"/>
              <a:t>
              </a:t>
            </a:r>
          </a:p>
        </p:txBody>
      </p:sp>
      <p:sp>
        <p:nvSpPr>
          <p:cNvPr id="10" name="Slide Number Placeholder 9"/>
          <p:cNvSpPr>
            <a:spLocks noGrp="1"/>
          </p:cNvSpPr>
          <p:nvPr>
            <p:ph type="sldNum" sz="quarter" idx="12"/>
          </p:nvPr>
        </p:nvSpPr>
        <p:spPr/>
        <p:txBody>
          <a:bodyPr/>
          <a:lstStyle/>
          <a:p>
            <a:fld id="{8AF02B71-8991-4516-A01E-F1A9ACD28BDC}" type="slidenum">
              <a:rPr lang="uk-UA" smtClean="0"/>
              <a:pPr/>
              <a:t>‹#›</a:t>
            </a:fld>
            <a:endParaRPr lang="uk-UA" dirty="0"/>
          </a:p>
        </p:txBody>
      </p:sp>
    </p:spTree>
    <p:extLst>
      <p:ext uri="{BB962C8B-B14F-4D97-AF65-F5344CB8AC3E}">
        <p14:creationId xmlns:p14="http://schemas.microsoft.com/office/powerpoint/2010/main" val="780761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290747" y="11104485"/>
            <a:ext cx="15782515" cy="3379618"/>
          </a:xfrm>
        </p:spPr>
        <p:txBody>
          <a:bodyPr anchor="b" anchorCtr="1">
            <a:normAutofit/>
          </a:bodyPr>
          <a:lstStyle>
            <a:lvl1pPr marL="0" indent="0" algn="ctr">
              <a:buNone/>
              <a:defRPr sz="9120" b="0" cap="all" spc="480" baseline="0">
                <a:solidFill>
                  <a:schemeClr val="tx2"/>
                </a:solidFill>
              </a:defRPr>
            </a:lvl1pPr>
            <a:lvl2pPr marL="2194560" indent="0">
              <a:buNone/>
              <a:defRPr sz="912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Click to edit Master text styles</a:t>
            </a:r>
          </a:p>
        </p:txBody>
      </p:sp>
      <p:sp>
        <p:nvSpPr>
          <p:cNvPr id="4" name="Content Placeholder 3"/>
          <p:cNvSpPr>
            <a:spLocks noGrp="1"/>
          </p:cNvSpPr>
          <p:nvPr>
            <p:ph sz="half" idx="2"/>
          </p:nvPr>
        </p:nvSpPr>
        <p:spPr>
          <a:xfrm>
            <a:off x="5290747" y="15087600"/>
            <a:ext cx="15782515" cy="1246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22817938" y="15087600"/>
            <a:ext cx="15794477" cy="12464525"/>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22817938" y="11104485"/>
            <a:ext cx="15794477" cy="3379618"/>
          </a:xfrm>
        </p:spPr>
        <p:txBody>
          <a:bodyPr anchor="b" anchorCtr="1">
            <a:normAutofit/>
          </a:bodyPr>
          <a:lstStyle>
            <a:lvl1pPr marL="0" indent="0" algn="ctr">
              <a:buNone/>
              <a:defRPr sz="9120" b="0" cap="all" spc="480" baseline="0">
                <a:solidFill>
                  <a:schemeClr val="tx2"/>
                </a:solidFill>
              </a:defRPr>
            </a:lvl1pPr>
            <a:lvl2pPr marL="2194560" indent="0">
              <a:buNone/>
              <a:defRPr sz="912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Click to edit Master text styles</a:t>
            </a:r>
          </a:p>
        </p:txBody>
      </p:sp>
      <p:sp>
        <p:nvSpPr>
          <p:cNvPr id="7" name="Date Placeholder 6"/>
          <p:cNvSpPr>
            <a:spLocks noGrp="1"/>
          </p:cNvSpPr>
          <p:nvPr>
            <p:ph type="dt" sz="half" idx="10"/>
          </p:nvPr>
        </p:nvSpPr>
        <p:spPr/>
        <p:txBody>
          <a:bodyPr/>
          <a:lstStyle/>
          <a:p>
            <a:fld id="{0221E93D-26E9-4517-9B42-24A94919F0F8}" type="datetime1">
              <a:rPr lang="uk-UA" smtClean="0"/>
              <a:pPr/>
              <a:t>16.04.20</a:t>
            </a:fld>
            <a:endParaRPr lang="uk-UA"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F02B71-8991-4516-A01E-F1A9ACD28BDC}" type="slidenum">
              <a:rPr lang="uk-UA" smtClean="0"/>
              <a:pPr/>
              <a:t>‹#›</a:t>
            </a:fld>
            <a:endParaRPr lang="uk-UA"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130808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ECE03-135E-4F9A-B2C8-D717A0C462EB}" type="datetime1">
              <a:rPr lang="uk-UA" smtClean="0"/>
              <a:pPr/>
              <a:t>16.04.20</a:t>
            </a:fld>
            <a:endParaRPr lang="uk-UA" dirty="0"/>
          </a:p>
        </p:txBody>
      </p:sp>
      <p:sp>
        <p:nvSpPr>
          <p:cNvPr id="4" name="Footer Placeholder 3"/>
          <p:cNvSpPr>
            <a:spLocks noGrp="1"/>
          </p:cNvSpPr>
          <p:nvPr>
            <p:ph type="ftr" sz="quarter" idx="11"/>
          </p:nvPr>
        </p:nvSpPr>
        <p:spPr/>
        <p:txBody>
          <a:bodyPr/>
          <a:lstStyle/>
          <a:p>
            <a:r>
              <a:rPr lang="de-DE" dirty="0"/>
              <a:t>
              </a:t>
            </a:r>
          </a:p>
        </p:txBody>
      </p:sp>
      <p:sp>
        <p:nvSpPr>
          <p:cNvPr id="5" name="Slide Number Placeholder 4"/>
          <p:cNvSpPr>
            <a:spLocks noGrp="1"/>
          </p:cNvSpPr>
          <p:nvPr>
            <p:ph type="sldNum" sz="quarter" idx="12"/>
          </p:nvPr>
        </p:nvSpPr>
        <p:spPr/>
        <p:txBody>
          <a:bodyPr/>
          <a:lstStyle/>
          <a:p>
            <a:fld id="{8AF02B71-8991-4516-A01E-F1A9ACD28BDC}" type="slidenum">
              <a:rPr lang="uk-UA" smtClean="0"/>
              <a:pPr/>
              <a:t>‹#›</a:t>
            </a:fld>
            <a:endParaRPr lang="uk-UA" dirty="0"/>
          </a:p>
        </p:txBody>
      </p:sp>
    </p:spTree>
    <p:extLst>
      <p:ext uri="{BB962C8B-B14F-4D97-AF65-F5344CB8AC3E}">
        <p14:creationId xmlns:p14="http://schemas.microsoft.com/office/powerpoint/2010/main" val="270385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4B96B2-E827-48C6-AEC6-0B4941A00AF7}" type="datetime1">
              <a:rPr lang="uk-UA" smtClean="0"/>
              <a:pPr/>
              <a:t>16.04.20</a:t>
            </a:fld>
            <a:endParaRPr lang="uk-UA" dirty="0"/>
          </a:p>
        </p:txBody>
      </p:sp>
      <p:sp>
        <p:nvSpPr>
          <p:cNvPr id="3" name="Footer Placeholder 2"/>
          <p:cNvSpPr>
            <a:spLocks noGrp="1"/>
          </p:cNvSpPr>
          <p:nvPr>
            <p:ph type="ftr" sz="quarter" idx="11"/>
          </p:nvPr>
        </p:nvSpPr>
        <p:spPr/>
        <p:txBody>
          <a:bodyPr/>
          <a:lstStyle/>
          <a:p>
            <a:r>
              <a:rPr lang="de-DE" dirty="0"/>
              <a:t>
              </a:t>
            </a:r>
          </a:p>
        </p:txBody>
      </p:sp>
      <p:sp>
        <p:nvSpPr>
          <p:cNvPr id="4" name="Slide Number Placeholder 3"/>
          <p:cNvSpPr>
            <a:spLocks noGrp="1"/>
          </p:cNvSpPr>
          <p:nvPr>
            <p:ph type="sldNum" sz="quarter" idx="12"/>
          </p:nvPr>
        </p:nvSpPr>
        <p:spPr/>
        <p:txBody>
          <a:bodyPr/>
          <a:lstStyle/>
          <a:p>
            <a:fld id="{8AF02B71-8991-4516-A01E-F1A9ACD28BDC}" type="slidenum">
              <a:rPr lang="uk-UA" smtClean="0"/>
              <a:pPr/>
              <a:t>‹#›</a:t>
            </a:fld>
            <a:endParaRPr lang="uk-UA" dirty="0"/>
          </a:p>
        </p:txBody>
      </p:sp>
    </p:spTree>
    <p:extLst>
      <p:ext uri="{BB962C8B-B14F-4D97-AF65-F5344CB8AC3E}">
        <p14:creationId xmlns:p14="http://schemas.microsoft.com/office/powerpoint/2010/main" val="2897854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21945600" cy="3291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075375" y="10770381"/>
            <a:ext cx="15794851" cy="5479186"/>
          </a:xfrm>
          <a:solidFill>
            <a:srgbClr val="FFFFFF"/>
          </a:solidFill>
          <a:ln>
            <a:solidFill>
              <a:srgbClr val="404040"/>
            </a:solidFill>
          </a:ln>
        </p:spPr>
        <p:txBody>
          <a:bodyPr anchor="ctr" anchorCtr="1">
            <a:normAutofit/>
          </a:bodyPr>
          <a:lstStyle>
            <a:lvl1pPr>
              <a:defRPr sz="1008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24249888" y="3862426"/>
            <a:ext cx="17337024" cy="25193549"/>
          </a:xfrm>
        </p:spPr>
        <p:txBody>
          <a:bodyPr>
            <a:normAutofit/>
          </a:bodyPr>
          <a:lstStyle>
            <a:lvl1pPr>
              <a:defRPr sz="9120">
                <a:solidFill>
                  <a:schemeClr val="tx1"/>
                </a:solidFill>
              </a:defRPr>
            </a:lvl1pPr>
            <a:lvl2pPr>
              <a:defRPr sz="7680">
                <a:solidFill>
                  <a:schemeClr val="tx1"/>
                </a:solidFill>
              </a:defRPr>
            </a:lvl2pPr>
            <a:lvl3pPr>
              <a:defRPr sz="7680">
                <a:solidFill>
                  <a:schemeClr val="tx1"/>
                </a:solidFill>
              </a:defRPr>
            </a:lvl3pPr>
            <a:lvl4pPr>
              <a:defRPr sz="7680">
                <a:solidFill>
                  <a:schemeClr val="tx1"/>
                </a:solidFill>
              </a:defRPr>
            </a:lvl4pPr>
            <a:lvl5pPr>
              <a:defRPr sz="7680">
                <a:solidFill>
                  <a:schemeClr val="tx1"/>
                </a:solidFill>
              </a:defRPr>
            </a:lvl5pPr>
            <a:lvl6pPr>
              <a:defRPr sz="7680"/>
            </a:lvl6pPr>
            <a:lvl7pPr>
              <a:defRPr sz="7680"/>
            </a:lvl7pPr>
            <a:lvl8pPr>
              <a:defRPr sz="7680"/>
            </a:lvl8pPr>
            <a:lvl9pPr>
              <a:defRPr sz="768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142232" y="17039606"/>
            <a:ext cx="13661136" cy="10531373"/>
          </a:xfrm>
        </p:spPr>
        <p:txBody>
          <a:bodyPr anchor="t" anchorCtr="1">
            <a:normAutofit/>
          </a:bodyPr>
          <a:lstStyle>
            <a:lvl1pPr marL="0" indent="0" algn="ctr">
              <a:buNone/>
              <a:defRPr sz="7200">
                <a:solidFill>
                  <a:srgbClr val="FFFFFF"/>
                </a:solidFill>
              </a:defRPr>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Click to edit Master text styles</a:t>
            </a:r>
          </a:p>
        </p:txBody>
      </p:sp>
      <p:sp>
        <p:nvSpPr>
          <p:cNvPr id="9" name="Date Placeholder 8"/>
          <p:cNvSpPr>
            <a:spLocks noGrp="1"/>
          </p:cNvSpPr>
          <p:nvPr>
            <p:ph type="dt" sz="half" idx="10"/>
          </p:nvPr>
        </p:nvSpPr>
        <p:spPr/>
        <p:txBody>
          <a:bodyPr/>
          <a:lstStyle/>
          <a:p>
            <a:fld id="{F86EEAD4-C3DA-4DBC-8FCC-2DB3150045DD}" type="datetime1">
              <a:rPr lang="uk-UA" smtClean="0"/>
              <a:pPr/>
              <a:t>16.04.20</a:t>
            </a:fld>
            <a:endParaRPr lang="uk-UA" dirty="0"/>
          </a:p>
        </p:txBody>
      </p:sp>
      <p:sp>
        <p:nvSpPr>
          <p:cNvPr id="10" name="Footer Placeholder 9"/>
          <p:cNvSpPr>
            <a:spLocks noGrp="1"/>
          </p:cNvSpPr>
          <p:nvPr>
            <p:ph type="ftr" sz="quarter" idx="11"/>
          </p:nvPr>
        </p:nvSpPr>
        <p:spPr>
          <a:xfrm>
            <a:off x="3075375" y="29933798"/>
            <a:ext cx="18270710" cy="1536192"/>
          </a:xfrm>
        </p:spPr>
        <p:txBody>
          <a:bodyPr>
            <a:normAutofit/>
          </a:bodyPr>
          <a:lstStyle>
            <a:lvl1pPr>
              <a:defRPr>
                <a:solidFill>
                  <a:srgbClr val="FFFFFF">
                    <a:alpha val="70000"/>
                  </a:srgbClr>
                </a:solidFill>
              </a:defRPr>
            </a:lvl1pPr>
          </a:lstStyle>
          <a:p>
            <a:r>
              <a:rPr lang="de-DE" dirty="0"/>
              <a:t>
              </a:t>
            </a:r>
          </a:p>
        </p:txBody>
      </p:sp>
      <p:sp>
        <p:nvSpPr>
          <p:cNvPr id="11" name="Slide Number Placeholder 10"/>
          <p:cNvSpPr>
            <a:spLocks noGrp="1"/>
          </p:cNvSpPr>
          <p:nvPr>
            <p:ph type="sldNum" sz="quarter" idx="12"/>
          </p:nvPr>
        </p:nvSpPr>
        <p:spPr/>
        <p:txBody>
          <a:bodyPr/>
          <a:lstStyle/>
          <a:p>
            <a:fld id="{8AF02B71-8991-4516-A01E-F1A9ACD28BDC}" type="slidenum">
              <a:rPr lang="uk-UA" smtClean="0"/>
              <a:pPr/>
              <a:t>‹#›</a:t>
            </a:fld>
            <a:endParaRPr lang="uk-UA" dirty="0"/>
          </a:p>
        </p:txBody>
      </p:sp>
    </p:spTree>
    <p:extLst>
      <p:ext uri="{BB962C8B-B14F-4D97-AF65-F5344CB8AC3E}">
        <p14:creationId xmlns:p14="http://schemas.microsoft.com/office/powerpoint/2010/main" val="2078075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0" y="0"/>
            <a:ext cx="21945600" cy="3291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072384" y="10770374"/>
            <a:ext cx="15800832" cy="5486400"/>
          </a:xfrm>
          <a:solidFill>
            <a:srgbClr val="FFFFFF"/>
          </a:solidFill>
          <a:ln>
            <a:solidFill>
              <a:srgbClr val="262626"/>
            </a:solidFill>
          </a:ln>
        </p:spPr>
        <p:txBody>
          <a:bodyPr anchor="ctr" anchorCtr="1">
            <a:noAutofit/>
          </a:bodyPr>
          <a:lstStyle>
            <a:lvl1pPr>
              <a:defRPr sz="1008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1945603" y="0"/>
            <a:ext cx="21967550" cy="32918400"/>
          </a:xfrm>
          <a:solidFill>
            <a:schemeClr val="bg1"/>
          </a:solidFill>
        </p:spPr>
        <p:txBody>
          <a:bodyPr anchor="t"/>
          <a:lstStyle>
            <a:lvl1pPr marL="0" indent="0">
              <a:buNone/>
              <a:defRPr sz="15360">
                <a:solidFill>
                  <a:schemeClr val="tx1"/>
                </a:solidFill>
              </a:defRPr>
            </a:lvl1pPr>
            <a:lvl2pPr marL="2194560" indent="0">
              <a:buNone/>
              <a:defRPr sz="13440"/>
            </a:lvl2pPr>
            <a:lvl3pPr marL="4389120" indent="0">
              <a:buNone/>
              <a:defRPr sz="1152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r>
              <a:rPr lang="en-US" dirty="0"/>
              <a:t>Drag picture to placeholder or click icon to add</a:t>
            </a:r>
          </a:p>
        </p:txBody>
      </p:sp>
      <p:sp>
        <p:nvSpPr>
          <p:cNvPr id="4" name="Text Placeholder 3"/>
          <p:cNvSpPr>
            <a:spLocks noGrp="1"/>
          </p:cNvSpPr>
          <p:nvPr>
            <p:ph type="body" sz="half" idx="2"/>
          </p:nvPr>
        </p:nvSpPr>
        <p:spPr>
          <a:xfrm>
            <a:off x="4142232" y="17039613"/>
            <a:ext cx="13661136" cy="10531378"/>
          </a:xfrm>
        </p:spPr>
        <p:txBody>
          <a:bodyPr anchor="t" anchorCtr="1">
            <a:normAutofit/>
          </a:bodyPr>
          <a:lstStyle>
            <a:lvl1pPr marL="0" indent="0" algn="ctr">
              <a:buNone/>
              <a:defRPr sz="7200">
                <a:solidFill>
                  <a:srgbClr val="FFFFFF"/>
                </a:solidFill>
              </a:defRPr>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27919564-D8C1-4DEC-994F-FEB2BAD79743}" type="datetime1">
              <a:rPr lang="uk-UA" smtClean="0"/>
              <a:pPr/>
              <a:t>16.04.20</a:t>
            </a:fld>
            <a:endParaRPr lang="uk-UA" dirty="0"/>
          </a:p>
        </p:txBody>
      </p:sp>
      <p:sp>
        <p:nvSpPr>
          <p:cNvPr id="9" name="Footer Placeholder 8"/>
          <p:cNvSpPr>
            <a:spLocks noGrp="1"/>
          </p:cNvSpPr>
          <p:nvPr>
            <p:ph type="ftr" sz="quarter" idx="11"/>
          </p:nvPr>
        </p:nvSpPr>
        <p:spPr>
          <a:xfrm>
            <a:off x="3072384" y="29933798"/>
            <a:ext cx="18258739" cy="1536192"/>
          </a:xfrm>
        </p:spPr>
        <p:txBody>
          <a:bodyPr>
            <a:normAutofit/>
          </a:bodyPr>
          <a:lstStyle>
            <a:lvl1pPr>
              <a:defRPr>
                <a:solidFill>
                  <a:srgbClr val="FFFFFF">
                    <a:alpha val="70000"/>
                  </a:srgbClr>
                </a:solidFill>
              </a:defRPr>
            </a:lvl1pPr>
          </a:lstStyle>
          <a:p>
            <a:r>
              <a:rPr lang="de-DE" dirty="0"/>
              <a:t>
              </a:t>
            </a:r>
          </a:p>
        </p:txBody>
      </p:sp>
      <p:sp>
        <p:nvSpPr>
          <p:cNvPr id="10" name="Slide Number Placeholder 9"/>
          <p:cNvSpPr>
            <a:spLocks noGrp="1"/>
          </p:cNvSpPr>
          <p:nvPr>
            <p:ph type="sldNum" sz="quarter" idx="12"/>
          </p:nvPr>
        </p:nvSpPr>
        <p:spPr/>
        <p:txBody>
          <a:bodyPr/>
          <a:lstStyle/>
          <a:p>
            <a:fld id="{8AF02B71-8991-4516-A01E-F1A9ACD28BDC}" type="slidenum">
              <a:rPr lang="uk-UA" smtClean="0"/>
              <a:pPr/>
              <a:t>‹#›</a:t>
            </a:fld>
            <a:endParaRPr lang="uk-UA" dirty="0"/>
          </a:p>
        </p:txBody>
      </p:sp>
    </p:spTree>
    <p:extLst>
      <p:ext uri="{BB962C8B-B14F-4D97-AF65-F5344CB8AC3E}">
        <p14:creationId xmlns:p14="http://schemas.microsoft.com/office/powerpoint/2010/main" val="16929152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hyperlink" Target="http://www.postersession.com/" TargetMode="External"/><Relationship Id="rId2" Type="http://schemas.openxmlformats.org/officeDocument/2006/relationships/slideLayout" Target="../slideLayouts/slideLayout2.xml"/><Relationship Id="rId16"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1026">
              <a:srgbClr val="EAEAEA"/>
            </a:gs>
            <a:gs pos="100000">
              <a:srgbClr val="698ED9"/>
            </a:gs>
            <a:gs pos="6000">
              <a:srgbClr val="A7C4FF"/>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09018" y="4630522"/>
            <a:ext cx="28501224" cy="5705856"/>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709018" y="12662619"/>
            <a:ext cx="28501224" cy="1488951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8698926" y="29946317"/>
            <a:ext cx="9913488" cy="1555046"/>
          </a:xfrm>
          <a:prstGeom prst="rect">
            <a:avLst/>
          </a:prstGeom>
        </p:spPr>
        <p:txBody>
          <a:bodyPr vert="horz" lIns="91440" tIns="45720" rIns="91440" bIns="45720" rtlCol="0" anchor="ctr"/>
          <a:lstStyle>
            <a:lvl1pPr algn="r">
              <a:defRPr sz="4800">
                <a:solidFill>
                  <a:schemeClr val="tx1">
                    <a:alpha val="70000"/>
                  </a:schemeClr>
                </a:solidFill>
              </a:defRPr>
            </a:lvl1pPr>
          </a:lstStyle>
          <a:p>
            <a:fld id="{DD528106-01E2-4356-9C15-980FA88310A0}" type="datetime1">
              <a:rPr lang="uk-UA" smtClean="0"/>
              <a:pPr/>
              <a:t>16.04.20</a:t>
            </a:fld>
            <a:endParaRPr lang="uk-UA" dirty="0"/>
          </a:p>
        </p:txBody>
      </p:sp>
      <p:sp>
        <p:nvSpPr>
          <p:cNvPr id="5" name="Footer Placeholder 4"/>
          <p:cNvSpPr>
            <a:spLocks noGrp="1"/>
          </p:cNvSpPr>
          <p:nvPr>
            <p:ph type="ftr" sz="quarter" idx="3"/>
          </p:nvPr>
        </p:nvSpPr>
        <p:spPr>
          <a:xfrm>
            <a:off x="5290747" y="29933798"/>
            <a:ext cx="21871987" cy="1536192"/>
          </a:xfrm>
          <a:prstGeom prst="rect">
            <a:avLst/>
          </a:prstGeom>
        </p:spPr>
        <p:txBody>
          <a:bodyPr vert="horz" lIns="91440" tIns="45720" rIns="91440" bIns="45720" rtlCol="0" anchor="ctr"/>
          <a:lstStyle>
            <a:lvl1pPr algn="l">
              <a:defRPr sz="480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39552538" y="29846016"/>
            <a:ext cx="1755648" cy="1755648"/>
          </a:xfrm>
          <a:prstGeom prst="ellipse">
            <a:avLst/>
          </a:prstGeom>
          <a:solidFill>
            <a:srgbClr val="1D1D1D">
              <a:alpha val="69804"/>
            </a:srgbClr>
          </a:solidFill>
        </p:spPr>
        <p:txBody>
          <a:bodyPr vert="horz" lIns="18288" tIns="45720" rIns="18288" bIns="45720" rtlCol="0" anchor="ctr">
            <a:noAutofit/>
          </a:bodyPr>
          <a:lstStyle>
            <a:lvl1pPr algn="ctr">
              <a:defRPr sz="5280" spc="0" baseline="0">
                <a:solidFill>
                  <a:srgbClr val="FFFFFF"/>
                </a:solidFill>
              </a:defRPr>
            </a:lvl1pPr>
          </a:lstStyle>
          <a:p>
            <a:fld id="{8AF02B71-8991-4516-A01E-F1A9ACD28BDC}" type="slidenum">
              <a:rPr lang="uk-UA" smtClean="0"/>
              <a:pPr/>
              <a:t>‹#›</a:t>
            </a:fld>
            <a:endParaRPr lang="uk-UA" dirty="0"/>
          </a:p>
        </p:txBody>
      </p:sp>
      <p:graphicFrame>
        <p:nvGraphicFramePr>
          <p:cNvPr id="7" name="Object 6"/>
          <p:cNvGraphicFramePr>
            <a:graphicFrameLocks noChangeAspect="1"/>
          </p:cNvGraphicFramePr>
          <p:nvPr userDrawn="1">
            <p:extLst>
              <p:ext uri="{D42A27DB-BD31-4B8C-83A1-F6EECF244321}">
                <p14:modId xmlns:p14="http://schemas.microsoft.com/office/powerpoint/2010/main" val="1223906735"/>
              </p:ext>
            </p:extLst>
          </p:nvPr>
        </p:nvGraphicFramePr>
        <p:xfrm>
          <a:off x="35814000" y="32385000"/>
          <a:ext cx="6759575" cy="212725"/>
        </p:xfrm>
        <a:graphic>
          <a:graphicData uri="http://schemas.openxmlformats.org/presentationml/2006/ole">
            <mc:AlternateContent xmlns:mc="http://schemas.openxmlformats.org/markup-compatibility/2006">
              <mc:Choice xmlns:v="urn:schemas-microsoft-com:vml" Requires="v">
                <p:oleObj spid="_x0000_s9332" name="CorelDRAW" r:id="rId15" imgW="8833104" imgH="310896" progId="">
                  <p:embed/>
                </p:oleObj>
              </mc:Choice>
              <mc:Fallback>
                <p:oleObj name="CorelDRAW" r:id="rId15" imgW="8833104" imgH="310896" progId="">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814000" y="32385000"/>
                        <a:ext cx="6759575" cy="21272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8" name="TextBox 7">
            <a:hlinkClick r:id="rId17"/>
          </p:cNvPr>
          <p:cNvSpPr txBox="1"/>
          <p:nvPr userDrawn="1"/>
        </p:nvSpPr>
        <p:spPr>
          <a:xfrm>
            <a:off x="40218945" y="32609689"/>
            <a:ext cx="311304" cy="110800"/>
          </a:xfrm>
          <a:prstGeom prst="rect">
            <a:avLst/>
          </a:prstGeom>
          <a:noFill/>
        </p:spPr>
        <p:txBody>
          <a:bodyPr wrap="none" rtlCol="0">
            <a:spAutoFit/>
          </a:bodyPr>
          <a:lstStyle/>
          <a:p>
            <a:r>
              <a:rPr lang="en-US" sz="120" dirty="0">
                <a:solidFill>
                  <a:schemeClr val="accent2"/>
                </a:solidFill>
                <a:hlinkClick r:id="rId17"/>
              </a:rPr>
              <a:t>postersession.com</a:t>
            </a:r>
            <a:endParaRPr lang="en-US" sz="120" dirty="0">
              <a:solidFill>
                <a:schemeClr val="accent2"/>
              </a:solidFill>
            </a:endParaRPr>
          </a:p>
        </p:txBody>
      </p:sp>
    </p:spTree>
    <p:extLst>
      <p:ext uri="{BB962C8B-B14F-4D97-AF65-F5344CB8AC3E}">
        <p14:creationId xmlns:p14="http://schemas.microsoft.com/office/powerpoint/2010/main" val="1149028252"/>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Lst>
  <p:txStyles>
    <p:titleStyle>
      <a:lvl1pPr algn="ctr" defTabSz="4389120" rtl="0" eaLnBrk="1" latinLnBrk="0" hangingPunct="1">
        <a:lnSpc>
          <a:spcPct val="90000"/>
        </a:lnSpc>
        <a:spcBef>
          <a:spcPct val="0"/>
        </a:spcBef>
        <a:buNone/>
        <a:defRPr sz="12480" kern="1200" cap="all" spc="960" baseline="0">
          <a:solidFill>
            <a:schemeClr val="tx1">
              <a:lumMod val="85000"/>
              <a:lumOff val="15000"/>
            </a:schemeClr>
          </a:solidFill>
          <a:latin typeface="+mj-lt"/>
          <a:ea typeface="+mj-ea"/>
          <a:cs typeface="+mj-cs"/>
        </a:defRPr>
      </a:lvl1pPr>
    </p:titleStyle>
    <p:bodyStyle>
      <a:lvl1pPr marL="1097280" indent="-1097280" algn="l" defTabSz="4389120" rtl="0" eaLnBrk="1" latinLnBrk="0" hangingPunct="1">
        <a:lnSpc>
          <a:spcPct val="100000"/>
        </a:lnSpc>
        <a:spcBef>
          <a:spcPts val="4800"/>
        </a:spcBef>
        <a:buClr>
          <a:schemeClr val="accent2"/>
        </a:buClr>
        <a:buFont typeface="Arial" panose="020B0604020202020204" pitchFamily="34" charset="0"/>
        <a:buChar char="•"/>
        <a:defRPr sz="8640" kern="1200">
          <a:solidFill>
            <a:schemeClr val="tx1">
              <a:lumMod val="85000"/>
              <a:lumOff val="15000"/>
            </a:schemeClr>
          </a:solidFill>
          <a:latin typeface="+mn-lt"/>
          <a:ea typeface="+mn-ea"/>
          <a:cs typeface="+mn-cs"/>
        </a:defRPr>
      </a:lvl1pPr>
      <a:lvl2pPr marL="219456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lumMod val="85000"/>
              <a:lumOff val="15000"/>
            </a:schemeClr>
          </a:solidFill>
          <a:latin typeface="+mn-lt"/>
          <a:ea typeface="+mn-ea"/>
          <a:cs typeface="+mn-cs"/>
        </a:defRPr>
      </a:lvl2pPr>
      <a:lvl3pPr marL="329184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lumMod val="85000"/>
              <a:lumOff val="15000"/>
            </a:schemeClr>
          </a:solidFill>
          <a:latin typeface="+mn-lt"/>
          <a:ea typeface="+mn-ea"/>
          <a:cs typeface="+mn-cs"/>
        </a:defRPr>
      </a:lvl3pPr>
      <a:lvl4pPr marL="438912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lumMod val="85000"/>
              <a:lumOff val="15000"/>
            </a:schemeClr>
          </a:solidFill>
          <a:latin typeface="+mn-lt"/>
          <a:ea typeface="+mn-ea"/>
          <a:cs typeface="+mn-cs"/>
        </a:defRPr>
      </a:lvl4pPr>
      <a:lvl5pPr marL="548640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lumMod val="85000"/>
              <a:lumOff val="15000"/>
            </a:schemeClr>
          </a:solidFill>
          <a:latin typeface="+mn-lt"/>
          <a:ea typeface="+mn-ea"/>
          <a:cs typeface="+mn-cs"/>
        </a:defRPr>
      </a:lvl5pPr>
      <a:lvl6pPr marL="630936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solidFill>
          <a:latin typeface="+mn-lt"/>
          <a:ea typeface="+mn-ea"/>
          <a:cs typeface="+mn-cs"/>
        </a:defRPr>
      </a:lvl6pPr>
      <a:lvl7pPr marL="713232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solidFill>
          <a:latin typeface="+mn-lt"/>
          <a:ea typeface="+mn-ea"/>
          <a:cs typeface="+mn-cs"/>
        </a:defRPr>
      </a:lvl7pPr>
      <a:lvl8pPr marL="795528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baseline="0">
          <a:solidFill>
            <a:schemeClr val="tx1"/>
          </a:solidFill>
          <a:latin typeface="+mn-lt"/>
          <a:ea typeface="+mn-ea"/>
          <a:cs typeface="+mn-cs"/>
        </a:defRPr>
      </a:lvl8pPr>
      <a:lvl9pPr marL="877824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baseline="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tiff"/><Relationship Id="rId3" Type="http://schemas.openxmlformats.org/officeDocument/2006/relationships/image" Target="../media/image2.png"/><Relationship Id="rId7"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tiff"/><Relationship Id="rId5" Type="http://schemas.openxmlformats.org/officeDocument/2006/relationships/hyperlink" Target="https://doi/" TargetMode="External"/><Relationship Id="rId4" Type="http://schemas.openxmlformats.org/officeDocument/2006/relationships/hyperlink" Target="https://sacredheart.idm.oclc.org/login?url=https://search.ebscohost.com/login.aspx?direct=true&amp;db=aph&amp;AN=110609428&amp;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20" name="AutoShape 30"/>
          <p:cNvSpPr>
            <a:spLocks noChangeArrowheads="1"/>
          </p:cNvSpPr>
          <p:nvPr/>
        </p:nvSpPr>
        <p:spPr bwMode="auto">
          <a:xfrm>
            <a:off x="32721143" y="5943600"/>
            <a:ext cx="10363200" cy="25984200"/>
          </a:xfrm>
          <a:prstGeom prst="roundRect">
            <a:avLst>
              <a:gd name="adj" fmla="val 7000"/>
            </a:avLst>
          </a:prstGeom>
          <a:solidFill>
            <a:schemeClr val="bg1"/>
          </a:solidFill>
          <a:ln w="9525">
            <a:solidFill>
              <a:schemeClr val="tx1"/>
            </a:solidFill>
            <a:round/>
            <a:headEnd/>
            <a:tailEnd/>
          </a:ln>
          <a:effectLst/>
        </p:spPr>
        <p:txBody>
          <a:bodyPr wrap="none" anchor="ctr"/>
          <a:lstStyle/>
          <a:p>
            <a:endParaRPr lang="en-US" dirty="0"/>
          </a:p>
        </p:txBody>
      </p:sp>
      <p:sp>
        <p:nvSpPr>
          <p:cNvPr id="21" name="AutoShape 29"/>
          <p:cNvSpPr>
            <a:spLocks noChangeArrowheads="1"/>
          </p:cNvSpPr>
          <p:nvPr/>
        </p:nvSpPr>
        <p:spPr bwMode="auto">
          <a:xfrm>
            <a:off x="11576401" y="6038305"/>
            <a:ext cx="10058318" cy="26060400"/>
          </a:xfrm>
          <a:prstGeom prst="roundRect">
            <a:avLst>
              <a:gd name="adj" fmla="val 7464"/>
            </a:avLst>
          </a:prstGeom>
          <a:solidFill>
            <a:schemeClr val="bg1"/>
          </a:solidFill>
          <a:ln w="9525">
            <a:solidFill>
              <a:schemeClr val="tx1"/>
            </a:solidFill>
            <a:round/>
            <a:headEnd/>
            <a:tailEnd/>
          </a:ln>
          <a:effectLst/>
        </p:spPr>
        <p:txBody>
          <a:bodyPr wrap="none" anchor="ctr"/>
          <a:lstStyle/>
          <a:p>
            <a:pPr algn="l"/>
            <a:endParaRPr lang="en-US" sz="2800" dirty="0"/>
          </a:p>
        </p:txBody>
      </p:sp>
      <p:sp>
        <p:nvSpPr>
          <p:cNvPr id="22" name="AutoShape 31"/>
          <p:cNvSpPr>
            <a:spLocks noChangeArrowheads="1"/>
          </p:cNvSpPr>
          <p:nvPr/>
        </p:nvSpPr>
        <p:spPr bwMode="auto">
          <a:xfrm>
            <a:off x="21975477" y="5943600"/>
            <a:ext cx="10363200" cy="25984200"/>
          </a:xfrm>
          <a:prstGeom prst="roundRect">
            <a:avLst>
              <a:gd name="adj" fmla="val 7000"/>
            </a:avLst>
          </a:prstGeom>
          <a:solidFill>
            <a:schemeClr val="bg1"/>
          </a:solidFill>
          <a:ln w="9525">
            <a:solidFill>
              <a:schemeClr val="tx1"/>
            </a:solidFill>
            <a:round/>
            <a:headEnd/>
            <a:tailEnd/>
          </a:ln>
          <a:effectLst/>
        </p:spPr>
        <p:txBody>
          <a:bodyPr wrap="none" anchor="ctr"/>
          <a:lstStyle/>
          <a:p>
            <a:r>
              <a:rPr lang="en-US" dirty="0"/>
              <a:t>t</a:t>
            </a:r>
          </a:p>
        </p:txBody>
      </p:sp>
      <p:sp>
        <p:nvSpPr>
          <p:cNvPr id="23" name="AutoShape 4"/>
          <p:cNvSpPr>
            <a:spLocks noChangeArrowheads="1"/>
          </p:cNvSpPr>
          <p:nvPr/>
        </p:nvSpPr>
        <p:spPr bwMode="auto">
          <a:xfrm>
            <a:off x="746485" y="6088924"/>
            <a:ext cx="10363200" cy="25984200"/>
          </a:xfrm>
          <a:prstGeom prst="roundRect">
            <a:avLst>
              <a:gd name="adj" fmla="val 7000"/>
            </a:avLst>
          </a:prstGeom>
          <a:solidFill>
            <a:schemeClr val="bg1"/>
          </a:solidFill>
          <a:ln w="9525">
            <a:solidFill>
              <a:schemeClr val="tx1"/>
            </a:solidFill>
            <a:round/>
            <a:headEnd/>
            <a:tailEnd/>
          </a:ln>
          <a:effectLst/>
        </p:spPr>
        <p:txBody>
          <a:bodyPr wrap="none" anchor="ctr"/>
          <a:lstStyle/>
          <a:p>
            <a:endParaRPr lang="en-US" dirty="0"/>
          </a:p>
        </p:txBody>
      </p:sp>
      <p:sp>
        <p:nvSpPr>
          <p:cNvPr id="2057" name="Text Box 9"/>
          <p:cNvSpPr txBox="1">
            <a:spLocks noChangeArrowheads="1"/>
          </p:cNvSpPr>
          <p:nvPr/>
        </p:nvSpPr>
        <p:spPr bwMode="auto">
          <a:xfrm>
            <a:off x="901700" y="8318500"/>
            <a:ext cx="9779000" cy="2142638"/>
          </a:xfrm>
          <a:prstGeom prst="rect">
            <a:avLst/>
          </a:prstGeom>
          <a:noFill/>
          <a:ln w="9525">
            <a:noFill/>
            <a:miter lim="800000"/>
            <a:headEnd/>
            <a:tailEnd/>
          </a:ln>
          <a:effectLst/>
        </p:spPr>
        <p:txBody>
          <a:bodyPr>
            <a:spAutoFit/>
          </a:bodyPr>
          <a:lstStyle/>
          <a:p>
            <a:pPr algn="l" defTabSz="4389438" eaLnBrk="0" hangingPunct="0">
              <a:lnSpc>
                <a:spcPct val="95000"/>
              </a:lnSpc>
            </a:pPr>
            <a:endParaRPr lang="en-US" sz="2800" dirty="0">
              <a:latin typeface="Times New Roman" pitchFamily="18" charset="0"/>
            </a:endParaRPr>
          </a:p>
          <a:p>
            <a:pPr algn="l" defTabSz="4389438" eaLnBrk="0" hangingPunct="0">
              <a:lnSpc>
                <a:spcPct val="95000"/>
              </a:lnSpc>
            </a:pPr>
            <a:endParaRPr lang="en-US" sz="2800" dirty="0">
              <a:latin typeface="Times New Roman" pitchFamily="18" charset="0"/>
            </a:endParaRPr>
          </a:p>
          <a:p>
            <a:pPr algn="l" defTabSz="4389438" eaLnBrk="0" hangingPunct="0">
              <a:lnSpc>
                <a:spcPct val="95000"/>
              </a:lnSpc>
            </a:pPr>
            <a:endParaRPr lang="en-US" sz="2800" dirty="0">
              <a:latin typeface="Times New Roman" pitchFamily="18" charset="0"/>
            </a:endParaRPr>
          </a:p>
          <a:p>
            <a:pPr algn="l" defTabSz="4389438" eaLnBrk="0" hangingPunct="0">
              <a:lnSpc>
                <a:spcPct val="95000"/>
              </a:lnSpc>
            </a:pPr>
            <a:endParaRPr lang="en-US" sz="2800" dirty="0">
              <a:latin typeface="Times New Roman" pitchFamily="18" charset="0"/>
            </a:endParaRPr>
          </a:p>
          <a:p>
            <a:pPr algn="l" defTabSz="4389438" eaLnBrk="0" hangingPunct="0">
              <a:lnSpc>
                <a:spcPct val="95000"/>
              </a:lnSpc>
            </a:pPr>
            <a:endParaRPr lang="en-US" sz="2800" b="1" dirty="0">
              <a:latin typeface="Times New Roman" pitchFamily="18" charset="0"/>
            </a:endParaRPr>
          </a:p>
        </p:txBody>
      </p:sp>
      <p:sp>
        <p:nvSpPr>
          <p:cNvPr id="2058" name="Text Box 10"/>
          <p:cNvSpPr txBox="1">
            <a:spLocks noChangeArrowheads="1"/>
          </p:cNvSpPr>
          <p:nvPr/>
        </p:nvSpPr>
        <p:spPr bwMode="auto">
          <a:xfrm>
            <a:off x="11761339" y="25383988"/>
            <a:ext cx="9663167" cy="3647152"/>
          </a:xfrm>
          <a:prstGeom prst="rect">
            <a:avLst/>
          </a:prstGeom>
          <a:solidFill>
            <a:srgbClr val="FFFFFF"/>
          </a:solidFill>
          <a:ln w="9525">
            <a:noFill/>
            <a:miter lim="800000"/>
            <a:headEnd/>
            <a:tailEnd/>
          </a:ln>
          <a:effectLst/>
        </p:spPr>
        <p:txBody>
          <a:bodyPr wrap="square">
            <a:spAutoFit/>
          </a:bodyPr>
          <a:lstStyle/>
          <a:p>
            <a:pPr defTabSz="4389438">
              <a:spcBef>
                <a:spcPct val="50000"/>
              </a:spcBef>
            </a:pPr>
            <a:endParaRPr lang="en-US" sz="3600" b="1" dirty="0"/>
          </a:p>
          <a:p>
            <a:pPr marL="0" lvl="1" algn="l"/>
            <a:r>
              <a:rPr lang="en-US" sz="2800" dirty="0"/>
              <a:t>A survey created through Google Forms was sent out to participants via e-mail and Facebook. The participants were college students from Sacred Heart University as well as other universities across the country The sample size was 102 participants. Of those 102 students , 63 were females and 39 were males.  </a:t>
            </a:r>
          </a:p>
          <a:p>
            <a:pPr marL="0" lvl="1" algn="l"/>
            <a:r>
              <a:rPr lang="en-US" sz="2700" dirty="0"/>
              <a:t> </a:t>
            </a:r>
          </a:p>
        </p:txBody>
      </p:sp>
      <p:sp>
        <p:nvSpPr>
          <p:cNvPr id="2061" name="AutoShape 13"/>
          <p:cNvSpPr>
            <a:spLocks noChangeArrowheads="1"/>
          </p:cNvSpPr>
          <p:nvPr/>
        </p:nvSpPr>
        <p:spPr bwMode="auto">
          <a:xfrm>
            <a:off x="685800" y="381000"/>
            <a:ext cx="42519600" cy="5257800"/>
          </a:xfrm>
          <a:prstGeom prst="roundRect">
            <a:avLst>
              <a:gd name="adj" fmla="val 10870"/>
            </a:avLst>
          </a:prstGeom>
          <a:solidFill>
            <a:schemeClr val="bg1"/>
          </a:solidFill>
          <a:ln w="9525">
            <a:solidFill>
              <a:schemeClr val="tx1"/>
            </a:solidFill>
            <a:round/>
            <a:headEnd/>
            <a:tailEnd/>
          </a:ln>
          <a:effectLst/>
        </p:spPr>
        <p:txBody>
          <a:bodyPr wrap="none" anchor="ctr">
            <a:scene3d>
              <a:camera prst="orthographicFront">
                <a:rot lat="0" lon="0" rev="0"/>
              </a:camera>
              <a:lightRig rig="threePt" dir="t"/>
            </a:scene3d>
          </a:bodyPr>
          <a:lstStyle/>
          <a:p>
            <a:pPr defTabSz="4389438"/>
            <a:endParaRPr lang="en-US" dirty="0">
              <a:solidFill>
                <a:schemeClr val="bg1"/>
              </a:solidFill>
            </a:endParaRPr>
          </a:p>
        </p:txBody>
      </p:sp>
      <p:sp>
        <p:nvSpPr>
          <p:cNvPr id="2062" name="Text Box 14"/>
          <p:cNvSpPr txBox="1">
            <a:spLocks noChangeArrowheads="1"/>
          </p:cNvSpPr>
          <p:nvPr/>
        </p:nvSpPr>
        <p:spPr bwMode="auto">
          <a:xfrm>
            <a:off x="1219200" y="990600"/>
            <a:ext cx="40919400" cy="3477875"/>
          </a:xfrm>
          <a:prstGeom prst="rect">
            <a:avLst/>
          </a:prstGeom>
          <a:noFill/>
          <a:ln w="9525">
            <a:noFill/>
            <a:miter lim="800000"/>
            <a:headEnd/>
            <a:tailEnd/>
          </a:ln>
          <a:effectLst/>
        </p:spPr>
        <p:txBody>
          <a:bodyPr>
            <a:spAutoFit/>
          </a:bodyPr>
          <a:lstStyle/>
          <a:p>
            <a:pPr defTabSz="4389438"/>
            <a:r>
              <a:rPr lang="en-US" b="1" dirty="0"/>
              <a:t>Views of Undocumented Immigrants as Shaped by the Media</a:t>
            </a:r>
          </a:p>
          <a:p>
            <a:pPr defTabSz="4389438"/>
            <a:r>
              <a:rPr lang="en-US" b="1" dirty="0"/>
              <a:t>By Maya Benyaacov</a:t>
            </a:r>
          </a:p>
          <a:p>
            <a:pPr defTabSz="4389438"/>
            <a:r>
              <a:rPr lang="en-US" sz="4800" b="1" i="1" dirty="0"/>
              <a:t>Sacred Heart University, Fairfield, Connecticut</a:t>
            </a:r>
            <a:endParaRPr lang="en-US" dirty="0"/>
          </a:p>
        </p:txBody>
      </p:sp>
      <p:sp>
        <p:nvSpPr>
          <p:cNvPr id="2091" name="Text Box 43"/>
          <p:cNvSpPr txBox="1">
            <a:spLocks noChangeArrowheads="1"/>
          </p:cNvSpPr>
          <p:nvPr/>
        </p:nvSpPr>
        <p:spPr bwMode="auto">
          <a:xfrm>
            <a:off x="22242175" y="6557031"/>
            <a:ext cx="9829800" cy="646331"/>
          </a:xfrm>
          <a:prstGeom prst="rect">
            <a:avLst/>
          </a:prstGeom>
          <a:noFill/>
          <a:ln w="9525">
            <a:noFill/>
            <a:miter lim="800000"/>
            <a:headEnd/>
            <a:tailEnd/>
          </a:ln>
          <a:effectLst/>
        </p:spPr>
        <p:txBody>
          <a:bodyPr>
            <a:spAutoFit/>
          </a:bodyPr>
          <a:lstStyle/>
          <a:p>
            <a:pPr defTabSz="4389438">
              <a:spcBef>
                <a:spcPct val="50000"/>
              </a:spcBef>
            </a:pPr>
            <a:r>
              <a:rPr lang="en-US" sz="3600" b="1" dirty="0"/>
              <a:t>Results</a:t>
            </a:r>
          </a:p>
        </p:txBody>
      </p:sp>
      <p:sp>
        <p:nvSpPr>
          <p:cNvPr id="29" name="Rectangle 28"/>
          <p:cNvSpPr/>
          <p:nvPr/>
        </p:nvSpPr>
        <p:spPr>
          <a:xfrm>
            <a:off x="1060122" y="12814752"/>
            <a:ext cx="9567999" cy="1985159"/>
          </a:xfrm>
          <a:prstGeom prst="rect">
            <a:avLst/>
          </a:prstGeom>
        </p:spPr>
        <p:txBody>
          <a:bodyPr wrap="square">
            <a:spAutoFit/>
          </a:bodyPr>
          <a:lstStyle/>
          <a:p>
            <a:r>
              <a:rPr lang="en-US" sz="3600" b="1" dirty="0"/>
              <a:t>Background </a:t>
            </a:r>
          </a:p>
          <a:p>
            <a:endParaRPr lang="en-US" sz="300" b="1" dirty="0"/>
          </a:p>
          <a:p>
            <a:pPr lvl="0" algn="l"/>
            <a:endParaRPr lang="en-US" sz="2800" dirty="0">
              <a:solidFill>
                <a:srgbClr val="000000"/>
              </a:solidFill>
            </a:endParaRPr>
          </a:p>
          <a:p>
            <a:pPr lvl="0" algn="l"/>
            <a:endParaRPr lang="en-US" sz="2800" dirty="0">
              <a:solidFill>
                <a:srgbClr val="000000"/>
              </a:solidFill>
            </a:endParaRPr>
          </a:p>
          <a:p>
            <a:pPr lvl="0" algn="l"/>
            <a:endParaRPr lang="en-US" sz="2800" dirty="0">
              <a:solidFill>
                <a:srgbClr val="000000"/>
              </a:solidFill>
            </a:endParaRPr>
          </a:p>
        </p:txBody>
      </p:sp>
      <p:pic>
        <p:nvPicPr>
          <p:cNvPr id="24" name="Picture 23"/>
          <p:cNvPicPr>
            <a:picLocks noChangeAspect="1"/>
          </p:cNvPicPr>
          <p:nvPr/>
        </p:nvPicPr>
        <p:blipFill>
          <a:blip r:embed="rId3" cstate="print"/>
          <a:stretch>
            <a:fillRect/>
          </a:stretch>
        </p:blipFill>
        <p:spPr>
          <a:xfrm>
            <a:off x="1839325" y="1440724"/>
            <a:ext cx="2882900" cy="3175000"/>
          </a:xfrm>
          <a:prstGeom prst="rect">
            <a:avLst/>
          </a:prstGeom>
        </p:spPr>
      </p:pic>
      <p:pic>
        <p:nvPicPr>
          <p:cNvPr id="25" name="Picture 24"/>
          <p:cNvPicPr>
            <a:picLocks noChangeAspect="1"/>
          </p:cNvPicPr>
          <p:nvPr/>
        </p:nvPicPr>
        <p:blipFill>
          <a:blip r:embed="rId3" cstate="print"/>
          <a:stretch>
            <a:fillRect/>
          </a:stretch>
        </p:blipFill>
        <p:spPr>
          <a:xfrm>
            <a:off x="39053522" y="1440724"/>
            <a:ext cx="2882900" cy="3175000"/>
          </a:xfrm>
          <a:prstGeom prst="rect">
            <a:avLst/>
          </a:prstGeom>
        </p:spPr>
      </p:pic>
      <p:sp>
        <p:nvSpPr>
          <p:cNvPr id="4" name="Rectangle 3"/>
          <p:cNvSpPr/>
          <p:nvPr/>
        </p:nvSpPr>
        <p:spPr>
          <a:xfrm>
            <a:off x="21875544" y="7158437"/>
            <a:ext cx="10491235" cy="1384995"/>
          </a:xfrm>
          <a:prstGeom prst="rect">
            <a:avLst/>
          </a:prstGeom>
        </p:spPr>
        <p:txBody>
          <a:bodyPr wrap="square">
            <a:spAutoFit/>
          </a:bodyPr>
          <a:lstStyle/>
          <a:p>
            <a:r>
              <a:rPr lang="en-US" sz="2800" b="1" u="sng" dirty="0"/>
              <a:t>Table 1</a:t>
            </a:r>
          </a:p>
          <a:p>
            <a:r>
              <a:rPr lang="en-US" sz="2800" b="1" dirty="0"/>
              <a:t>Independent Sample T-Test for Anti-immigration Index</a:t>
            </a:r>
          </a:p>
          <a:p>
            <a:r>
              <a:rPr lang="en-US" sz="2800" b="1" dirty="0"/>
              <a:t>against Political Status </a:t>
            </a:r>
            <a:endParaRPr lang="en-US" sz="2800" dirty="0"/>
          </a:p>
        </p:txBody>
      </p:sp>
      <p:sp>
        <p:nvSpPr>
          <p:cNvPr id="6" name="Rectangle 5"/>
          <p:cNvSpPr/>
          <p:nvPr/>
        </p:nvSpPr>
        <p:spPr>
          <a:xfrm>
            <a:off x="22124912" y="13501565"/>
            <a:ext cx="10160489" cy="5262979"/>
          </a:xfrm>
          <a:prstGeom prst="rect">
            <a:avLst/>
          </a:prstGeom>
        </p:spPr>
        <p:txBody>
          <a:bodyPr wrap="square">
            <a:spAutoFit/>
          </a:bodyPr>
          <a:lstStyle/>
          <a:p>
            <a:pPr algn="l"/>
            <a:r>
              <a:rPr lang="en-US" sz="2800" dirty="0"/>
              <a:t>An Independent Samples T-Test was run for basic hypothesis testing. The results show that the hypothesis should not be rejected. Political slant is significant at .000.</a:t>
            </a:r>
          </a:p>
          <a:p>
            <a:pPr algn="l"/>
            <a:endParaRPr lang="en-US" sz="2800" dirty="0"/>
          </a:p>
          <a:p>
            <a:r>
              <a:rPr lang="en-US" sz="2800" b="1" u="sng" dirty="0"/>
              <a:t>Table 2</a:t>
            </a:r>
          </a:p>
          <a:p>
            <a:r>
              <a:rPr lang="en-US" sz="2800" b="1" dirty="0"/>
              <a:t>Pearson Correlation between Anti-Immigration Attitudes and News Sources Political Slant Indices</a:t>
            </a:r>
          </a:p>
          <a:p>
            <a:pPr algn="l"/>
            <a:endParaRPr lang="en-US" sz="2800" b="1" dirty="0"/>
          </a:p>
          <a:p>
            <a:endParaRPr lang="en-US" sz="2800" b="1" u="sng" dirty="0"/>
          </a:p>
          <a:p>
            <a:endParaRPr lang="en-US" sz="2800" b="1" u="sng" dirty="0"/>
          </a:p>
          <a:p>
            <a:endParaRPr lang="en-US" sz="2800" b="1" u="sng" dirty="0"/>
          </a:p>
          <a:p>
            <a:pPr algn="l"/>
            <a:endParaRPr lang="en-US" sz="2800" dirty="0"/>
          </a:p>
        </p:txBody>
      </p:sp>
      <p:sp>
        <p:nvSpPr>
          <p:cNvPr id="9" name="Rectangle 8"/>
          <p:cNvSpPr/>
          <p:nvPr/>
        </p:nvSpPr>
        <p:spPr>
          <a:xfrm>
            <a:off x="22101721" y="20740825"/>
            <a:ext cx="10160490" cy="5693866"/>
          </a:xfrm>
          <a:prstGeom prst="rect">
            <a:avLst/>
          </a:prstGeom>
        </p:spPr>
        <p:txBody>
          <a:bodyPr wrap="square">
            <a:spAutoFit/>
          </a:bodyPr>
          <a:lstStyle/>
          <a:p>
            <a:pPr algn="l"/>
            <a:r>
              <a:rPr lang="en-US" sz="2800" dirty="0"/>
              <a:t>Table 2 is significant as it demonstrates that there is a positive correlation between the political slant of the news sources and respondents’ views of undocumented immigrants and immigration policies. the Person Correlation is at .661 with Sig. (2-tailed) being .000. This supports the hypothesis that the more conservative leaning the news source one watches respondent views are anti-immigration.</a:t>
            </a:r>
          </a:p>
          <a:p>
            <a:pPr algn="l"/>
            <a:endParaRPr lang="en-US" sz="2800" dirty="0"/>
          </a:p>
          <a:p>
            <a:r>
              <a:rPr lang="en-US" sz="2800" b="1" u="sng" dirty="0"/>
              <a:t>Table 3</a:t>
            </a:r>
          </a:p>
          <a:p>
            <a:r>
              <a:rPr lang="en-US" sz="2800" b="1" dirty="0"/>
              <a:t>Pearson Correlation between Anti-Immigration and Media Type Indices</a:t>
            </a:r>
          </a:p>
          <a:p>
            <a:pPr algn="l"/>
            <a:endParaRPr lang="en-US" sz="2800" b="1" u="sng" dirty="0"/>
          </a:p>
          <a:p>
            <a:pPr algn="l"/>
            <a:endParaRPr lang="en-US" sz="2800" dirty="0"/>
          </a:p>
        </p:txBody>
      </p:sp>
      <p:sp>
        <p:nvSpPr>
          <p:cNvPr id="2" name="TextBox 1"/>
          <p:cNvSpPr txBox="1"/>
          <p:nvPr/>
        </p:nvSpPr>
        <p:spPr>
          <a:xfrm>
            <a:off x="11724937" y="6638660"/>
            <a:ext cx="9708298" cy="1077218"/>
          </a:xfrm>
          <a:prstGeom prst="rect">
            <a:avLst/>
          </a:prstGeom>
          <a:noFill/>
        </p:spPr>
        <p:txBody>
          <a:bodyPr wrap="square" rtlCol="0">
            <a:spAutoFit/>
          </a:bodyPr>
          <a:lstStyle/>
          <a:p>
            <a:pPr lvl="0"/>
            <a:r>
              <a:rPr lang="en-US" sz="3600" b="1" dirty="0">
                <a:solidFill>
                  <a:srgbClr val="000000"/>
                </a:solidFill>
              </a:rPr>
              <a:t>Theory</a:t>
            </a:r>
          </a:p>
          <a:p>
            <a:pPr algn="l"/>
            <a:endParaRPr lang="en-US" sz="2800" dirty="0"/>
          </a:p>
        </p:txBody>
      </p:sp>
      <p:sp>
        <p:nvSpPr>
          <p:cNvPr id="3" name="TextBox 2"/>
          <p:cNvSpPr txBox="1"/>
          <p:nvPr/>
        </p:nvSpPr>
        <p:spPr>
          <a:xfrm>
            <a:off x="1152555" y="6638660"/>
            <a:ext cx="9493311" cy="5940088"/>
          </a:xfrm>
          <a:prstGeom prst="rect">
            <a:avLst/>
          </a:prstGeom>
          <a:noFill/>
        </p:spPr>
        <p:txBody>
          <a:bodyPr wrap="square" rtlCol="0">
            <a:spAutoFit/>
          </a:bodyPr>
          <a:lstStyle/>
          <a:p>
            <a:r>
              <a:rPr lang="en-US" sz="3600" b="1" dirty="0"/>
              <a:t>Abstract </a:t>
            </a:r>
          </a:p>
          <a:p>
            <a:endParaRPr lang="en-US" sz="500" b="1" dirty="0"/>
          </a:p>
          <a:p>
            <a:endParaRPr lang="en-US" sz="300" b="1" dirty="0"/>
          </a:p>
          <a:p>
            <a:pPr algn="l"/>
            <a:r>
              <a:rPr lang="en-US" sz="2800" dirty="0"/>
              <a:t>The focus of this study is uncovering if there is a relationship between sources of media and how it may affect an individual’s view towards undocumented immigrants. The research question is: Does the source of media and political affiliation affect an individual’s perception of undocumented immigrants? </a:t>
            </a:r>
          </a:p>
          <a:p>
            <a:pPr algn="l"/>
            <a:r>
              <a:rPr lang="en-US" sz="2800" dirty="0"/>
              <a:t>The hypothesis of this study is that republicans and individuals who use social media as their main news source will have more negative perceptions of undocumented immigrants when compared to democrats and people who do not use social media as primary new source.  </a:t>
            </a:r>
          </a:p>
        </p:txBody>
      </p:sp>
      <p:sp>
        <p:nvSpPr>
          <p:cNvPr id="30" name="TextBox 29"/>
          <p:cNvSpPr txBox="1"/>
          <p:nvPr/>
        </p:nvSpPr>
        <p:spPr>
          <a:xfrm>
            <a:off x="11863277" y="7383531"/>
            <a:ext cx="9663167" cy="16896933"/>
          </a:xfrm>
          <a:prstGeom prst="rect">
            <a:avLst/>
          </a:prstGeom>
          <a:noFill/>
        </p:spPr>
        <p:txBody>
          <a:bodyPr wrap="square" rtlCol="0">
            <a:spAutoFit/>
          </a:bodyPr>
          <a:lstStyle/>
          <a:p>
            <a:pPr algn="l"/>
            <a:r>
              <a:rPr lang="en-US" sz="2800" dirty="0"/>
              <a:t>Karl Marx’s conflict theory and critical race theory were used in my study to explicate racialized ideologies and their tolerance in society.</a:t>
            </a:r>
          </a:p>
          <a:p>
            <a:pPr algn="l"/>
            <a:r>
              <a:rPr lang="en-US" sz="2800" dirty="0"/>
              <a:t>          </a:t>
            </a:r>
          </a:p>
          <a:p>
            <a:pPr algn="l"/>
            <a:r>
              <a:rPr lang="en-US" sz="2800" dirty="0"/>
              <a:t>Conflict theory suggests that society is in a constant state of competition for limited resources. Karl Marx used a macro-level approach and thus explained society as consisting of individuals of different social classes who must compete for social, material, and political resources such as housing, employment, and education. Social institutions like the government reflect this competition in their inherent inequalities and help maintain the unequal social structure (Dillon, 2014). Max Weber agreed with Marx but also believed that, in addition to economic inequalities, inequalities of political power and social structure cause conflict. </a:t>
            </a:r>
          </a:p>
          <a:p>
            <a:pPr algn="l"/>
            <a:r>
              <a:rPr lang="en-US" sz="2800" dirty="0"/>
              <a:t>Marx and Weber’s perspectives, in combination, can better shed light on the current reality undocumented immigrants face. Central and South American undocumented immigrants are not part of the group in power and thus are not able to have concrete influential abilities.  </a:t>
            </a:r>
          </a:p>
          <a:p>
            <a:pPr algn="l"/>
            <a:r>
              <a:rPr lang="en-US" sz="2800" dirty="0"/>
              <a:t>The critical race theory grew out of a critical analysis of race and racism from a legal point of view. Critical race theory focuses on structural inequality based on white privilege and associated wealth, power, and prestige. Race, instead of being biologically grounded and natural, is socially constructed and as a socially constructed concept, functions as a means to maintain the interests of the white population that constructed it (</a:t>
            </a:r>
            <a:r>
              <a:rPr lang="en-US" sz="2800" dirty="0" err="1"/>
              <a:t>Su</a:t>
            </a:r>
            <a:r>
              <a:rPr lang="en-US" sz="2800" dirty="0"/>
              <a:t>, 2017). When studying immigration, it becomes clear that there are certain dynamics of racial formation. Immigrants enter the political, cultural and legal arena of the United States and immediately become differentially racialized. </a:t>
            </a:r>
          </a:p>
          <a:p>
            <a:pPr algn="l"/>
            <a:endParaRPr lang="en-US" sz="2800" dirty="0"/>
          </a:p>
          <a:p>
            <a:pPr algn="l"/>
            <a:r>
              <a:rPr lang="en-US" sz="2800" dirty="0"/>
              <a:t>The fear and intolerance of undocumented immigrants stems from ideas addressed in the conflict and critical race theories outlined above, which emphasize the complex relations of race and competition that is ingrained in social institutions.</a:t>
            </a:r>
          </a:p>
        </p:txBody>
      </p:sp>
      <p:sp>
        <p:nvSpPr>
          <p:cNvPr id="2049" name="TextBox 2048"/>
          <p:cNvSpPr txBox="1"/>
          <p:nvPr/>
        </p:nvSpPr>
        <p:spPr>
          <a:xfrm>
            <a:off x="33892924" y="23435895"/>
            <a:ext cx="7829302" cy="646331"/>
          </a:xfrm>
          <a:prstGeom prst="rect">
            <a:avLst/>
          </a:prstGeom>
          <a:noFill/>
        </p:spPr>
        <p:txBody>
          <a:bodyPr wrap="square" rtlCol="0">
            <a:spAutoFit/>
          </a:bodyPr>
          <a:lstStyle/>
          <a:p>
            <a:r>
              <a:rPr lang="en-US" sz="3600" b="1" dirty="0"/>
              <a:t>References</a:t>
            </a:r>
          </a:p>
        </p:txBody>
      </p:sp>
      <p:sp>
        <p:nvSpPr>
          <p:cNvPr id="2050" name="TextBox 2049"/>
          <p:cNvSpPr txBox="1"/>
          <p:nvPr/>
        </p:nvSpPr>
        <p:spPr>
          <a:xfrm>
            <a:off x="34920909" y="19436283"/>
            <a:ext cx="6309360" cy="646331"/>
          </a:xfrm>
          <a:prstGeom prst="rect">
            <a:avLst/>
          </a:prstGeom>
          <a:noFill/>
        </p:spPr>
        <p:txBody>
          <a:bodyPr wrap="square" rtlCol="0">
            <a:spAutoFit/>
          </a:bodyPr>
          <a:lstStyle/>
          <a:p>
            <a:r>
              <a:rPr lang="en-US" sz="3600" b="1" dirty="0"/>
              <a:t>Further Studies</a:t>
            </a:r>
          </a:p>
        </p:txBody>
      </p:sp>
      <p:sp>
        <p:nvSpPr>
          <p:cNvPr id="2051" name="TextBox 2050"/>
          <p:cNvSpPr txBox="1"/>
          <p:nvPr/>
        </p:nvSpPr>
        <p:spPr>
          <a:xfrm>
            <a:off x="34829469" y="12491586"/>
            <a:ext cx="6492240" cy="646331"/>
          </a:xfrm>
          <a:prstGeom prst="rect">
            <a:avLst/>
          </a:prstGeom>
          <a:noFill/>
        </p:spPr>
        <p:txBody>
          <a:bodyPr wrap="square" rtlCol="0">
            <a:spAutoFit/>
          </a:bodyPr>
          <a:lstStyle/>
          <a:p>
            <a:r>
              <a:rPr lang="en-US" sz="3600" b="1" dirty="0"/>
              <a:t>Study Limitations</a:t>
            </a:r>
          </a:p>
        </p:txBody>
      </p:sp>
      <p:sp>
        <p:nvSpPr>
          <p:cNvPr id="2052" name="TextBox 2051"/>
          <p:cNvSpPr txBox="1"/>
          <p:nvPr/>
        </p:nvSpPr>
        <p:spPr>
          <a:xfrm>
            <a:off x="34870137" y="6638660"/>
            <a:ext cx="6309360" cy="646331"/>
          </a:xfrm>
          <a:prstGeom prst="rect">
            <a:avLst/>
          </a:prstGeom>
          <a:noFill/>
        </p:spPr>
        <p:txBody>
          <a:bodyPr wrap="square" rtlCol="0">
            <a:spAutoFit/>
          </a:bodyPr>
          <a:lstStyle/>
          <a:p>
            <a:r>
              <a:rPr lang="en-US" sz="3600" b="1" dirty="0"/>
              <a:t>Conclusion </a:t>
            </a:r>
          </a:p>
        </p:txBody>
      </p:sp>
      <p:sp>
        <p:nvSpPr>
          <p:cNvPr id="2053" name="TextBox 2052"/>
          <p:cNvSpPr txBox="1"/>
          <p:nvPr/>
        </p:nvSpPr>
        <p:spPr>
          <a:xfrm>
            <a:off x="32905732" y="7451535"/>
            <a:ext cx="9994021" cy="3108543"/>
          </a:xfrm>
          <a:prstGeom prst="rect">
            <a:avLst/>
          </a:prstGeom>
          <a:noFill/>
        </p:spPr>
        <p:txBody>
          <a:bodyPr wrap="square" rtlCol="0">
            <a:spAutoFit/>
          </a:bodyPr>
          <a:lstStyle/>
          <a:p>
            <a:pPr algn="l"/>
            <a:r>
              <a:rPr lang="en-US" sz="2800" dirty="0"/>
              <a:t>After administering the survey to university students across the country, including Sacred Heart University, it can be concluded that viewers of conservative leaning news sources and social media platforms are more critical of undocumented immigrants as compared to viewers of liberal leaning news sources. Results of this study highlight that political affiliation plays a role in views as well. </a:t>
            </a:r>
          </a:p>
        </p:txBody>
      </p:sp>
      <p:sp>
        <p:nvSpPr>
          <p:cNvPr id="2056" name="TextBox 2055"/>
          <p:cNvSpPr txBox="1"/>
          <p:nvPr/>
        </p:nvSpPr>
        <p:spPr>
          <a:xfrm>
            <a:off x="32985518" y="13169175"/>
            <a:ext cx="9834450" cy="4832092"/>
          </a:xfrm>
          <a:prstGeom prst="rect">
            <a:avLst/>
          </a:prstGeom>
          <a:noFill/>
        </p:spPr>
        <p:txBody>
          <a:bodyPr wrap="square" rtlCol="0">
            <a:spAutoFit/>
          </a:bodyPr>
          <a:lstStyle/>
          <a:p>
            <a:pPr algn="l"/>
            <a:r>
              <a:rPr lang="en-US" sz="2800" dirty="0"/>
              <a:t>The sample size is very small and thus findings are not representative of the greater population. The sample is also limited in terms of diversity, gender, religion and age. There is an over-representation of White students as well as majority females. The sample is also restrictive in terms of age as the study targeted college students only. There is limited diversity in terms of religion as Sacred Heart is a Catholic Institution. The inherent design of a cross-sectional survey adds limitations as causation cannot be proved. There may be issues in-regards to subject reactivity and responses may be affected by a social desirability bias.</a:t>
            </a:r>
          </a:p>
        </p:txBody>
      </p:sp>
      <p:sp>
        <p:nvSpPr>
          <p:cNvPr id="2060" name="TextBox 2059"/>
          <p:cNvSpPr txBox="1"/>
          <p:nvPr/>
        </p:nvSpPr>
        <p:spPr>
          <a:xfrm>
            <a:off x="33147743" y="20140496"/>
            <a:ext cx="9488146" cy="2677656"/>
          </a:xfrm>
          <a:prstGeom prst="rect">
            <a:avLst/>
          </a:prstGeom>
          <a:noFill/>
        </p:spPr>
        <p:txBody>
          <a:bodyPr wrap="square" rtlCol="0">
            <a:spAutoFit/>
          </a:bodyPr>
          <a:lstStyle/>
          <a:p>
            <a:pPr algn="l"/>
            <a:r>
              <a:rPr lang="en-US" sz="2800" dirty="0"/>
              <a:t>Future research should utilize a larger, more diverse sample size. Further studies should explore deeper into the news sources themselves and see how they portray different marginalized groups. For example, investigating what left and right leaning news sources say about certain marginalized groups and how the content differs. </a:t>
            </a:r>
          </a:p>
        </p:txBody>
      </p:sp>
      <p:sp>
        <p:nvSpPr>
          <p:cNvPr id="2069" name="TextBox 2068"/>
          <p:cNvSpPr txBox="1"/>
          <p:nvPr/>
        </p:nvSpPr>
        <p:spPr>
          <a:xfrm>
            <a:off x="32717227" y="24231734"/>
            <a:ext cx="10180697" cy="7848302"/>
          </a:xfrm>
          <a:prstGeom prst="rect">
            <a:avLst/>
          </a:prstGeom>
          <a:noFill/>
        </p:spPr>
        <p:txBody>
          <a:bodyPr wrap="square" rtlCol="0">
            <a:spAutoFit/>
          </a:bodyPr>
          <a:lstStyle/>
          <a:p>
            <a:pPr algn="l"/>
            <a:r>
              <a:rPr lang="en-US" sz="1200" dirty="0" err="1"/>
              <a:t>Arrocha</a:t>
            </a:r>
            <a:r>
              <a:rPr lang="en-US" sz="1200" dirty="0"/>
              <a:t>, W. (2013). Criminalization of Undocumented Workers and Labor: Increasing Fear and Exploitability within the Latino Community. Journal of Intercultural Disciplines, 13, 107–126. Retrieved from </a:t>
            </a:r>
            <a:r>
              <a:rPr lang="en-US" sz="1200" dirty="0">
                <a:hlinkClick r:id="rId4"/>
              </a:rPr>
              <a:t>https://sacredheart.idm.oclc.org/login?url=https://search.ebscohost.com/login.aspx?direct=true&amp;db=aph&amp;AN=110609428&amp;s</a:t>
            </a:r>
            <a:r>
              <a:rPr lang="en-US" sz="1200" dirty="0"/>
              <a:t>e=</a:t>
            </a:r>
            <a:r>
              <a:rPr lang="en-US" sz="1200" dirty="0" err="1"/>
              <a:t>ehostlive&amp;scope</a:t>
            </a:r>
            <a:r>
              <a:rPr lang="en-US" sz="1200" dirty="0"/>
              <a:t>=site</a:t>
            </a:r>
          </a:p>
          <a:p>
            <a:pPr algn="l"/>
            <a:r>
              <a:rPr lang="en-US" sz="1200" dirty="0"/>
              <a:t>Burnett, J. (2018, May 02). Illegal Immigration Does Not Increase Violent Crime, 4 Studies</a:t>
            </a:r>
          </a:p>
          <a:p>
            <a:pPr algn="l"/>
            <a:r>
              <a:rPr lang="en-US" sz="1200" dirty="0"/>
              <a:t>Show. Retrieved February 11, 2019, from https://</a:t>
            </a:r>
            <a:r>
              <a:rPr lang="en-US" sz="1200" dirty="0" err="1"/>
              <a:t>www.npr.org</a:t>
            </a:r>
            <a:r>
              <a:rPr lang="en-US" sz="1200" dirty="0"/>
              <a:t>/2018/05/02/607652253/studies-say-illegal-immigration-does-not-increase-violent-crime.</a:t>
            </a:r>
          </a:p>
          <a:p>
            <a:pPr algn="l"/>
            <a:r>
              <a:rPr lang="en-US" sz="1200" dirty="0"/>
              <a:t>Dillon, M. (2014). Introduction to Sociological Theory Theorists, Concepts, and their Applicability to the Twenty-First Century (2nd ed). Wiley Blackwell.</a:t>
            </a:r>
          </a:p>
          <a:p>
            <a:pPr algn="l"/>
            <a:r>
              <a:rPr lang="en-US" sz="1200" dirty="0" err="1"/>
              <a:t>Dobuzinskis</a:t>
            </a:r>
            <a:r>
              <a:rPr lang="en-US" sz="1200" dirty="0"/>
              <a:t>, A. (2018, November 28). Illegal immigrants in U.S. at lowest level since 2004: study. Retrieved October 10, 2019, from https://</a:t>
            </a:r>
            <a:r>
              <a:rPr lang="en-US" sz="1200" dirty="0" err="1"/>
              <a:t>www.reuters.com</a:t>
            </a:r>
            <a:r>
              <a:rPr lang="en-US" sz="1200" dirty="0"/>
              <a:t>/article/us-</a:t>
            </a:r>
            <a:r>
              <a:rPr lang="en-US" sz="1200" dirty="0" err="1"/>
              <a:t>usa</a:t>
            </a:r>
            <a:r>
              <a:rPr lang="en-US" sz="1200" dirty="0"/>
              <a:t>-immigration-population/illegal-immigrants-in-u-s-at-lowest-level-since-2004-study-idUSKCN1NX07G.</a:t>
            </a:r>
          </a:p>
          <a:p>
            <a:pPr algn="l"/>
            <a:r>
              <a:rPr lang="en-US" sz="1200" dirty="0"/>
              <a:t>Garibay, J., Herrera, F., Johnston-Guerrero, M., &amp; Garcia, G. (2016). Layers of Influence: Exploring Institutional- and State-Level Effects on College Student Views Toward Access to Public Education for Undocumented Immigrants. Research in Higher Education, 57(5), 601–629. https://</a:t>
            </a:r>
            <a:r>
              <a:rPr lang="en-US" sz="1200" dirty="0" err="1"/>
              <a:t>doi-org.sacredheart.idm.oclc.org</a:t>
            </a:r>
            <a:r>
              <a:rPr lang="en-US" sz="1200" dirty="0"/>
              <a:t>/10.1007/s11162-015-9400-0</a:t>
            </a:r>
          </a:p>
          <a:p>
            <a:pPr algn="l"/>
            <a:r>
              <a:rPr lang="en-US" sz="1200" dirty="0"/>
              <a:t>Gravelle, T. B. (2016). Party Identification, Contact, Contexts, and Public Attitudes toward Illegal Immigration. Public Opinion Quarterly, 80(1), 1–25. </a:t>
            </a:r>
            <a:r>
              <a:rPr lang="en-US" sz="1200" dirty="0">
                <a:hlinkClick r:id="rId5"/>
              </a:rPr>
              <a:t>https://doi</a:t>
            </a:r>
            <a:r>
              <a:rPr lang="en-US" sz="1200" dirty="0"/>
              <a:t> </a:t>
            </a:r>
            <a:r>
              <a:rPr lang="en-US" sz="1200" dirty="0" err="1"/>
              <a:t>org.sacredheart.idm.oclc.org</a:t>
            </a:r>
            <a:r>
              <a:rPr lang="en-US" sz="1200" dirty="0"/>
              <a:t>/10.1093/</a:t>
            </a:r>
            <a:r>
              <a:rPr lang="en-US" sz="1200" dirty="0" err="1"/>
              <a:t>poq</a:t>
            </a:r>
            <a:r>
              <a:rPr lang="en-US" sz="1200" dirty="0"/>
              <a:t>/nfv054.</a:t>
            </a:r>
          </a:p>
          <a:p>
            <a:pPr algn="l"/>
            <a:r>
              <a:rPr lang="en-US" sz="1200" dirty="0"/>
              <a:t>Horsley, S., &amp; Gonzales, R. (2018, November 08). Trump Administration Seeks To Limit Asylum-Seekers With New Rule. Retrieved February 8, 2019, from https://</a:t>
            </a:r>
            <a:r>
              <a:rPr lang="en-US" sz="1200" dirty="0" err="1"/>
              <a:t>www.npr.org</a:t>
            </a:r>
            <a:r>
              <a:rPr lang="en-US" sz="1200" dirty="0"/>
              <a:t>/2018/11/08/665875770/trump-administration-seeks-to-limit-asylumseekers-with-new-rule.</a:t>
            </a:r>
          </a:p>
          <a:p>
            <a:pPr algn="l"/>
            <a:r>
              <a:rPr lang="en-US" sz="1200" dirty="0"/>
              <a:t>Immigrant Visa Green Card Process | Lightman Law Firm. (2019, March 08). Retrieved from https://</a:t>
            </a:r>
            <a:r>
              <a:rPr lang="en-US" sz="1200" dirty="0" err="1"/>
              <a:t>lightmanimmigration.com</a:t>
            </a:r>
            <a:r>
              <a:rPr lang="en-US" sz="1200" dirty="0"/>
              <a:t>/immigrant-visa-process/.</a:t>
            </a:r>
          </a:p>
          <a:p>
            <a:pPr algn="l"/>
            <a:r>
              <a:rPr lang="en-US" sz="1200" dirty="0"/>
              <a:t>Korte, G., &amp; Gomez, A. (2018, May 17). Trump ramps up rhetoric on undocumented immigrants: 'These aren't people. These are animals.'. Retrieved March 19, 2019, from https://</a:t>
            </a:r>
            <a:r>
              <a:rPr lang="en-US" sz="1200" dirty="0" err="1"/>
              <a:t>www.usatoday.com</a:t>
            </a:r>
            <a:r>
              <a:rPr lang="en-US" sz="1200" dirty="0"/>
              <a:t>/story/news/politics/2018/05/16/trump-immigrants-animals-</a:t>
            </a:r>
            <a:r>
              <a:rPr lang="en-US" sz="1200" dirty="0" err="1"/>
              <a:t>mexico</a:t>
            </a:r>
            <a:r>
              <a:rPr lang="en-US" sz="1200" dirty="0"/>
              <a:t>-democrats-sanctuary-cities/617252002/.</a:t>
            </a:r>
          </a:p>
          <a:p>
            <a:pPr algn="l"/>
            <a:r>
              <a:rPr lang="en-US" sz="1200" dirty="0"/>
              <a:t>Krogstad, J. M., Passel, J. S., Cohn, D., Krogstad, J. M., Passel, J. S., &amp; Cohn, D. (2018, November 28). 5 facts about illegal immigration in the U.S. Retrieved February 11, 2019, from http://</a:t>
            </a:r>
            <a:r>
              <a:rPr lang="en-US" sz="1200" dirty="0" err="1"/>
              <a:t>www.pewresearch.org</a:t>
            </a:r>
            <a:r>
              <a:rPr lang="en-US" sz="1200" dirty="0"/>
              <a:t>/fact-tank/2018/11/28/5-facts-about-illegal-immigration-in-the-u-s.</a:t>
            </a:r>
          </a:p>
          <a:p>
            <a:pPr algn="l"/>
            <a:r>
              <a:rPr lang="en-US" sz="1200" dirty="0"/>
              <a:t>Negative media portrayals drive perception of immigration policy, study finds.(2016, December 06). Retrieved February 8, 2019, from https://</a:t>
            </a:r>
            <a:r>
              <a:rPr lang="en-US" sz="1200" dirty="0" err="1"/>
              <a:t>news.ku.edu</a:t>
            </a:r>
            <a:r>
              <a:rPr lang="en-US" sz="1200" dirty="0"/>
              <a:t>/2016/11/29/negative-media-portrayals-drive-perception-immigrants-study-finds.</a:t>
            </a:r>
          </a:p>
          <a:p>
            <a:pPr algn="l"/>
            <a:r>
              <a:rPr lang="en-US" sz="1200" dirty="0" err="1"/>
              <a:t>Ostfeld</a:t>
            </a:r>
            <a:r>
              <a:rPr lang="en-US" sz="1200" dirty="0"/>
              <a:t>, M. (2017). The Backyard Politics of Attitudes Toward Immigration. Political Psychology, 38(1), 21–37. https://</a:t>
            </a:r>
            <a:r>
              <a:rPr lang="en-US" sz="1200" dirty="0" err="1"/>
              <a:t>doi</a:t>
            </a:r>
            <a:r>
              <a:rPr lang="en-US" sz="1200" dirty="0"/>
              <a:t> </a:t>
            </a:r>
            <a:r>
              <a:rPr lang="en-US" sz="1200" dirty="0" err="1"/>
              <a:t>org.sacredheart.idm.oclc.org</a:t>
            </a:r>
            <a:r>
              <a:rPr lang="en-US" sz="1200" dirty="0"/>
              <a:t>/10.1111/pops.12314 Research Guides. (n.d.). Retrieved October 17, 2019, from https://</a:t>
            </a:r>
            <a:r>
              <a:rPr lang="en-US" sz="1200" dirty="0" err="1"/>
              <a:t>guides.lib.umich.edu</a:t>
            </a:r>
            <a:r>
              <a:rPr lang="en-US" sz="1200" dirty="0"/>
              <a:t>/</a:t>
            </a:r>
            <a:r>
              <a:rPr lang="en-US" sz="1200" dirty="0" err="1"/>
              <a:t>c.php?g</a:t>
            </a:r>
            <a:r>
              <a:rPr lang="en-US" sz="1200" dirty="0"/>
              <a:t>=637508&amp;p=4462444.</a:t>
            </a:r>
          </a:p>
          <a:p>
            <a:pPr algn="l"/>
            <a:r>
              <a:rPr lang="en-US" sz="1200" dirty="0"/>
              <a:t>Roberts, B. W. (2017). Illegal Immigration Outcomes on the U.S. Southern Border. CATO Journal, 37(3), 555–572. Retrieved </a:t>
            </a:r>
            <a:r>
              <a:rPr lang="en-US" sz="1200" dirty="0" err="1"/>
              <a:t>fromhttps</a:t>
            </a:r>
            <a:r>
              <a:rPr lang="en-US" sz="1200" dirty="0"/>
              <a:t>://</a:t>
            </a:r>
            <a:r>
              <a:rPr lang="en-US" sz="1200" dirty="0" err="1"/>
              <a:t>sacredheart.idm.oclc.org</a:t>
            </a:r>
            <a:r>
              <a:rPr lang="en-US" sz="1200" dirty="0"/>
              <a:t>/</a:t>
            </a:r>
            <a:r>
              <a:rPr lang="en-US" sz="1200" dirty="0" err="1"/>
              <a:t>login?url</a:t>
            </a:r>
            <a:r>
              <a:rPr lang="en-US" sz="1200" dirty="0"/>
              <a:t>=https://</a:t>
            </a:r>
            <a:r>
              <a:rPr lang="en-US" sz="1200" dirty="0" err="1"/>
              <a:t>search.ebscohost.com</a:t>
            </a:r>
            <a:r>
              <a:rPr lang="en-US" sz="1200" dirty="0"/>
              <a:t>/</a:t>
            </a:r>
            <a:r>
              <a:rPr lang="en-US" sz="1200" dirty="0" err="1"/>
              <a:t>login.aspx?direct</a:t>
            </a:r>
            <a:r>
              <a:rPr lang="en-US" sz="1200" dirty="0"/>
              <a:t>=</a:t>
            </a:r>
            <a:r>
              <a:rPr lang="en-US" sz="1200" dirty="0" err="1"/>
              <a:t>true&amp;db</a:t>
            </a:r>
            <a:r>
              <a:rPr lang="en-US" sz="1200" dirty="0"/>
              <a:t>=</a:t>
            </a:r>
            <a:r>
              <a:rPr lang="en-US" sz="1200" dirty="0" err="1"/>
              <a:t>aph&amp;AN</a:t>
            </a:r>
            <a:r>
              <a:rPr lang="en-US" sz="1200" dirty="0"/>
              <a:t>=125158887&amp;site=</a:t>
            </a:r>
            <a:r>
              <a:rPr lang="en-US" sz="1200" dirty="0" err="1"/>
              <a:t>ehost-live&amp;scope</a:t>
            </a:r>
            <a:r>
              <a:rPr lang="en-US" sz="1200" dirty="0"/>
              <a:t>=site.</a:t>
            </a:r>
          </a:p>
          <a:p>
            <a:pPr algn="l"/>
            <a:r>
              <a:rPr lang="en-US" sz="1200" dirty="0" err="1"/>
              <a:t>Taxin</a:t>
            </a:r>
            <a:r>
              <a:rPr lang="en-US" sz="1200" dirty="0"/>
              <a:t>, A. (2018, August 01). Central Americans seeking path to US have few legal options. Retrieved February 7, 2019, from https://</a:t>
            </a:r>
            <a:r>
              <a:rPr lang="en-US" sz="1200" dirty="0" err="1"/>
              <a:t>www.usatoday.com</a:t>
            </a:r>
            <a:r>
              <a:rPr lang="en-US" sz="1200" dirty="0"/>
              <a:t>/story/news/nation/2018/08/01/central-</a:t>
            </a:r>
            <a:r>
              <a:rPr lang="en-US" sz="1200" dirty="0" err="1"/>
              <a:t>americans</a:t>
            </a:r>
            <a:r>
              <a:rPr lang="en-US" sz="1200" dirty="0"/>
              <a:t>-legal-immigration/875255002/.</a:t>
            </a:r>
          </a:p>
          <a:p>
            <a:pPr algn="l"/>
            <a:r>
              <a:rPr lang="en-US" sz="1200" dirty="0" err="1"/>
              <a:t>Villafañe</a:t>
            </a:r>
            <a:r>
              <a:rPr lang="en-US" sz="1200" dirty="0"/>
              <a:t>, V. (2017, May 19). Latino, Black And Middle-Eastern Immigrants Portrayed A Criminals On TV. Retrieved February 8, 2019, from https://</a:t>
            </a:r>
            <a:r>
              <a:rPr lang="en-US" sz="1200" dirty="0" err="1"/>
              <a:t>www.forbes.com</a:t>
            </a:r>
            <a:r>
              <a:rPr lang="en-US" sz="1200" dirty="0"/>
              <a:t>/sites/</a:t>
            </a:r>
            <a:r>
              <a:rPr lang="en-US" sz="1200" dirty="0" err="1"/>
              <a:t>veronicavillafane</a:t>
            </a:r>
            <a:r>
              <a:rPr lang="en-US" sz="1200" dirty="0"/>
              <a:t>/2017/05/18/latino-black-and-middle-eastern-immigrants-portrayed-as-criminals-on-hollywood-tv/#4ea0aa1b17b6.</a:t>
            </a:r>
          </a:p>
          <a:p>
            <a:pPr algn="l"/>
            <a:r>
              <a:rPr lang="en-US" sz="1200" dirty="0"/>
              <a:t> </a:t>
            </a:r>
          </a:p>
          <a:p>
            <a:pPr algn="l"/>
            <a:r>
              <a:rPr lang="en-US" sz="1200" dirty="0"/>
              <a:t> </a:t>
            </a:r>
          </a:p>
          <a:p>
            <a:pPr algn="l"/>
            <a:r>
              <a:rPr lang="en-US" sz="1200" dirty="0"/>
              <a:t> </a:t>
            </a:r>
          </a:p>
          <a:p>
            <a:pPr algn="l"/>
            <a:r>
              <a:rPr lang="en-US" sz="1200" dirty="0"/>
              <a:t> </a:t>
            </a:r>
          </a:p>
        </p:txBody>
      </p:sp>
      <p:sp>
        <p:nvSpPr>
          <p:cNvPr id="35" name="TextBox 34"/>
          <p:cNvSpPr txBox="1"/>
          <p:nvPr/>
        </p:nvSpPr>
        <p:spPr>
          <a:xfrm>
            <a:off x="1435551" y="13028872"/>
            <a:ext cx="8711298" cy="7417415"/>
          </a:xfrm>
          <a:prstGeom prst="rect">
            <a:avLst/>
          </a:prstGeom>
          <a:noFill/>
        </p:spPr>
        <p:txBody>
          <a:bodyPr wrap="square" rtlCol="0">
            <a:spAutoFit/>
          </a:bodyPr>
          <a:lstStyle/>
          <a:p>
            <a:pPr algn="l"/>
            <a:endParaRPr lang="en-US" sz="2800" dirty="0"/>
          </a:p>
          <a:p>
            <a:pPr algn="l"/>
            <a:r>
              <a:rPr lang="en-US" sz="2800" dirty="0"/>
              <a:t>Undocumented immigrants have been at the forefront of the current administration’s agenda. President Trump has made it his mission to crack down on unauthorized immigration at the United States-Mexico border and prevent the flow of migrants from entering the country without legal papers. Undocumented migrants seeking ways to enter the country is not a new occurrence. </a:t>
            </a:r>
          </a:p>
          <a:p>
            <a:pPr algn="l"/>
            <a:r>
              <a:rPr lang="en-US" sz="2800" dirty="0"/>
              <a:t>However, what is new is the rise of fear, distrust and criminalization of undocumented migrants, particularly from South and Central America, who are seeking refuge in America. Migrants who are traveling to the border in hopes of finding safety, are being targeted and threatened. Central and South American immigrants are depicted as rapists, job stealing individuals, criminals and drug dealers.</a:t>
            </a:r>
          </a:p>
        </p:txBody>
      </p:sp>
      <p:sp>
        <p:nvSpPr>
          <p:cNvPr id="36" name="TextBox 35"/>
          <p:cNvSpPr txBox="1"/>
          <p:nvPr/>
        </p:nvSpPr>
        <p:spPr>
          <a:xfrm>
            <a:off x="1200298" y="20983572"/>
            <a:ext cx="9588227" cy="13849945"/>
          </a:xfrm>
          <a:prstGeom prst="rect">
            <a:avLst/>
          </a:prstGeom>
          <a:noFill/>
        </p:spPr>
        <p:txBody>
          <a:bodyPr wrap="square" rtlCol="0">
            <a:spAutoFit/>
          </a:bodyPr>
          <a:lstStyle/>
          <a:p>
            <a:pPr algn="l"/>
            <a:endParaRPr lang="en-US" sz="2800" dirty="0"/>
          </a:p>
          <a:p>
            <a:pPr algn="l"/>
            <a:r>
              <a:rPr lang="en-US" sz="2800" dirty="0"/>
              <a:t>The dependent variable for this study is perceptions of undocumented immigrants.</a:t>
            </a:r>
          </a:p>
          <a:p>
            <a:pPr algn="l"/>
            <a:r>
              <a:rPr lang="en-US" sz="2800" dirty="0"/>
              <a:t>7 statements using a 5-point Likert Scale were used to measure negative perceptions of undocumented immigrants, and perspectives on immigration policy and to what degree participants view immigration as a crisis/national emergency. </a:t>
            </a:r>
          </a:p>
          <a:p>
            <a:pPr algn="l"/>
            <a:endParaRPr lang="en-US" sz="2800" dirty="0"/>
          </a:p>
          <a:p>
            <a:pPr algn="l"/>
            <a:r>
              <a:rPr lang="en-US" sz="2800" dirty="0"/>
              <a:t>The independent variables for this study are source of media and political affiliation. Source of media was measured by asking for the 3 main news outlets participants are most likely to consume, for example, Fox News, MSNBC, NYT, or social media platforms. </a:t>
            </a:r>
          </a:p>
          <a:p>
            <a:pPr algn="l"/>
            <a:r>
              <a:rPr lang="en-US" sz="2800" dirty="0"/>
              <a:t>The control variables for this study are respondent gender and race/ethnicity.</a:t>
            </a:r>
          </a:p>
          <a:p>
            <a:pPr algn="l"/>
            <a:endParaRPr lang="en-US" sz="2800" dirty="0"/>
          </a:p>
          <a:p>
            <a:pPr algn="l"/>
            <a:r>
              <a:rPr lang="en-US" sz="2800" dirty="0"/>
              <a:t>Political Slant index was constructed in SPSS. Political affiliation was recoded, 9 being more conservative leaning and 1 being liberal leaning. For the Media Type Index, new sources were recoded into numbers according to whether they are to be considered formal news or a social media source. 9 symbolizing a respondent selected 3 news sources considered to be social media and 1 symbolizing a respondent selected 3 formal news sources.</a:t>
            </a:r>
          </a:p>
          <a:p>
            <a:pPr algn="l"/>
            <a:endParaRPr lang="en-US" sz="2800" dirty="0"/>
          </a:p>
          <a:p>
            <a:pPr algn="l"/>
            <a:endParaRPr lang="en-US" sz="2800" dirty="0"/>
          </a:p>
          <a:p>
            <a:pPr algn="l"/>
            <a:endParaRPr lang="en-US" sz="2800" dirty="0"/>
          </a:p>
          <a:p>
            <a:pPr algn="l"/>
            <a:endParaRPr lang="en-US" sz="2800" dirty="0"/>
          </a:p>
          <a:p>
            <a:pPr algn="l"/>
            <a:endParaRPr lang="en-US" sz="1800" dirty="0"/>
          </a:p>
          <a:p>
            <a:endParaRPr lang="en-US" sz="1800" dirty="0"/>
          </a:p>
          <a:p>
            <a:r>
              <a:rPr lang="en-US" sz="1800" dirty="0"/>
              <a:t>	</a:t>
            </a:r>
          </a:p>
        </p:txBody>
      </p:sp>
      <p:sp>
        <p:nvSpPr>
          <p:cNvPr id="38" name="TextBox 37"/>
          <p:cNvSpPr txBox="1"/>
          <p:nvPr/>
        </p:nvSpPr>
        <p:spPr>
          <a:xfrm>
            <a:off x="2484474" y="20757475"/>
            <a:ext cx="6613452" cy="646331"/>
          </a:xfrm>
          <a:prstGeom prst="rect">
            <a:avLst/>
          </a:prstGeom>
          <a:noFill/>
        </p:spPr>
        <p:txBody>
          <a:bodyPr wrap="square" rtlCol="0">
            <a:spAutoFit/>
          </a:bodyPr>
          <a:lstStyle/>
          <a:p>
            <a:r>
              <a:rPr lang="en-US" sz="3600" b="1" dirty="0"/>
              <a:t>Measures</a:t>
            </a:r>
          </a:p>
        </p:txBody>
      </p:sp>
      <p:pic>
        <p:nvPicPr>
          <p:cNvPr id="34" name="Picture 33">
            <a:extLst>
              <a:ext uri="{FF2B5EF4-FFF2-40B4-BE49-F238E27FC236}">
                <a16:creationId xmlns:a16="http://schemas.microsoft.com/office/drawing/2014/main" id="{FCD2C960-5204-5D4D-8FFA-2E99948B4A09}"/>
              </a:ext>
            </a:extLst>
          </p:cNvPr>
          <p:cNvPicPr/>
          <p:nvPr/>
        </p:nvPicPr>
        <p:blipFill>
          <a:blip r:embed="rId6"/>
          <a:stretch>
            <a:fillRect/>
          </a:stretch>
        </p:blipFill>
        <p:spPr>
          <a:xfrm>
            <a:off x="22101435" y="8722999"/>
            <a:ext cx="10183966" cy="4778565"/>
          </a:xfrm>
          <a:prstGeom prst="rect">
            <a:avLst/>
          </a:prstGeom>
        </p:spPr>
      </p:pic>
      <p:pic>
        <p:nvPicPr>
          <p:cNvPr id="37" name="Picture 36">
            <a:extLst>
              <a:ext uri="{FF2B5EF4-FFF2-40B4-BE49-F238E27FC236}">
                <a16:creationId xmlns:a16="http://schemas.microsoft.com/office/drawing/2014/main" id="{0557B533-DEEB-6348-9FA5-F1B18C0ECD33}"/>
              </a:ext>
            </a:extLst>
          </p:cNvPr>
          <p:cNvPicPr/>
          <p:nvPr/>
        </p:nvPicPr>
        <p:blipFill>
          <a:blip r:embed="rId7"/>
          <a:stretch>
            <a:fillRect/>
          </a:stretch>
        </p:blipFill>
        <p:spPr>
          <a:xfrm>
            <a:off x="23341948" y="16584418"/>
            <a:ext cx="7726415" cy="4004007"/>
          </a:xfrm>
          <a:prstGeom prst="rect">
            <a:avLst/>
          </a:prstGeom>
        </p:spPr>
      </p:pic>
      <p:pic>
        <p:nvPicPr>
          <p:cNvPr id="42" name="Picture 41">
            <a:extLst>
              <a:ext uri="{FF2B5EF4-FFF2-40B4-BE49-F238E27FC236}">
                <a16:creationId xmlns:a16="http://schemas.microsoft.com/office/drawing/2014/main" id="{F2E6EDFF-379A-DF49-9A4D-FCC363220BCB}"/>
              </a:ext>
            </a:extLst>
          </p:cNvPr>
          <p:cNvPicPr/>
          <p:nvPr/>
        </p:nvPicPr>
        <p:blipFill>
          <a:blip r:embed="rId8"/>
          <a:stretch>
            <a:fillRect/>
          </a:stretch>
        </p:blipFill>
        <p:spPr>
          <a:xfrm>
            <a:off x="23158571" y="25556978"/>
            <a:ext cx="7356784" cy="4164627"/>
          </a:xfrm>
          <a:prstGeom prst="rect">
            <a:avLst/>
          </a:prstGeom>
        </p:spPr>
      </p:pic>
      <p:sp>
        <p:nvSpPr>
          <p:cNvPr id="5" name="TextBox 4">
            <a:extLst>
              <a:ext uri="{FF2B5EF4-FFF2-40B4-BE49-F238E27FC236}">
                <a16:creationId xmlns:a16="http://schemas.microsoft.com/office/drawing/2014/main" id="{C8B8AFE3-3E70-CB4E-8627-2C121D85CCF0}"/>
              </a:ext>
            </a:extLst>
          </p:cNvPr>
          <p:cNvSpPr txBox="1"/>
          <p:nvPr/>
        </p:nvSpPr>
        <p:spPr>
          <a:xfrm>
            <a:off x="22213281" y="29212674"/>
            <a:ext cx="9922685" cy="2246769"/>
          </a:xfrm>
          <a:prstGeom prst="rect">
            <a:avLst/>
          </a:prstGeom>
          <a:noFill/>
        </p:spPr>
        <p:txBody>
          <a:bodyPr wrap="square" rtlCol="0">
            <a:spAutoFit/>
          </a:bodyPr>
          <a:lstStyle/>
          <a:p>
            <a:pPr algn="l"/>
            <a:r>
              <a:rPr lang="en-US" sz="2800" dirty="0"/>
              <a:t>The correlation presents as Sig. (2-tailed) being .008 with a Person Correlation of .263. Social media does tend to influence more negative perceptions of undocumented immigrants than formal news sources. </a:t>
            </a:r>
          </a:p>
          <a:p>
            <a:pPr algn="l"/>
            <a:endParaRPr lang="en-US" sz="2800" dirty="0"/>
          </a:p>
        </p:txBody>
      </p:sp>
      <p:sp>
        <p:nvSpPr>
          <p:cNvPr id="7" name="TextBox 6">
            <a:extLst>
              <a:ext uri="{FF2B5EF4-FFF2-40B4-BE49-F238E27FC236}">
                <a16:creationId xmlns:a16="http://schemas.microsoft.com/office/drawing/2014/main" id="{04E0D990-13EC-6846-B440-ABC2EAE39D41}"/>
              </a:ext>
            </a:extLst>
          </p:cNvPr>
          <p:cNvSpPr txBox="1"/>
          <p:nvPr/>
        </p:nvSpPr>
        <p:spPr>
          <a:xfrm>
            <a:off x="13285191" y="25233813"/>
            <a:ext cx="6550552" cy="646331"/>
          </a:xfrm>
          <a:prstGeom prst="rect">
            <a:avLst/>
          </a:prstGeom>
          <a:noFill/>
        </p:spPr>
        <p:txBody>
          <a:bodyPr wrap="square" rtlCol="0">
            <a:spAutoFit/>
          </a:bodyPr>
          <a:lstStyle/>
          <a:p>
            <a:r>
              <a:rPr lang="en-US" sz="3600" b="1" dirty="0"/>
              <a:t>Methods</a:t>
            </a:r>
          </a:p>
        </p:txBody>
      </p:sp>
    </p:spTree>
  </p:cSld>
  <p:clrMapOvr>
    <a:masterClrMapping/>
  </p:clrMapOvr>
</p:sld>
</file>

<file path=ppt/theme/theme1.xml><?xml version="1.0" encoding="utf-8"?>
<a:theme xmlns:a="http://schemas.openxmlformats.org/drawingml/2006/main" name="Parcel">
  <a:themeElements>
    <a:clrScheme name="Parcel">
      <a:dk1>
        <a:srgbClr val="000000"/>
      </a:dk1>
      <a:lt1>
        <a:sysClr val="window" lastClr="FFFFFF"/>
      </a:lt1>
      <a:dk2>
        <a:srgbClr val="5E5E5E"/>
      </a:dk2>
      <a:lt2>
        <a:srgbClr val="DDDDDD"/>
      </a:lt2>
      <a:accent1>
        <a:srgbClr val="A6B727"/>
      </a:accent1>
      <a:accent2>
        <a:srgbClr val="418AB3"/>
      </a:accent2>
      <a:accent3>
        <a:srgbClr val="F69200"/>
      </a:accent3>
      <a:accent4>
        <a:srgbClr val="838383"/>
      </a:accent4>
      <a:accent5>
        <a:srgbClr val="FEC306"/>
      </a:accent5>
      <a:accent6>
        <a:srgbClr val="DF5327"/>
      </a:accent6>
      <a:hlink>
        <a:srgbClr val="F59E00"/>
      </a:hlink>
      <a:folHlink>
        <a:srgbClr val="B2B2B2"/>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A425FB89-E954-4A2A-81DC-D90804A94DB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Parcel</Template>
  <TotalTime>9752</TotalTime>
  <Words>2016</Words>
  <Application>Microsoft Macintosh PowerPoint</Application>
  <PresentationFormat>Custom</PresentationFormat>
  <Paragraphs>90</Paragraphs>
  <Slides>1</Slides>
  <Notes>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vt:i4>
      </vt:variant>
    </vt:vector>
  </HeadingPairs>
  <TitlesOfParts>
    <vt:vector size="6" baseType="lpstr">
      <vt:lpstr>Arial</vt:lpstr>
      <vt:lpstr>Gill Sans MT</vt:lpstr>
      <vt:lpstr>Times New Roman</vt:lpstr>
      <vt:lpstr>Parcel</vt:lpstr>
      <vt:lpstr>CorelDRAW</vt:lpstr>
      <vt:lpstr>PowerPoint Presentation</vt:lpstr>
    </vt:vector>
  </TitlesOfParts>
  <Company>MegaPrint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36x48 Horizontal Poster</dc:title>
  <dc:creator>Ethan Shulda</dc:creator>
  <dc:description>©MegaPrint Inc. 2009</dc:description>
  <cp:lastModifiedBy>Benyaacov, Maya N.</cp:lastModifiedBy>
  <cp:revision>144</cp:revision>
  <cp:lastPrinted>2011-03-08T18:07:35Z</cp:lastPrinted>
  <dcterms:created xsi:type="dcterms:W3CDTF">2011-03-23T20:03:11Z</dcterms:created>
  <dcterms:modified xsi:type="dcterms:W3CDTF">2020-04-16T13:59:19Z</dcterms:modified>
  <cp:category>Research Poster</cp:category>
</cp:coreProperties>
</file>