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3"/>
  </p:notesMasterIdLst>
  <p:sldIdLst>
    <p:sldId id="257"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5038"/>
  </p:normalViewPr>
  <p:slideViewPr>
    <p:cSldViewPr snapToGrid="0" snapToObjects="1">
      <p:cViewPr varScale="1">
        <p:scale>
          <a:sx n="107" d="100"/>
          <a:sy n="107" d="100"/>
        </p:scale>
        <p:origin x="7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64F9B-C4C3-2749-BD9B-97405C1DC64C}" type="datetimeFigureOut">
              <a:rPr lang="en-US" smtClean="0"/>
              <a:t>4/26/2022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C3D89-856D-C344-B850-CC817CE23D75}" type="slidenum">
              <a:rPr lang="en-US" smtClean="0"/>
              <a:t>‹#›</a:t>
            </a:fld>
            <a:endParaRPr lang="en-US"/>
          </a:p>
        </p:txBody>
      </p:sp>
    </p:spTree>
    <p:extLst>
      <p:ext uri="{BB962C8B-B14F-4D97-AF65-F5344CB8AC3E}">
        <p14:creationId xmlns:p14="http://schemas.microsoft.com/office/powerpoint/2010/main" val="4138047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5C3D89-856D-C344-B850-CC817CE23D75}" type="slidenum">
              <a:rPr lang="en-US" smtClean="0"/>
              <a:t>1</a:t>
            </a:fld>
            <a:endParaRPr lang="en-US"/>
          </a:p>
        </p:txBody>
      </p:sp>
    </p:spTree>
    <p:extLst>
      <p:ext uri="{BB962C8B-B14F-4D97-AF65-F5344CB8AC3E}">
        <p14:creationId xmlns:p14="http://schemas.microsoft.com/office/powerpoint/2010/main" val="2826722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rIns="45720"/>
          <a:lstStyle/>
          <a:p>
            <a:fld id="{6D22F896-40B5-4ADD-8801-0D06FADFA095}" type="slidenum">
              <a:rPr lang="en-US" smtClean="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992196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40489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18991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796971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64535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4/26/2022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77238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4/26/2022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0670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4/26/2022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972452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4/26/2022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46422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4/26/2022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3129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4/26/2022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13283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9D6E9DEC-419B-4CC5-A080-3B06BD5A8291}" type="datetimeFigureOut">
              <a:rPr lang="en-US" smtClean="0"/>
              <a:t>4/26/2022</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smtClean="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81094714"/>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cbi.nlm.nih.gov/pmc/articles/PMC4842756/"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hyperlink" Target="http://www.frontiersin.org/articles/10.3389/fpsyg.2019.01613/full" TargetMode="External"/><Relationship Id="rId4" Type="http://schemas.openxmlformats.org/officeDocument/2006/relationships/hyperlink" Target="https://www.ncbi.nlm.nih.gov/pmc/articles/PMC484275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AEEB5-F4FE-7548-B818-3951B3281EE3}"/>
              </a:ext>
            </a:extLst>
          </p:cNvPr>
          <p:cNvSpPr>
            <a:spLocks noGrp="1"/>
          </p:cNvSpPr>
          <p:nvPr>
            <p:ph type="title"/>
          </p:nvPr>
        </p:nvSpPr>
        <p:spPr>
          <a:xfrm>
            <a:off x="269174" y="27829"/>
            <a:ext cx="10750781" cy="1080937"/>
          </a:xfrm>
        </p:spPr>
        <p:txBody>
          <a:bodyPr>
            <a:normAutofit/>
          </a:bodyPr>
          <a:lstStyle/>
          <a:p>
            <a:r>
              <a:rPr lang="en-US" sz="2000" dirty="0"/>
              <a:t>An Examination of the Correlation Between Math Anxiety and Mathematic Performance </a:t>
            </a:r>
          </a:p>
        </p:txBody>
      </p:sp>
      <p:sp>
        <p:nvSpPr>
          <p:cNvPr id="3" name="Text Placeholder 2">
            <a:extLst>
              <a:ext uri="{FF2B5EF4-FFF2-40B4-BE49-F238E27FC236}">
                <a16:creationId xmlns:a16="http://schemas.microsoft.com/office/drawing/2014/main" id="{358194A3-8314-F14B-8B05-6B83F5A5BCED}"/>
              </a:ext>
            </a:extLst>
          </p:cNvPr>
          <p:cNvSpPr>
            <a:spLocks noGrp="1"/>
          </p:cNvSpPr>
          <p:nvPr>
            <p:ph type="body" idx="1"/>
          </p:nvPr>
        </p:nvSpPr>
        <p:spPr>
          <a:xfrm>
            <a:off x="116666" y="549030"/>
            <a:ext cx="3148315" cy="693135"/>
          </a:xfrm>
          <a:solidFill>
            <a:schemeClr val="accent4">
              <a:lumMod val="75000"/>
            </a:schemeClr>
          </a:solidFill>
        </p:spPr>
        <p:txBody>
          <a:bodyPr>
            <a:noAutofit/>
          </a:bodyPr>
          <a:lstStyle/>
          <a:p>
            <a:pPr algn="ctr"/>
            <a:r>
              <a:rPr lang="en-US" sz="1800" b="1" dirty="0">
                <a:solidFill>
                  <a:schemeClr val="tx1"/>
                </a:solidFill>
              </a:rPr>
              <a:t>Research Question, Introduction, and Methods</a:t>
            </a:r>
          </a:p>
        </p:txBody>
      </p:sp>
      <p:sp>
        <p:nvSpPr>
          <p:cNvPr id="4" name="Content Placeholder 3">
            <a:extLst>
              <a:ext uri="{FF2B5EF4-FFF2-40B4-BE49-F238E27FC236}">
                <a16:creationId xmlns:a16="http://schemas.microsoft.com/office/drawing/2014/main" id="{A3E2310A-759C-3649-AC52-79FAB484E71C}"/>
              </a:ext>
            </a:extLst>
          </p:cNvPr>
          <p:cNvSpPr>
            <a:spLocks noGrp="1"/>
          </p:cNvSpPr>
          <p:nvPr>
            <p:ph sz="half" idx="2"/>
          </p:nvPr>
        </p:nvSpPr>
        <p:spPr>
          <a:xfrm>
            <a:off x="118370" y="1242165"/>
            <a:ext cx="3146611" cy="5066805"/>
          </a:xfrm>
          <a:solidFill>
            <a:schemeClr val="accent4">
              <a:lumMod val="75000"/>
            </a:schemeClr>
          </a:solidFill>
        </p:spPr>
        <p:txBody>
          <a:bodyPr>
            <a:noAutofit/>
          </a:bodyPr>
          <a:lstStyle/>
          <a:p>
            <a:pPr marL="0" indent="0">
              <a:buNone/>
            </a:pPr>
            <a:r>
              <a:rPr lang="en-US" sz="1200" dirty="0"/>
              <a:t>Although the validity and potential effects of math anxiety as an entity have been debated, research shows that there may be a negative correlation between math anxiety (MA) and performance on arithmetic assessments. I sought out for an answer to my research question, “Does math anxiety have an impact on mathematic performance and achievement?” by using both SHU’s database and Google Scholar. With these search engines, I was able to access and analyze the findings of peer-reviewed articles which discussed the link between MA and performance. If a source proved especially useful, I utilized its reference list for further research. </a:t>
            </a:r>
          </a:p>
        </p:txBody>
      </p:sp>
      <p:sp>
        <p:nvSpPr>
          <p:cNvPr id="5" name="Text Placeholder 4">
            <a:extLst>
              <a:ext uri="{FF2B5EF4-FFF2-40B4-BE49-F238E27FC236}">
                <a16:creationId xmlns:a16="http://schemas.microsoft.com/office/drawing/2014/main" id="{02880715-2459-A94B-B270-846C4818C320}"/>
              </a:ext>
            </a:extLst>
          </p:cNvPr>
          <p:cNvSpPr>
            <a:spLocks noGrp="1"/>
          </p:cNvSpPr>
          <p:nvPr>
            <p:ph type="body" sz="quarter" idx="3"/>
          </p:nvPr>
        </p:nvSpPr>
        <p:spPr>
          <a:xfrm>
            <a:off x="3264981" y="550089"/>
            <a:ext cx="3030588" cy="692076"/>
          </a:xfrm>
          <a:solidFill>
            <a:schemeClr val="accent3">
              <a:lumMod val="75000"/>
            </a:schemeClr>
          </a:solidFill>
        </p:spPr>
        <p:txBody>
          <a:bodyPr>
            <a:normAutofit/>
          </a:bodyPr>
          <a:lstStyle/>
          <a:p>
            <a:pPr algn="ctr"/>
            <a:r>
              <a:rPr lang="en-US" sz="1800" b="1" dirty="0">
                <a:solidFill>
                  <a:schemeClr val="tx1"/>
                </a:solidFill>
              </a:rPr>
              <a:t>Literature Review Themes and Major Findings</a:t>
            </a:r>
          </a:p>
        </p:txBody>
      </p:sp>
      <p:sp>
        <p:nvSpPr>
          <p:cNvPr id="7" name="TextBox 6">
            <a:extLst>
              <a:ext uri="{FF2B5EF4-FFF2-40B4-BE49-F238E27FC236}">
                <a16:creationId xmlns:a16="http://schemas.microsoft.com/office/drawing/2014/main" id="{0013FDD0-36C0-C848-8E2F-3DFE7F5ECAE2}"/>
              </a:ext>
            </a:extLst>
          </p:cNvPr>
          <p:cNvSpPr txBox="1"/>
          <p:nvPr/>
        </p:nvSpPr>
        <p:spPr>
          <a:xfrm>
            <a:off x="10060292" y="291299"/>
            <a:ext cx="1614310" cy="276999"/>
          </a:xfrm>
          <a:prstGeom prst="rect">
            <a:avLst/>
          </a:prstGeom>
          <a:noFill/>
        </p:spPr>
        <p:txBody>
          <a:bodyPr wrap="square" rtlCol="0">
            <a:spAutoFit/>
          </a:bodyPr>
          <a:lstStyle/>
          <a:p>
            <a:r>
              <a:rPr lang="en-US" sz="1200" dirty="0"/>
              <a:t>By Grace Major </a:t>
            </a:r>
          </a:p>
        </p:txBody>
      </p:sp>
      <p:sp>
        <p:nvSpPr>
          <p:cNvPr id="12" name="TextBox 11">
            <a:extLst>
              <a:ext uri="{FF2B5EF4-FFF2-40B4-BE49-F238E27FC236}">
                <a16:creationId xmlns:a16="http://schemas.microsoft.com/office/drawing/2014/main" id="{E003D1A7-E5EB-8C4B-A03F-C52673B0B10A}"/>
              </a:ext>
            </a:extLst>
          </p:cNvPr>
          <p:cNvSpPr txBox="1"/>
          <p:nvPr/>
        </p:nvSpPr>
        <p:spPr>
          <a:xfrm>
            <a:off x="3264981" y="1242165"/>
            <a:ext cx="3030588" cy="5047536"/>
          </a:xfrm>
          <a:prstGeom prst="rect">
            <a:avLst/>
          </a:prstGeom>
          <a:solidFill>
            <a:schemeClr val="accent3">
              <a:lumMod val="75000"/>
            </a:schemeClr>
          </a:solidFill>
        </p:spPr>
        <p:txBody>
          <a:bodyPr wrap="square" rtlCol="0">
            <a:spAutoFit/>
          </a:bodyPr>
          <a:lstStyle/>
          <a:p>
            <a:r>
              <a:rPr lang="en-US" sz="1250" b="1" u="sng" dirty="0"/>
              <a:t>Themes:</a:t>
            </a:r>
          </a:p>
          <a:p>
            <a:pPr marL="171450" indent="-171450">
              <a:buFont typeface="Arial" panose="020B0604020202020204" pitchFamily="34" charset="0"/>
              <a:buChar char="•"/>
            </a:pPr>
            <a:r>
              <a:rPr lang="en-US" sz="1250" dirty="0"/>
              <a:t>Physiological responses induced by MA </a:t>
            </a:r>
          </a:p>
          <a:p>
            <a:pPr marL="171450" indent="-171450">
              <a:buFont typeface="Arial" panose="020B0604020202020204" pitchFamily="34" charset="0"/>
              <a:buChar char="•"/>
            </a:pPr>
            <a:r>
              <a:rPr lang="en-US" sz="1250" dirty="0"/>
              <a:t>Working memory and its role in mathematical problem solving</a:t>
            </a:r>
          </a:p>
          <a:p>
            <a:pPr marL="171450" indent="-171450">
              <a:buFont typeface="Arial" panose="020B0604020202020204" pitchFamily="34" charset="0"/>
              <a:buChar char="•"/>
            </a:pPr>
            <a:r>
              <a:rPr lang="en-US" sz="1250" dirty="0"/>
              <a:t>Demographics affected by MA/Stereotype threats</a:t>
            </a:r>
          </a:p>
          <a:p>
            <a:endParaRPr lang="en-US" sz="1250" b="1" u="sng" dirty="0"/>
          </a:p>
          <a:p>
            <a:r>
              <a:rPr lang="en-US" sz="1250" b="1" u="sng" dirty="0"/>
              <a:t>Findings:</a:t>
            </a:r>
          </a:p>
          <a:p>
            <a:r>
              <a:rPr lang="en-US" sz="1250" dirty="0"/>
              <a:t>-Ashcraft and Kirk (2001) found in their study that people with high levels of math anxiety appeared to have smaller working memory spans than people with less, especially in assessments that involved calculations. Specifically, they tended to be significantly slower and make more errors in assessments where they had to mentally add at the same time as remembering multidigit numbers.</a:t>
            </a:r>
          </a:p>
          <a:p>
            <a:endParaRPr lang="en-US" sz="1000" dirty="0"/>
          </a:p>
          <a:p>
            <a:endParaRPr lang="en-US" sz="1000" dirty="0"/>
          </a:p>
          <a:p>
            <a:endParaRPr lang="en-US" sz="1000" dirty="0"/>
          </a:p>
          <a:p>
            <a:endParaRPr lang="en-US" sz="1000" dirty="0"/>
          </a:p>
          <a:p>
            <a:endParaRPr lang="en-US" sz="1000" dirty="0"/>
          </a:p>
          <a:p>
            <a:endParaRPr lang="en-US" sz="1000" dirty="0"/>
          </a:p>
          <a:p>
            <a:endParaRPr lang="en-US" sz="1200" dirty="0"/>
          </a:p>
        </p:txBody>
      </p:sp>
      <p:sp>
        <p:nvSpPr>
          <p:cNvPr id="13" name="TextBox 12">
            <a:extLst>
              <a:ext uri="{FF2B5EF4-FFF2-40B4-BE49-F238E27FC236}">
                <a16:creationId xmlns:a16="http://schemas.microsoft.com/office/drawing/2014/main" id="{2D4CBCF5-58CF-424A-89CB-0731F598D778}"/>
              </a:ext>
            </a:extLst>
          </p:cNvPr>
          <p:cNvSpPr txBox="1"/>
          <p:nvPr/>
        </p:nvSpPr>
        <p:spPr>
          <a:xfrm>
            <a:off x="6283694" y="549030"/>
            <a:ext cx="2929945" cy="5016758"/>
          </a:xfrm>
          <a:prstGeom prst="rect">
            <a:avLst/>
          </a:prstGeom>
          <a:solidFill>
            <a:schemeClr val="accent3">
              <a:lumMod val="75000"/>
            </a:schemeClr>
          </a:solidFill>
        </p:spPr>
        <p:txBody>
          <a:bodyPr wrap="square" rtlCol="0">
            <a:spAutoFit/>
          </a:bodyPr>
          <a:lstStyle/>
          <a:p>
            <a:r>
              <a:rPr lang="en-US" sz="1250" dirty="0"/>
              <a:t>-A study conducted by using fMRIs to</a:t>
            </a:r>
          </a:p>
          <a:p>
            <a:r>
              <a:rPr lang="en-US" sz="1250" dirty="0"/>
              <a:t>measure activity in the frontal and parietal areas of the brain of a group of participants who had undergone the MARS test (Math Anxiety Rating Scale) and demonstrated a range of high and low levels of MA. “The individuals with high mathematics anxiety tended to show less activity in the frontal and parietal areas in anticipating and carrying out mathematical tasks than did less anxious individuals. They also did less well in the mathematical tasks.</a:t>
            </a:r>
          </a:p>
          <a:p>
            <a:endParaRPr lang="en-US" sz="1250" dirty="0"/>
          </a:p>
          <a:p>
            <a:r>
              <a:rPr lang="en-US" sz="1250" dirty="0"/>
              <a:t>-Several studies have shown that girls of all ages and grades report higher levels of MA than their male counterparts, indicating that there may be a need for a systematic and social change in order to properly relieve and treat MA as well as its effects. (Sanchez-Perez et. Al, 2021); (</a:t>
            </a:r>
            <a:r>
              <a:rPr lang="en-US" sz="1250" dirty="0" err="1"/>
              <a:t>Yaratan</a:t>
            </a:r>
            <a:r>
              <a:rPr lang="en-US" sz="1250" dirty="0"/>
              <a:t> and Kosopglu,2014).</a:t>
            </a:r>
            <a:endParaRPr lang="en-US" sz="1000" dirty="0"/>
          </a:p>
          <a:p>
            <a:endParaRPr lang="en-US" sz="1000" dirty="0"/>
          </a:p>
        </p:txBody>
      </p:sp>
      <p:sp>
        <p:nvSpPr>
          <p:cNvPr id="14" name="TextBox 13">
            <a:extLst>
              <a:ext uri="{FF2B5EF4-FFF2-40B4-BE49-F238E27FC236}">
                <a16:creationId xmlns:a16="http://schemas.microsoft.com/office/drawing/2014/main" id="{B353D3BE-E1C0-644C-8241-B7326AE141F8}"/>
              </a:ext>
            </a:extLst>
          </p:cNvPr>
          <p:cNvSpPr txBox="1"/>
          <p:nvPr/>
        </p:nvSpPr>
        <p:spPr>
          <a:xfrm>
            <a:off x="116665" y="5243260"/>
            <a:ext cx="9096973" cy="1661993"/>
          </a:xfrm>
          <a:prstGeom prst="rect">
            <a:avLst/>
          </a:prstGeom>
          <a:solidFill>
            <a:schemeClr val="accent2"/>
          </a:solidFill>
        </p:spPr>
        <p:txBody>
          <a:bodyPr wrap="square" rtlCol="0">
            <a:spAutoFit/>
          </a:bodyPr>
          <a:lstStyle/>
          <a:p>
            <a:pPr algn="ctr"/>
            <a:r>
              <a:rPr lang="en-US" b="1" dirty="0"/>
              <a:t>Conclusion and Future Research</a:t>
            </a:r>
            <a:endParaRPr lang="en-US" sz="1200" b="1" dirty="0"/>
          </a:p>
          <a:p>
            <a:pPr algn="ctr"/>
            <a:r>
              <a:rPr lang="en-US" sz="1200" dirty="0"/>
              <a:t>All studies and articles that I reviewed were able to prove in some capacity that there is a negative correlation between MA and mathematical performance in assessments. The measurements of MA varied greatly among studies, however, and were mostly questionnaire or survey-based except in cases of measuring physiological responses. A more universal measure of MA could potentially be helpful in providing more reliable and conclusive data when conducting studies on the effects of MA on performance. Additionally, considering other variables such as upbringing or socio-economic status as they affect math-related anxiety would help to give a broader understanding of MA’s effects on various populations of students.</a:t>
            </a:r>
          </a:p>
          <a:p>
            <a:pPr algn="ctr"/>
            <a:endParaRPr lang="en-US" sz="1200" dirty="0"/>
          </a:p>
        </p:txBody>
      </p:sp>
      <p:sp>
        <p:nvSpPr>
          <p:cNvPr id="8" name="TextBox 7">
            <a:extLst>
              <a:ext uri="{FF2B5EF4-FFF2-40B4-BE49-F238E27FC236}">
                <a16:creationId xmlns:a16="http://schemas.microsoft.com/office/drawing/2014/main" id="{897650C0-B2C7-B145-9DE2-5004E8CA00D5}"/>
              </a:ext>
            </a:extLst>
          </p:cNvPr>
          <p:cNvSpPr txBox="1"/>
          <p:nvPr/>
        </p:nvSpPr>
        <p:spPr>
          <a:xfrm>
            <a:off x="9213638" y="549030"/>
            <a:ext cx="2859992" cy="7294305"/>
          </a:xfrm>
          <a:prstGeom prst="rect">
            <a:avLst/>
          </a:prstGeom>
          <a:solidFill>
            <a:schemeClr val="accent4">
              <a:lumMod val="75000"/>
            </a:schemeClr>
          </a:solidFill>
        </p:spPr>
        <p:txBody>
          <a:bodyPr wrap="square" rtlCol="0">
            <a:spAutoFit/>
          </a:bodyPr>
          <a:lstStyle/>
          <a:p>
            <a:pPr>
              <a:lnSpc>
                <a:spcPct val="150000"/>
              </a:lnSpc>
            </a:pPr>
            <a:r>
              <a:rPr lang="en-US" sz="1200" dirty="0"/>
              <a:t>Works Cited</a:t>
            </a:r>
          </a:p>
          <a:p>
            <a:pPr>
              <a:lnSpc>
                <a:spcPct val="150000"/>
              </a:lnSpc>
            </a:pPr>
            <a:endParaRPr lang="en-US" sz="800" dirty="0"/>
          </a:p>
          <a:p>
            <a:pPr>
              <a:lnSpc>
                <a:spcPct val="150000"/>
              </a:lnSpc>
            </a:pPr>
            <a:r>
              <a:rPr lang="en-US" sz="800" dirty="0"/>
              <a:t>Ashcraft M. H., Kirk E. P. (2001). The relationships among working memory, math anxiety, and performance. </a:t>
            </a:r>
            <a:r>
              <a:rPr lang="en-US" sz="800" i="1" dirty="0"/>
              <a:t>J. Exp. Psychol. Gen.</a:t>
            </a:r>
            <a:r>
              <a:rPr lang="en-US" sz="800" dirty="0"/>
              <a:t> 130, 224–237. 10.1037/0096-3445.130.2.224 </a:t>
            </a:r>
          </a:p>
          <a:p>
            <a:pPr>
              <a:lnSpc>
                <a:spcPct val="150000"/>
              </a:lnSpc>
            </a:pPr>
            <a:r>
              <a:rPr lang="en-US" sz="800" dirty="0"/>
              <a:t>Ashcraft M. H., Kirk E. P., </a:t>
            </a:r>
            <a:r>
              <a:rPr lang="en-US" sz="800" dirty="0" err="1"/>
              <a:t>Hopko</a:t>
            </a:r>
            <a:r>
              <a:rPr lang="en-US" sz="800" dirty="0"/>
              <a:t> D. (1998). On the cognitive consequences of mathematics anxiety, in </a:t>
            </a:r>
            <a:r>
              <a:rPr lang="en-US" sz="800" i="1" dirty="0"/>
              <a:t>The Development of Mathematical Skills</a:t>
            </a:r>
            <a:r>
              <a:rPr lang="en-US" sz="800" dirty="0"/>
              <a:t>, ed </a:t>
            </a:r>
            <a:r>
              <a:rPr lang="en-US" sz="800" dirty="0" err="1"/>
              <a:t>Donlan</a:t>
            </a:r>
            <a:r>
              <a:rPr lang="en-US" sz="800" dirty="0"/>
              <a:t> C. (Hove: Erlbaum; ), 175–196. </a:t>
            </a:r>
          </a:p>
          <a:p>
            <a:pPr>
              <a:lnSpc>
                <a:spcPct val="150000"/>
              </a:lnSpc>
            </a:pPr>
            <a:r>
              <a:rPr lang="en-US" sz="800" dirty="0" err="1"/>
              <a:t>Dowker</a:t>
            </a:r>
            <a:r>
              <a:rPr lang="en-US" sz="800" dirty="0"/>
              <a:t>, Ann, et al. “Mathematics Anxiety: What Have We Learned in 60 Years?” </a:t>
            </a:r>
            <a:r>
              <a:rPr lang="en-US" sz="800" i="1" dirty="0"/>
              <a:t>Frontiers in Psychology</a:t>
            </a:r>
            <a:r>
              <a:rPr lang="en-US" sz="800" dirty="0"/>
              <a:t>, Frontiers Media S.A., 25 Apr. 2016, </a:t>
            </a:r>
            <a:r>
              <a:rPr lang="en-US" sz="800" u="sng" dirty="0">
                <a:hlinkClick r:id="rId3"/>
              </a:rPr>
              <a:t>www.ncbi.nlm.nih.gov/pmc/articles/PMC4842756/</a:t>
            </a:r>
            <a:r>
              <a:rPr lang="en-US" sz="800" dirty="0"/>
              <a:t> .</a:t>
            </a:r>
          </a:p>
          <a:p>
            <a:pPr>
              <a:lnSpc>
                <a:spcPct val="150000"/>
              </a:lnSpc>
            </a:pPr>
            <a:r>
              <a:rPr lang="en-US" sz="800" dirty="0"/>
              <a:t>Sánchez-Pérez, Noelia, et al. “Assessing Math Anxiety in Elementary Schoolchildren through a Spanish Version of the Scale for Early Mathematics Anxiety (SEMA).” </a:t>
            </a:r>
            <a:r>
              <a:rPr lang="en-US" sz="800" i="1" dirty="0"/>
              <a:t>PLOS ONE</a:t>
            </a:r>
            <a:r>
              <a:rPr lang="en-US" sz="800" dirty="0"/>
              <a:t>, Public Library of Science, </a:t>
            </a:r>
            <a:r>
              <a:rPr lang="en-US" sz="800" dirty="0" err="1"/>
              <a:t>journals.plos.org</a:t>
            </a:r>
            <a:r>
              <a:rPr lang="en-US" sz="800" dirty="0"/>
              <a:t>/</a:t>
            </a:r>
            <a:r>
              <a:rPr lang="en-US" sz="800" dirty="0" err="1"/>
              <a:t>plosone</a:t>
            </a:r>
            <a:r>
              <a:rPr lang="en-US" sz="800" dirty="0"/>
              <a:t>/</a:t>
            </a:r>
            <a:r>
              <a:rPr lang="en-US" sz="800" dirty="0" err="1"/>
              <a:t>article?id</a:t>
            </a:r>
            <a:r>
              <a:rPr lang="en-US" sz="800" dirty="0"/>
              <a:t>=10.1371/journal.pone.0255777.</a:t>
            </a:r>
          </a:p>
          <a:p>
            <a:pPr>
              <a:lnSpc>
                <a:spcPct val="150000"/>
              </a:lnSpc>
            </a:pPr>
            <a:r>
              <a:rPr lang="en-US" sz="800" dirty="0"/>
              <a:t>Ruff, E. Sarah et al. “The Sum of All Fears: The Effects of Math Anxiety on Math Achievement in Fifth Grade Students and the Implications for School Counselors” The University of West Georgia, </a:t>
            </a:r>
            <a:r>
              <a:rPr lang="en-US" sz="800" u="sng" dirty="0">
                <a:hlinkClick r:id="rId4"/>
              </a:rPr>
              <a:t>https://www.ncbi.nlm.nih.gov/pmc/articles/PMC4842756/</a:t>
            </a:r>
            <a:r>
              <a:rPr lang="en-US" sz="800" dirty="0"/>
              <a:t>.</a:t>
            </a:r>
          </a:p>
          <a:p>
            <a:pPr>
              <a:lnSpc>
                <a:spcPct val="150000"/>
              </a:lnSpc>
            </a:pPr>
            <a:r>
              <a:rPr lang="en-US" sz="800" dirty="0"/>
              <a:t>Ashcraft M. H., Kirk E. P., </a:t>
            </a:r>
            <a:r>
              <a:rPr lang="en-US" sz="800" dirty="0" err="1"/>
              <a:t>Hopko</a:t>
            </a:r>
            <a:r>
              <a:rPr lang="en-US" sz="800" dirty="0"/>
              <a:t> D. (1998). On the cognitive consequences of mathematics anxiety, in </a:t>
            </a:r>
            <a:r>
              <a:rPr lang="en-US" sz="800" i="1" dirty="0"/>
              <a:t>The Development of Mathematical Skills</a:t>
            </a:r>
            <a:r>
              <a:rPr lang="en-US" sz="800" dirty="0"/>
              <a:t>, ed </a:t>
            </a:r>
            <a:r>
              <a:rPr lang="en-US" sz="800" dirty="0" err="1"/>
              <a:t>Donlan</a:t>
            </a:r>
            <a:r>
              <a:rPr lang="en-US" sz="800" dirty="0"/>
              <a:t> C. (Hove: Erlbaum; ), 175–196. </a:t>
            </a:r>
          </a:p>
          <a:p>
            <a:pPr>
              <a:lnSpc>
                <a:spcPct val="150000"/>
              </a:lnSpc>
            </a:pPr>
            <a:r>
              <a:rPr lang="en-US" sz="800" dirty="0"/>
              <a:t>Zhang, Jing, et al. “The Relationship Between Math Anxiety and Math Performance: A Meta-Analytic Investigation.” </a:t>
            </a:r>
            <a:r>
              <a:rPr lang="en-US" sz="800" i="1" dirty="0"/>
              <a:t>Frontiers</a:t>
            </a:r>
            <a:r>
              <a:rPr lang="en-US" sz="800" dirty="0"/>
              <a:t>, Frontiers, 1 Jan. 1AD, </a:t>
            </a:r>
            <a:r>
              <a:rPr lang="en-US" sz="800" u="sng" dirty="0">
                <a:hlinkClick r:id="rId5"/>
              </a:rPr>
              <a:t>www.frontiersin.org/articles/10.3389/fpsyg.2019.01613/full</a:t>
            </a:r>
            <a:r>
              <a:rPr lang="en-US" sz="800" dirty="0"/>
              <a:t>.</a:t>
            </a:r>
          </a:p>
          <a:p>
            <a:br>
              <a:rPr lang="en-US" dirty="0"/>
            </a:br>
            <a:br>
              <a:rPr lang="en-US" dirty="0"/>
            </a:br>
            <a:endParaRPr lang="en-US" dirty="0"/>
          </a:p>
        </p:txBody>
      </p:sp>
    </p:spTree>
    <p:extLst>
      <p:ext uri="{BB962C8B-B14F-4D97-AF65-F5344CB8AC3E}">
        <p14:creationId xmlns:p14="http://schemas.microsoft.com/office/powerpoint/2010/main" val="38200541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{44625DFB-EE39-9F4C-B700-076C84C8B38C}tf16401378</Template>
  <TotalTime>1037</TotalTime>
  <Words>841</Words>
  <Application>Microsoft Office PowerPoint</Application>
  <PresentationFormat>Widescreen</PresentationFormat>
  <Paragraphs>34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Madison</vt:lpstr>
      <vt:lpstr>An Examination of the Correlation Between Math Anxiety and Mathematic Performance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Examination of the Correlation Between Math Anxiety and Mathematic Academic Performance </dc:title>
  <dc:creator>Major, Grace L.</dc:creator>
  <cp:lastModifiedBy>Major, Grace L.</cp:lastModifiedBy>
  <cp:revision>4</cp:revision>
  <dcterms:created xsi:type="dcterms:W3CDTF">2022-04-18T21:43:09Z</dcterms:created>
  <dcterms:modified xsi:type="dcterms:W3CDTF">2022-04-26T19:51:58Z</dcterms:modified>
</cp:coreProperties>
</file>