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AF46FA-53BC-6A4B-89AA-D6403DDC0A7F}" v="58" dt="2021-04-29T01:19:10.974"/>
    <p1510:client id="{6EF69DE9-7328-1980-912D-C1CF5C9BE9CA}" v="1310" dt="2021-04-28T22:57:27.3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00"/>
  </p:normalViewPr>
  <p:slideViewPr>
    <p:cSldViewPr snapToGrid="0" snapToObjects="1">
      <p:cViewPr varScale="1">
        <p:scale>
          <a:sx n="76" d="100"/>
          <a:sy n="76" d="100"/>
        </p:scale>
        <p:origin x="216" y="4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52F1F-F373-C840-A998-E179F90857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BC7C5D-E958-E842-9740-26F69D05C3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094E1EB-1596-2144-896C-7EF29A7918F2}"/>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5" name="Footer Placeholder 4">
            <a:extLst>
              <a:ext uri="{FF2B5EF4-FFF2-40B4-BE49-F238E27FC236}">
                <a16:creationId xmlns:a16="http://schemas.microsoft.com/office/drawing/2014/main" id="{A39D87DC-F3A0-F947-8659-8AB64000D13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C1D025-75F1-9046-964F-4D347C7DE4CE}"/>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3788406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751A0-4713-CD4F-B43F-68C0928B9AA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A60B3A-3B6E-FA41-8277-2E0A0DFC30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43192D-81E3-E440-B4FB-A7EEBAF6BBEE}"/>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5" name="Footer Placeholder 4">
            <a:extLst>
              <a:ext uri="{FF2B5EF4-FFF2-40B4-BE49-F238E27FC236}">
                <a16:creationId xmlns:a16="http://schemas.microsoft.com/office/drawing/2014/main" id="{02872F6B-9A7C-2D40-9AAE-A1778578982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4F8FA13-821B-9E45-818D-202C83EE0BE6}"/>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1478891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451314-D4FC-6B4A-9D88-A184AACB698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45A4CF-C1E5-2042-8EF3-50565CF4F6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6E57BF-D5EE-C241-8CCA-A127BE26CB5E}"/>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5" name="Footer Placeholder 4">
            <a:extLst>
              <a:ext uri="{FF2B5EF4-FFF2-40B4-BE49-F238E27FC236}">
                <a16:creationId xmlns:a16="http://schemas.microsoft.com/office/drawing/2014/main" id="{AA1B545A-C120-2349-A51E-97F2EB20EBA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AFFC356-F874-C344-8C20-E8AA7DE69EA0}"/>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144968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449A7-70F8-2048-93CC-993B11A8AA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D52143-B282-B048-95D6-F5E0DA13E6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B706B1-76FA-7845-86B0-25E345C8F171}"/>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5" name="Footer Placeholder 4">
            <a:extLst>
              <a:ext uri="{FF2B5EF4-FFF2-40B4-BE49-F238E27FC236}">
                <a16:creationId xmlns:a16="http://schemas.microsoft.com/office/drawing/2014/main" id="{EEDCCA29-421B-AE45-9B90-848D5A60889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09A8D52-A7BC-0848-9C96-1D0CBEF0B93F}"/>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3204394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41673-CB7A-CA44-A679-B5BE4E9BBC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672838-4661-624D-AA40-7B57111722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06D1A5-9291-254A-A5E7-2C58242A14C0}"/>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5" name="Footer Placeholder 4">
            <a:extLst>
              <a:ext uri="{FF2B5EF4-FFF2-40B4-BE49-F238E27FC236}">
                <a16:creationId xmlns:a16="http://schemas.microsoft.com/office/drawing/2014/main" id="{50EF111E-712B-9D48-AD5F-DFE21AF303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3105673-587C-0D43-A0DF-E2C9A9DB33BC}"/>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2788655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E0FBC-2CFE-D74F-95D8-FF57AA81BD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C03085-0B5C-4F4B-8996-33612B757F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D10020E-2122-9243-ABCC-0AC09D293EE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DCDAAB-32A9-5747-8CF5-1CEBE3850DF7}"/>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6" name="Footer Placeholder 5">
            <a:extLst>
              <a:ext uri="{FF2B5EF4-FFF2-40B4-BE49-F238E27FC236}">
                <a16:creationId xmlns:a16="http://schemas.microsoft.com/office/drawing/2014/main" id="{6AEFACED-0EFE-5D47-BA5A-08BB0BDCFB9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0FAA26-EC8E-1E47-A6F1-C39647BDE1A8}"/>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1906343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6259F-8B10-B649-94E2-F27EB95F2D7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E039DED-7740-8845-92EB-771094393A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D22933-682F-8D43-B2ED-062C32CA39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F0BEAF-BC79-B146-AE0A-E7EA146F6D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B1851B-E815-094A-A72C-3A76898DD5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F4DC60-21E2-5241-9ADC-378EC0FE5077}"/>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8" name="Footer Placeholder 7">
            <a:extLst>
              <a:ext uri="{FF2B5EF4-FFF2-40B4-BE49-F238E27FC236}">
                <a16:creationId xmlns:a16="http://schemas.microsoft.com/office/drawing/2014/main" id="{70A01F2E-E33C-7847-8E55-4B3D03C85182}"/>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021C18F-E9A2-3F43-8A85-667F04079715}"/>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4218577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F5B66-31BF-6249-8FBE-5C1087C0FA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136A50-7FBC-BA45-A857-6303DE6CC59A}"/>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4" name="Footer Placeholder 3">
            <a:extLst>
              <a:ext uri="{FF2B5EF4-FFF2-40B4-BE49-F238E27FC236}">
                <a16:creationId xmlns:a16="http://schemas.microsoft.com/office/drawing/2014/main" id="{188B5AE0-3981-9042-9939-C957149BEDE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CB3AA77-9C29-C24A-AB65-BD03EEBE2616}"/>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893302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791648-79B5-9447-97D4-D1118B60D3CA}"/>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3" name="Footer Placeholder 2">
            <a:extLst>
              <a:ext uri="{FF2B5EF4-FFF2-40B4-BE49-F238E27FC236}">
                <a16:creationId xmlns:a16="http://schemas.microsoft.com/office/drawing/2014/main" id="{38B9F979-9CB3-F343-A0CA-5FB5FB488C6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785CCC2-D7A7-6B43-829E-37368FC3721F}"/>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196581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22991-578A-844C-AE88-67DFEBB712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1B5620E-7968-8548-87D2-7AB383C55E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4A4A8E-7E54-4B4E-941E-898529C586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BABD17-F4A3-C248-936C-F1A43031CEB3}"/>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6" name="Footer Placeholder 5">
            <a:extLst>
              <a:ext uri="{FF2B5EF4-FFF2-40B4-BE49-F238E27FC236}">
                <a16:creationId xmlns:a16="http://schemas.microsoft.com/office/drawing/2014/main" id="{FEB9FCFD-BBF8-5648-B0F7-51E93C78AD5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95B404D-F5FB-0D44-9AB3-D06D14B7DBEC}"/>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497716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1314F-44CD-B943-B50C-79D9938ECD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C6D0891-5BFB-DB46-BFA4-AFC9A9CC44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1126F0EE-2011-224A-937B-C309D4BE50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871EE0-D172-FB43-9596-9BEE3D2FED55}"/>
              </a:ext>
            </a:extLst>
          </p:cNvPr>
          <p:cNvSpPr>
            <a:spLocks noGrp="1"/>
          </p:cNvSpPr>
          <p:nvPr>
            <p:ph type="dt" sz="half" idx="10"/>
          </p:nvPr>
        </p:nvSpPr>
        <p:spPr/>
        <p:txBody>
          <a:bodyPr/>
          <a:lstStyle/>
          <a:p>
            <a:fld id="{E85455A2-A5C7-BB42-814C-5DD8F901CF80}" type="datetimeFigureOut">
              <a:rPr lang="en-US" smtClean="0"/>
              <a:t>4/28/21</a:t>
            </a:fld>
            <a:endParaRPr lang="en-US" dirty="0"/>
          </a:p>
        </p:txBody>
      </p:sp>
      <p:sp>
        <p:nvSpPr>
          <p:cNvPr id="6" name="Footer Placeholder 5">
            <a:extLst>
              <a:ext uri="{FF2B5EF4-FFF2-40B4-BE49-F238E27FC236}">
                <a16:creationId xmlns:a16="http://schemas.microsoft.com/office/drawing/2014/main" id="{80E1B0DF-7E14-9B4C-8232-C8C82707254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292F944-C8A7-5049-886A-426F714B4351}"/>
              </a:ext>
            </a:extLst>
          </p:cNvPr>
          <p:cNvSpPr>
            <a:spLocks noGrp="1"/>
          </p:cNvSpPr>
          <p:nvPr>
            <p:ph type="sldNum" sz="quarter" idx="12"/>
          </p:nvPr>
        </p:nvSpPr>
        <p:spPr/>
        <p:txBody>
          <a:bodyPr/>
          <a:lstStyle/>
          <a:p>
            <a:fld id="{BC0F2A63-E85D-7147-B0FF-5319E31CF55E}" type="slidenum">
              <a:rPr lang="en-US" smtClean="0"/>
              <a:t>‹#›</a:t>
            </a:fld>
            <a:endParaRPr lang="en-US" dirty="0"/>
          </a:p>
        </p:txBody>
      </p:sp>
    </p:spTree>
    <p:extLst>
      <p:ext uri="{BB962C8B-B14F-4D97-AF65-F5344CB8AC3E}">
        <p14:creationId xmlns:p14="http://schemas.microsoft.com/office/powerpoint/2010/main" val="3769379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AABAD2-7408-C040-B828-94D7E359C0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170D6D-7AE1-E942-8D87-149897D2BA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0DEF79-A3A6-2A49-BBCA-5BA44F9894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5455A2-A5C7-BB42-814C-5DD8F901CF80}" type="datetimeFigureOut">
              <a:rPr lang="en-US" smtClean="0"/>
              <a:t>4/28/21</a:t>
            </a:fld>
            <a:endParaRPr lang="en-US" dirty="0"/>
          </a:p>
        </p:txBody>
      </p:sp>
      <p:sp>
        <p:nvSpPr>
          <p:cNvPr id="5" name="Footer Placeholder 4">
            <a:extLst>
              <a:ext uri="{FF2B5EF4-FFF2-40B4-BE49-F238E27FC236}">
                <a16:creationId xmlns:a16="http://schemas.microsoft.com/office/drawing/2014/main" id="{A0BBB106-13E3-AC49-A1AE-4EC99B761B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8144FC3-913C-9D4B-AD55-761644CE0C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F2A63-E85D-7147-B0FF-5319E31CF55E}" type="slidenum">
              <a:rPr lang="en-US" smtClean="0"/>
              <a:t>‹#›</a:t>
            </a:fld>
            <a:endParaRPr lang="en-US" dirty="0"/>
          </a:p>
        </p:txBody>
      </p:sp>
    </p:spTree>
    <p:extLst>
      <p:ext uri="{BB962C8B-B14F-4D97-AF65-F5344CB8AC3E}">
        <p14:creationId xmlns:p14="http://schemas.microsoft.com/office/powerpoint/2010/main" val="29906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hyperlink" Target="https://www.ncbi.nlm.nih.gov/pmc/articles/PMC7934324/"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doi.org/10.1186/1479-5868-9-128" TargetMode="External"/><Relationship Id="rId11" Type="http://schemas.openxmlformats.org/officeDocument/2006/relationships/image" Target="../media/image7.svg"/><Relationship Id="rId5" Type="http://schemas.openxmlformats.org/officeDocument/2006/relationships/hyperlink" Target="https://doi.org/10.1016/S1440-2440(04)80279-2" TargetMode="Externa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8B6E9B-72C1-8649-9D73-D3305D622E4A}"/>
              </a:ext>
            </a:extLst>
          </p:cNvPr>
          <p:cNvSpPr txBox="1"/>
          <p:nvPr/>
        </p:nvSpPr>
        <p:spPr>
          <a:xfrm>
            <a:off x="3598333" y="82449"/>
            <a:ext cx="4995333" cy="984885"/>
          </a:xfrm>
          <a:prstGeom prst="rect">
            <a:avLst/>
          </a:prstGeom>
          <a:noFill/>
        </p:spPr>
        <p:txBody>
          <a:bodyPr wrap="square" lIns="91440" tIns="45720" rIns="91440" bIns="45720" rtlCol="0" anchor="t">
            <a:spAutoFit/>
          </a:bodyPr>
          <a:lstStyle/>
          <a:p>
            <a:pPr algn="ctr"/>
            <a:r>
              <a:rPr lang="en-US" b="1" dirty="0">
                <a:latin typeface="Times New Roman"/>
                <a:cs typeface="Times New Roman"/>
              </a:rPr>
              <a:t>Workplace Wellness in</a:t>
            </a:r>
            <a:r>
              <a:rPr lang="en-US" b="1" dirty="0">
                <a:latin typeface="Times New Roman"/>
                <a:ea typeface="+mn-lt"/>
                <a:cs typeface="Times New Roman"/>
              </a:rPr>
              <a:t> the </a:t>
            </a:r>
            <a:r>
              <a:rPr lang="en-US" b="1" dirty="0">
                <a:latin typeface="Times New Roman"/>
                <a:ea typeface="+mn-lt"/>
                <a:cs typeface="+mn-lt"/>
              </a:rPr>
              <a:t>Naugatuck Valley Community </a:t>
            </a:r>
            <a:endParaRPr lang="en-US" b="1" dirty="0">
              <a:latin typeface="Calibri"/>
              <a:cs typeface="Calibri"/>
            </a:endParaRPr>
          </a:p>
          <a:p>
            <a:pPr algn="ctr"/>
            <a:r>
              <a:rPr lang="en-US" sz="1100" dirty="0">
                <a:latin typeface="Times New Roman"/>
                <a:cs typeface="Times New Roman"/>
              </a:rPr>
              <a:t> Olivia Sangiovanni, Isabella Montecalvo, Wendy Bjerke</a:t>
            </a:r>
          </a:p>
          <a:p>
            <a:pPr algn="ctr"/>
            <a:r>
              <a:rPr lang="en-US" sz="1100" i="1" dirty="0">
                <a:latin typeface="Times New Roman" panose="02020603050405020304" pitchFamily="18" charset="0"/>
                <a:cs typeface="Times New Roman" panose="02020603050405020304" pitchFamily="18" charset="0"/>
              </a:rPr>
              <a:t>Sacred Heart University, Fairfield CT. Griffin Hospital, Derby, CT</a:t>
            </a:r>
          </a:p>
        </p:txBody>
      </p:sp>
      <p:pic>
        <p:nvPicPr>
          <p:cNvPr id="1026" name="Picture 2" descr="Behind our Shield | Sacred Heart University">
            <a:extLst>
              <a:ext uri="{FF2B5EF4-FFF2-40B4-BE49-F238E27FC236}">
                <a16:creationId xmlns:a16="http://schemas.microsoft.com/office/drawing/2014/main" id="{CFF50B64-F397-4E47-809F-0CB15AF067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1005" y="-2218"/>
            <a:ext cx="685529" cy="8131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riffin Health (203) 735-7421 - Derby, Connecticut | A Planetree-Designated  Patient-Centered Hospital">
            <a:extLst>
              <a:ext uri="{FF2B5EF4-FFF2-40B4-BE49-F238E27FC236}">
                <a16:creationId xmlns:a16="http://schemas.microsoft.com/office/drawing/2014/main" id="{63E81F03-9E31-6E47-8747-3A87FE6476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465" y="82449"/>
            <a:ext cx="1634341" cy="8298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9BD3935-459C-EB4C-9D23-6D3CC1CFE1F0}"/>
              </a:ext>
            </a:extLst>
          </p:cNvPr>
          <p:cNvSpPr txBox="1"/>
          <p:nvPr/>
        </p:nvSpPr>
        <p:spPr>
          <a:xfrm>
            <a:off x="111355" y="1144224"/>
            <a:ext cx="2474010" cy="3031599"/>
          </a:xfrm>
          <a:prstGeom prst="rect">
            <a:avLst/>
          </a:prstGeom>
          <a:noFill/>
          <a:ln>
            <a:solidFill>
              <a:schemeClr val="tx1"/>
            </a:solidFill>
          </a:ln>
        </p:spPr>
        <p:txBody>
          <a:bodyPr wrap="square" lIns="91440" tIns="45720" rIns="91440" bIns="45720" rtlCol="0" anchor="t">
            <a:spAutoFit/>
          </a:bodyPr>
          <a:lstStyle/>
          <a:p>
            <a:pPr algn="ctr"/>
            <a:r>
              <a:rPr lang="en-US" sz="1200" b="1" dirty="0"/>
              <a:t>Introduction &amp; Purpose</a:t>
            </a:r>
          </a:p>
          <a:p>
            <a:endParaRPr lang="en-US" sz="1100" dirty="0"/>
          </a:p>
          <a:p>
            <a:r>
              <a:rPr lang="en-US" sz="800" dirty="0"/>
              <a:t>Workplace Wellness is the incorporation of physical activity, healthy nutrition, and positive mental health into a work environment. Employee health is crucial to a successful business.</a:t>
            </a:r>
            <a:endParaRPr lang="en-US" sz="800" dirty="0">
              <a:cs typeface="Calibri"/>
            </a:endParaRPr>
          </a:p>
          <a:p>
            <a:endParaRPr lang="en-US" sz="800" dirty="0"/>
          </a:p>
          <a:p>
            <a:r>
              <a:rPr lang="en-US" sz="800" dirty="0"/>
              <a:t>The goal of Workplace Wellness is to place healthy habits into businesses to help break up the sedentary lifestyle presented during the workday.  This goal will help to reduce chronic disease and cardiovascular disease in a variety of different work places across the country, but especially in our targeted community ,  the Greater Naugatuck Valley</a:t>
            </a:r>
            <a:endParaRPr lang="en-US" sz="800" dirty="0">
              <a:cs typeface="Calibri"/>
            </a:endParaRPr>
          </a:p>
          <a:p>
            <a:endParaRPr lang="en-US" sz="800" dirty="0">
              <a:cs typeface="Calibri"/>
            </a:endParaRPr>
          </a:p>
          <a:p>
            <a:r>
              <a:rPr lang="en-US" sz="800" dirty="0">
                <a:ea typeface="+mn-lt"/>
                <a:cs typeface="+mn-lt"/>
              </a:rPr>
              <a:t>The 2019 Community Index show that heart disease continues to be a leading cause of premature death in the Valley.  By addressing heart disease  through lifestyle changes we can also influence other chronic diseases such as diabetes, obesity, stroke, and some cancers.</a:t>
            </a:r>
          </a:p>
          <a:p>
            <a:endParaRPr lang="en-US" sz="800" dirty="0">
              <a:cs typeface="Calibri"/>
            </a:endParaRPr>
          </a:p>
          <a:p>
            <a:endParaRPr lang="en-US" sz="800" dirty="0">
              <a:cs typeface="Calibri"/>
            </a:endParaRPr>
          </a:p>
        </p:txBody>
      </p:sp>
      <p:sp>
        <p:nvSpPr>
          <p:cNvPr id="9" name="TextBox 8">
            <a:extLst>
              <a:ext uri="{FF2B5EF4-FFF2-40B4-BE49-F238E27FC236}">
                <a16:creationId xmlns:a16="http://schemas.microsoft.com/office/drawing/2014/main" id="{A13172C0-4D34-8145-882F-97507FD413E6}"/>
              </a:ext>
            </a:extLst>
          </p:cNvPr>
          <p:cNvSpPr txBox="1"/>
          <p:nvPr/>
        </p:nvSpPr>
        <p:spPr>
          <a:xfrm>
            <a:off x="10062261" y="1191258"/>
            <a:ext cx="2055589" cy="1680731"/>
          </a:xfrm>
          <a:prstGeom prst="rect">
            <a:avLst/>
          </a:prstGeom>
          <a:noFill/>
          <a:ln>
            <a:solidFill>
              <a:schemeClr val="tx1"/>
            </a:solidFill>
          </a:ln>
        </p:spPr>
        <p:txBody>
          <a:bodyPr wrap="square" lIns="91440" tIns="45720" rIns="91440" bIns="45720" rtlCol="0" anchor="t">
            <a:spAutoFit/>
          </a:bodyPr>
          <a:lstStyle/>
          <a:p>
            <a:pPr algn="ctr"/>
            <a:r>
              <a:rPr lang="en-US" sz="1200" b="1" dirty="0"/>
              <a:t>Conclusions</a:t>
            </a:r>
          </a:p>
          <a:p>
            <a:pPr marL="171450" indent="-171450">
              <a:buFont typeface="Arial"/>
              <a:buChar char="•"/>
            </a:pPr>
            <a:r>
              <a:rPr lang="en-US" sz="800" dirty="0">
                <a:cs typeface="Calibri"/>
              </a:rPr>
              <a:t>Workplace wellness is critical in order to have a successful business and healthy employees</a:t>
            </a:r>
          </a:p>
          <a:p>
            <a:pPr marL="171450" indent="-171450">
              <a:buFont typeface="Arial"/>
              <a:buChar char="•"/>
            </a:pPr>
            <a:r>
              <a:rPr lang="en-US" sz="800" dirty="0">
                <a:cs typeface="Calibri"/>
              </a:rPr>
              <a:t>Incorporating workplace wellness in your workplace proves to have benefits in the physical activity area, nutrition, mental wellness, and even in the Covid-19 impact.</a:t>
            </a:r>
          </a:p>
          <a:p>
            <a:pPr marL="171450" indent="-171450">
              <a:buFont typeface="Arial"/>
              <a:buChar char="•"/>
            </a:pPr>
            <a:r>
              <a:rPr lang="en-US" sz="800" dirty="0">
                <a:cs typeface="Calibri"/>
              </a:rPr>
              <a:t>Workplace wellness provides benefits to all employees especially sedentary behavior ones!</a:t>
            </a:r>
          </a:p>
        </p:txBody>
      </p:sp>
      <p:sp>
        <p:nvSpPr>
          <p:cNvPr id="10" name="TextBox 9">
            <a:extLst>
              <a:ext uri="{FF2B5EF4-FFF2-40B4-BE49-F238E27FC236}">
                <a16:creationId xmlns:a16="http://schemas.microsoft.com/office/drawing/2014/main" id="{C0DD4A67-CB96-DA4D-912A-C09C1F4579D4}"/>
              </a:ext>
            </a:extLst>
          </p:cNvPr>
          <p:cNvSpPr txBox="1"/>
          <p:nvPr/>
        </p:nvSpPr>
        <p:spPr>
          <a:xfrm>
            <a:off x="2659102" y="1144060"/>
            <a:ext cx="2191171" cy="2139047"/>
          </a:xfrm>
          <a:prstGeom prst="rect">
            <a:avLst/>
          </a:prstGeom>
          <a:noFill/>
          <a:ln>
            <a:solidFill>
              <a:schemeClr val="tx1"/>
            </a:solidFill>
          </a:ln>
        </p:spPr>
        <p:txBody>
          <a:bodyPr wrap="square" lIns="91440" tIns="45720" rIns="91440" bIns="45720" rtlCol="0" anchor="t">
            <a:spAutoFit/>
          </a:bodyPr>
          <a:lstStyle/>
          <a:p>
            <a:pPr algn="ctr"/>
            <a:r>
              <a:rPr lang="en-US" sz="1200" b="1" dirty="0"/>
              <a:t>Health Concerns in the Workplace</a:t>
            </a:r>
          </a:p>
          <a:p>
            <a:pPr algn="ctr"/>
            <a:r>
              <a:rPr lang="en-US" sz="1000" i="1" dirty="0">
                <a:solidFill>
                  <a:srgbClr val="FF0000"/>
                </a:solidFill>
                <a:cs typeface="Calibri"/>
              </a:rPr>
              <a:t>Sedentary behavior risks:</a:t>
            </a:r>
            <a:endParaRPr lang="en-US" sz="1000" b="1" i="1" dirty="0">
              <a:cs typeface="Calibri"/>
            </a:endParaRPr>
          </a:p>
          <a:p>
            <a:pPr marL="171450" indent="-171450">
              <a:buFont typeface="Arial"/>
              <a:buChar char="•"/>
            </a:pPr>
            <a:r>
              <a:rPr lang="en-US" sz="800" dirty="0">
                <a:cs typeface="Calibri"/>
              </a:rPr>
              <a:t>Heart disease </a:t>
            </a:r>
          </a:p>
          <a:p>
            <a:pPr marL="171450" indent="-171450">
              <a:buFont typeface="Arial"/>
              <a:buChar char="•"/>
            </a:pPr>
            <a:r>
              <a:rPr lang="en-US" sz="800" dirty="0">
                <a:cs typeface="Calibri"/>
              </a:rPr>
              <a:t>Depression </a:t>
            </a:r>
          </a:p>
          <a:p>
            <a:pPr marL="171450" indent="-171450">
              <a:buFont typeface="Arial"/>
              <a:buChar char="•"/>
            </a:pPr>
            <a:r>
              <a:rPr lang="en-US" sz="800" dirty="0">
                <a:cs typeface="Calibri"/>
              </a:rPr>
              <a:t>Musculoskeletal disorders </a:t>
            </a:r>
          </a:p>
          <a:p>
            <a:pPr algn="ctr"/>
            <a:r>
              <a:rPr lang="en-US" sz="1000" i="1" dirty="0">
                <a:solidFill>
                  <a:srgbClr val="FF0000"/>
                </a:solidFill>
                <a:cs typeface="Calibri"/>
              </a:rPr>
              <a:t>Workplace Wellness benefits</a:t>
            </a:r>
          </a:p>
          <a:p>
            <a:pPr marL="171450" indent="-171450">
              <a:buFont typeface="Arial"/>
              <a:buChar char="•"/>
            </a:pPr>
            <a:r>
              <a:rPr lang="en-US" sz="800" dirty="0">
                <a:cs typeface="Calibri"/>
              </a:rPr>
              <a:t>Reduction in death rates in Naugatuck Valley</a:t>
            </a:r>
          </a:p>
          <a:p>
            <a:pPr marL="171450" indent="-171450">
              <a:buFont typeface="Arial"/>
              <a:buChar char="•"/>
            </a:pPr>
            <a:r>
              <a:rPr lang="en-US" sz="800" dirty="0">
                <a:cs typeface="Calibri"/>
              </a:rPr>
              <a:t>Reduction of risk and prevalence in Naugatuck Valley</a:t>
            </a:r>
          </a:p>
          <a:p>
            <a:pPr marL="171450" indent="-171450">
              <a:buFont typeface="Arial"/>
              <a:buChar char="•"/>
            </a:pPr>
            <a:r>
              <a:rPr lang="en-US" sz="800" dirty="0">
                <a:cs typeface="Calibri"/>
              </a:rPr>
              <a:t>Increased awareness regarding physical activity, nutrition, and mental wellness</a:t>
            </a:r>
          </a:p>
          <a:p>
            <a:pPr marL="171450" indent="-171450">
              <a:buFont typeface="Arial"/>
              <a:buChar char="•"/>
            </a:pPr>
            <a:endParaRPr lang="en-US" sz="800" dirty="0">
              <a:cs typeface="Calibri"/>
            </a:endParaRPr>
          </a:p>
          <a:p>
            <a:pPr marL="171450" indent="-171450">
              <a:buFont typeface="Arial"/>
              <a:buChar char="•"/>
            </a:pPr>
            <a:endParaRPr lang="en-US" sz="900" dirty="0">
              <a:cs typeface="Calibri"/>
            </a:endParaRPr>
          </a:p>
        </p:txBody>
      </p:sp>
      <p:sp>
        <p:nvSpPr>
          <p:cNvPr id="12" name="TextBox 11">
            <a:extLst>
              <a:ext uri="{FF2B5EF4-FFF2-40B4-BE49-F238E27FC236}">
                <a16:creationId xmlns:a16="http://schemas.microsoft.com/office/drawing/2014/main" id="{D5FD4175-69A5-5A4C-9B51-0841F1755BA9}"/>
              </a:ext>
            </a:extLst>
          </p:cNvPr>
          <p:cNvSpPr txBox="1"/>
          <p:nvPr/>
        </p:nvSpPr>
        <p:spPr>
          <a:xfrm>
            <a:off x="4930016" y="1151003"/>
            <a:ext cx="2485895" cy="3608680"/>
          </a:xfrm>
          <a:prstGeom prst="rect">
            <a:avLst/>
          </a:prstGeom>
          <a:noFill/>
          <a:ln>
            <a:solidFill>
              <a:schemeClr val="tx1"/>
            </a:solidFill>
          </a:ln>
        </p:spPr>
        <p:txBody>
          <a:bodyPr wrap="square" lIns="91440" tIns="45720" rIns="91440" bIns="45720" rtlCol="0" anchor="t">
            <a:spAutoFit/>
          </a:bodyPr>
          <a:lstStyle/>
          <a:p>
            <a:pPr algn="ctr"/>
            <a:r>
              <a:rPr lang="en-US" sz="1200" b="1" dirty="0"/>
              <a:t>Physical Activity</a:t>
            </a:r>
          </a:p>
          <a:p>
            <a:pPr algn="ctr"/>
            <a:endParaRPr lang="en-US" sz="1000" b="1" dirty="0"/>
          </a:p>
          <a:p>
            <a:pPr algn="ctr"/>
            <a:r>
              <a:rPr lang="en-US" sz="1050" i="1" dirty="0">
                <a:solidFill>
                  <a:srgbClr val="FF0000"/>
                </a:solidFill>
              </a:rPr>
              <a:t>What do researchers say?</a:t>
            </a:r>
            <a:endParaRPr lang="en-US" sz="1050" dirty="0">
              <a:solidFill>
                <a:srgbClr val="FF0000"/>
              </a:solidFill>
            </a:endParaRPr>
          </a:p>
          <a:p>
            <a:pPr marL="171450" indent="-171450">
              <a:buFont typeface="Arial" panose="020B0604020202020204" pitchFamily="34" charset="0"/>
              <a:buChar char="•"/>
            </a:pPr>
            <a:r>
              <a:rPr lang="en-US" sz="800" dirty="0"/>
              <a:t>Working hours are mostly spent sedentary. </a:t>
            </a:r>
            <a:br>
              <a:rPr lang="en-US" sz="800" dirty="0"/>
            </a:br>
            <a:r>
              <a:rPr lang="en-US" sz="800" dirty="0"/>
              <a:t>Overall goals of companies is to reduce prolonged sitting time. </a:t>
            </a:r>
          </a:p>
          <a:p>
            <a:pPr marL="171450" indent="-171450">
              <a:buFont typeface="Arial" panose="020B0604020202020204" pitchFamily="34" charset="0"/>
              <a:buChar char="•"/>
            </a:pPr>
            <a:r>
              <a:rPr lang="en-US" sz="800" dirty="0"/>
              <a:t>Programs focus on approach more than incorporation. </a:t>
            </a:r>
          </a:p>
          <a:p>
            <a:pPr marL="171450" indent="-171450">
              <a:buFont typeface="Arial" panose="020B0604020202020204" pitchFamily="34" charset="0"/>
              <a:buChar char="•"/>
            </a:pPr>
            <a:r>
              <a:rPr lang="en-US" sz="800" dirty="0"/>
              <a:t>There is a need for more facilities overall that promote physical activity.</a:t>
            </a:r>
          </a:p>
          <a:p>
            <a:endParaRPr lang="en-US" sz="800" dirty="0"/>
          </a:p>
          <a:p>
            <a:pPr algn="ctr"/>
            <a:r>
              <a:rPr lang="en-US" sz="1000" i="1" dirty="0">
                <a:solidFill>
                  <a:srgbClr val="FF0000"/>
                </a:solidFill>
              </a:rPr>
              <a:t>Incorporated into the Workplace</a:t>
            </a:r>
          </a:p>
          <a:p>
            <a:pPr algn="ctr"/>
            <a:endParaRPr lang="en-US" sz="900" b="1" dirty="0">
              <a:solidFill>
                <a:srgbClr val="000000"/>
              </a:solidFill>
              <a:cs typeface="Calibri" panose="020F0502020204030204"/>
            </a:endParaRPr>
          </a:p>
          <a:p>
            <a:r>
              <a:rPr lang="en-US" sz="900" i="1" dirty="0">
                <a:solidFill>
                  <a:srgbClr val="FF0000"/>
                </a:solidFill>
              </a:rPr>
              <a:t>Employees</a:t>
            </a:r>
          </a:p>
          <a:p>
            <a:pPr marL="171450" indent="-171450">
              <a:buFont typeface="Arial" panose="020B0604020202020204" pitchFamily="34" charset="0"/>
              <a:buChar char="•"/>
            </a:pPr>
            <a:r>
              <a:rPr lang="en-US" sz="800" dirty="0"/>
              <a:t>Take the stairs!</a:t>
            </a:r>
          </a:p>
          <a:p>
            <a:pPr marL="171450" indent="-171450">
              <a:buFont typeface="Arial" panose="020B0604020202020204" pitchFamily="34" charset="0"/>
              <a:buChar char="•"/>
            </a:pPr>
            <a:r>
              <a:rPr lang="en-US" sz="800" dirty="0"/>
              <a:t>Set reminders to stand up and stretch every hour</a:t>
            </a:r>
          </a:p>
          <a:p>
            <a:pPr marL="171450" indent="-171450">
              <a:buFont typeface="Arial" panose="020B0604020202020204" pitchFamily="34" charset="0"/>
              <a:buChar char="•"/>
            </a:pPr>
            <a:r>
              <a:rPr lang="en-US" sz="800" dirty="0"/>
              <a:t>Go on a walk during lunch</a:t>
            </a:r>
          </a:p>
          <a:p>
            <a:endParaRPr lang="en-US" sz="800" dirty="0"/>
          </a:p>
          <a:p>
            <a:r>
              <a:rPr lang="en-US" sz="900" i="1" dirty="0">
                <a:solidFill>
                  <a:srgbClr val="FF0000"/>
                </a:solidFill>
              </a:rPr>
              <a:t>Employers</a:t>
            </a:r>
          </a:p>
          <a:p>
            <a:pPr marL="171450" indent="-171450">
              <a:buFont typeface="Arial" panose="020B0604020202020204" pitchFamily="34" charset="0"/>
              <a:buChar char="•"/>
            </a:pPr>
            <a:r>
              <a:rPr lang="en-US" sz="800" dirty="0"/>
              <a:t>Create rewarding exercise competitions each week (i.e. reaching step goals, attending a fitness class)</a:t>
            </a:r>
          </a:p>
          <a:p>
            <a:pPr marL="171450" indent="-171450">
              <a:buFont typeface="Arial" panose="020B0604020202020204" pitchFamily="34" charset="0"/>
              <a:buChar char="•"/>
            </a:pPr>
            <a:r>
              <a:rPr lang="en-US" sz="800" dirty="0"/>
              <a:t>Fundraise for standing desk options for employee offices</a:t>
            </a:r>
          </a:p>
          <a:p>
            <a:pPr marL="171450" indent="-171450">
              <a:buFont typeface="Arial" panose="020B0604020202020204" pitchFamily="34" charset="0"/>
              <a:buChar char="•"/>
            </a:pPr>
            <a:r>
              <a:rPr lang="en-US" sz="800" dirty="0"/>
              <a:t>Create and maintain a clean gym with ample equipment</a:t>
            </a:r>
          </a:p>
          <a:p>
            <a:pPr marL="171450" indent="-171450">
              <a:buFont typeface="Arial" panose="020B0604020202020204" pitchFamily="34" charset="0"/>
              <a:buChar char="•"/>
            </a:pPr>
            <a:r>
              <a:rPr lang="en-US" sz="800" dirty="0"/>
              <a:t>Create motivational bulletins with exercise facts </a:t>
            </a:r>
          </a:p>
        </p:txBody>
      </p:sp>
      <p:sp>
        <p:nvSpPr>
          <p:cNvPr id="13" name="TextBox 12">
            <a:extLst>
              <a:ext uri="{FF2B5EF4-FFF2-40B4-BE49-F238E27FC236}">
                <a16:creationId xmlns:a16="http://schemas.microsoft.com/office/drawing/2014/main" id="{2A9156A6-0F88-294F-B751-A41918572456}"/>
              </a:ext>
            </a:extLst>
          </p:cNvPr>
          <p:cNvSpPr txBox="1"/>
          <p:nvPr/>
        </p:nvSpPr>
        <p:spPr>
          <a:xfrm>
            <a:off x="2684069" y="4840026"/>
            <a:ext cx="4681959" cy="1938992"/>
          </a:xfrm>
          <a:prstGeom prst="rect">
            <a:avLst/>
          </a:prstGeom>
          <a:noFill/>
          <a:ln>
            <a:solidFill>
              <a:schemeClr val="tx1"/>
            </a:solidFill>
          </a:ln>
        </p:spPr>
        <p:txBody>
          <a:bodyPr wrap="square" rtlCol="0">
            <a:spAutoFit/>
          </a:bodyPr>
          <a:lstStyle/>
          <a:p>
            <a:pPr algn="ctr"/>
            <a:r>
              <a:rPr lang="en-US" sz="1200" b="1" dirty="0"/>
              <a:t>Nutrition</a:t>
            </a:r>
          </a:p>
          <a:p>
            <a:pPr algn="ctr"/>
            <a:r>
              <a:rPr lang="en-US" sz="1000" i="1" dirty="0">
                <a:solidFill>
                  <a:srgbClr val="FF0000"/>
                </a:solidFill>
              </a:rPr>
              <a:t>What do researchers say?</a:t>
            </a:r>
          </a:p>
          <a:p>
            <a:pPr marL="171450" indent="-171450">
              <a:buFont typeface="Arial" panose="020B0604020202020204" pitchFamily="34" charset="0"/>
              <a:buChar char="•"/>
            </a:pPr>
            <a:r>
              <a:rPr lang="en-US" sz="800" dirty="0"/>
              <a:t>Most employees obtain high Body Mass Index levels, high waist circumferences, and a high presence of hypertension. </a:t>
            </a:r>
          </a:p>
          <a:p>
            <a:pPr marL="171450" indent="-171450">
              <a:buFont typeface="Arial" panose="020B0604020202020204" pitchFamily="34" charset="0"/>
              <a:buChar char="•"/>
            </a:pPr>
            <a:r>
              <a:rPr lang="en-US" sz="800" dirty="0"/>
              <a:t>Many nutritional surveys show employees reporting dangerously low fruit and vegetable consumption, and a low nutrient adequacy ratio. </a:t>
            </a:r>
          </a:p>
          <a:p>
            <a:pPr marL="171450" indent="-171450">
              <a:buFont typeface="Arial" panose="020B0604020202020204" pitchFamily="34" charset="0"/>
              <a:buChar char="•"/>
            </a:pPr>
            <a:r>
              <a:rPr lang="en-US" sz="800" dirty="0"/>
              <a:t>A healthy diet has been proven to promote a healthy immune system, leading to more productive workdays and less sick days for employees!</a:t>
            </a:r>
          </a:p>
          <a:p>
            <a:pPr marL="171450" indent="-171450">
              <a:buFont typeface="Arial" panose="020B0604020202020204" pitchFamily="34" charset="0"/>
              <a:buChar char="•"/>
            </a:pPr>
            <a:r>
              <a:rPr lang="en-US" sz="800" dirty="0"/>
              <a:t>​Healthy diet is positively liked to lower risk of cardiovascular disease in employees of all ages. </a:t>
            </a:r>
          </a:p>
          <a:p>
            <a:pPr algn="ctr"/>
            <a:br>
              <a:rPr lang="en-US" sz="800" dirty="0"/>
            </a:br>
            <a:r>
              <a:rPr lang="en-US" sz="1000" i="1" dirty="0">
                <a:solidFill>
                  <a:srgbClr val="FF0000"/>
                </a:solidFill>
              </a:rPr>
              <a:t>Incorporated into the Workplace</a:t>
            </a:r>
          </a:p>
          <a:p>
            <a:pPr marL="171450" indent="-171450">
              <a:buFont typeface="Arial" panose="020B0604020202020204" pitchFamily="34" charset="0"/>
              <a:buChar char="•"/>
            </a:pPr>
            <a:r>
              <a:rPr lang="en-US" sz="800" dirty="0"/>
              <a:t>Nutritional Classes to teach about healthy eating</a:t>
            </a:r>
          </a:p>
          <a:p>
            <a:pPr marL="171450" indent="-171450">
              <a:buFont typeface="Arial" panose="020B0604020202020204" pitchFamily="34" charset="0"/>
              <a:buChar char="•"/>
            </a:pPr>
            <a:r>
              <a:rPr lang="en-US" sz="800" dirty="0"/>
              <a:t>Healthy Cafeteria &amp; Vending Machine Options</a:t>
            </a:r>
          </a:p>
          <a:p>
            <a:pPr marL="171450" indent="-171450">
              <a:buFont typeface="Arial" panose="020B0604020202020204" pitchFamily="34" charset="0"/>
              <a:buChar char="•"/>
            </a:pPr>
            <a:r>
              <a:rPr lang="en-US" sz="800" dirty="0"/>
              <a:t>Healthy Recipe Newsletters</a:t>
            </a:r>
          </a:p>
        </p:txBody>
      </p:sp>
      <p:sp>
        <p:nvSpPr>
          <p:cNvPr id="14" name="TextBox 13">
            <a:extLst>
              <a:ext uri="{FF2B5EF4-FFF2-40B4-BE49-F238E27FC236}">
                <a16:creationId xmlns:a16="http://schemas.microsoft.com/office/drawing/2014/main" id="{D2865A74-2E89-7B47-9EA1-3E20DA5220CE}"/>
              </a:ext>
            </a:extLst>
          </p:cNvPr>
          <p:cNvSpPr txBox="1"/>
          <p:nvPr/>
        </p:nvSpPr>
        <p:spPr>
          <a:xfrm>
            <a:off x="7480663" y="1157946"/>
            <a:ext cx="2439277" cy="2431435"/>
          </a:xfrm>
          <a:prstGeom prst="rect">
            <a:avLst/>
          </a:prstGeom>
          <a:noFill/>
          <a:ln>
            <a:solidFill>
              <a:schemeClr val="tx1"/>
            </a:solidFill>
          </a:ln>
        </p:spPr>
        <p:txBody>
          <a:bodyPr wrap="square" rtlCol="0">
            <a:spAutoFit/>
          </a:bodyPr>
          <a:lstStyle/>
          <a:p>
            <a:pPr algn="ctr"/>
            <a:r>
              <a:rPr lang="en-US" sz="1200" b="1" dirty="0"/>
              <a:t>Mental Wellness</a:t>
            </a:r>
          </a:p>
          <a:p>
            <a:pPr algn="ctr"/>
            <a:r>
              <a:rPr lang="en-US" sz="1000" i="1" dirty="0">
                <a:solidFill>
                  <a:srgbClr val="FF0000"/>
                </a:solidFill>
              </a:rPr>
              <a:t>What do researchers say? </a:t>
            </a:r>
            <a:endParaRPr lang="en-US" sz="800" i="1" dirty="0">
              <a:solidFill>
                <a:srgbClr val="FF0000"/>
              </a:solidFill>
            </a:endParaRPr>
          </a:p>
          <a:p>
            <a:pPr marL="171450" indent="-171450">
              <a:buFont typeface="Arial" panose="020B0604020202020204" pitchFamily="34" charset="0"/>
              <a:buChar char="•"/>
            </a:pPr>
            <a:r>
              <a:rPr lang="en-US" sz="800" dirty="0"/>
              <a:t>The component of mental wellness is one that is often overlooked.</a:t>
            </a:r>
          </a:p>
          <a:p>
            <a:pPr marL="171450" indent="-171450">
              <a:buFont typeface="Arial" panose="020B0604020202020204" pitchFamily="34" charset="0"/>
              <a:buChar char="•"/>
            </a:pPr>
            <a:r>
              <a:rPr lang="en-US" sz="800" dirty="0"/>
              <a:t>​Exercising mental wellness is a key component to a well-rounded healthy work environment.</a:t>
            </a:r>
          </a:p>
          <a:p>
            <a:pPr marL="171450" indent="-171450">
              <a:buFont typeface="Arial" panose="020B0604020202020204" pitchFamily="34" charset="0"/>
              <a:buChar char="•"/>
            </a:pPr>
            <a:r>
              <a:rPr lang="en-US" sz="800" dirty="0"/>
              <a:t>By promoting mental wellness, employees will be even more prepared for their workdays and become more motivated to participate in the physical health factors offered as well.</a:t>
            </a:r>
            <a:br>
              <a:rPr lang="en-US" sz="800" dirty="0"/>
            </a:br>
            <a:r>
              <a:rPr lang="en-US" sz="800" dirty="0"/>
              <a:t>​</a:t>
            </a:r>
          </a:p>
          <a:p>
            <a:pPr algn="ctr"/>
            <a:r>
              <a:rPr lang="en-US" sz="1000" i="1" dirty="0">
                <a:solidFill>
                  <a:srgbClr val="FF0000"/>
                </a:solidFill>
              </a:rPr>
              <a:t>Incorporated into the Workplace</a:t>
            </a:r>
            <a:endParaRPr lang="en-US" sz="800" i="1" dirty="0">
              <a:solidFill>
                <a:srgbClr val="FF0000"/>
              </a:solidFill>
            </a:endParaRPr>
          </a:p>
          <a:p>
            <a:pPr marL="171450" indent="-171450">
              <a:buFont typeface="Arial" panose="020B0604020202020204" pitchFamily="34" charset="0"/>
              <a:buChar char="•"/>
            </a:pPr>
            <a:r>
              <a:rPr lang="en-US" sz="800" dirty="0"/>
              <a:t>”Walks 4 Work”</a:t>
            </a:r>
          </a:p>
          <a:p>
            <a:pPr marL="171450" indent="-171450">
              <a:buFont typeface="Arial" panose="020B0604020202020204" pitchFamily="34" charset="0"/>
              <a:buChar char="•"/>
            </a:pPr>
            <a:r>
              <a:rPr lang="en-US" sz="800" dirty="0"/>
              <a:t>“Reaping Rewards Program”</a:t>
            </a:r>
          </a:p>
          <a:p>
            <a:pPr marL="171450" indent="-171450">
              <a:buFont typeface="Arial" panose="020B0604020202020204" pitchFamily="34" charset="0"/>
              <a:buChar char="•"/>
            </a:pPr>
            <a:r>
              <a:rPr lang="en-US" sz="800" dirty="0"/>
              <a:t>Weekly Yoga Class</a:t>
            </a:r>
          </a:p>
          <a:p>
            <a:pPr marL="171450" indent="-171450">
              <a:buFont typeface="Arial" panose="020B0604020202020204" pitchFamily="34" charset="0"/>
              <a:buChar char="•"/>
            </a:pPr>
            <a:r>
              <a:rPr lang="en-US" sz="800" dirty="0"/>
              <a:t>Breathing Exercise Fitness Class</a:t>
            </a:r>
          </a:p>
          <a:p>
            <a:pPr marL="171450" indent="-171450">
              <a:buFont typeface="Arial" panose="020B0604020202020204" pitchFamily="34" charset="0"/>
              <a:buChar char="•"/>
            </a:pPr>
            <a:r>
              <a:rPr lang="en-US" sz="800" dirty="0"/>
              <a:t>Teaching Positive Mental Strategies</a:t>
            </a:r>
          </a:p>
          <a:p>
            <a:pPr marL="171450" indent="-171450">
              <a:buFont typeface="Arial" panose="020B0604020202020204" pitchFamily="34" charset="0"/>
              <a:buChar char="•"/>
            </a:pPr>
            <a:r>
              <a:rPr lang="en-US" sz="800" dirty="0"/>
              <a:t>Bulletins of Encouragement</a:t>
            </a:r>
          </a:p>
        </p:txBody>
      </p:sp>
      <p:pic>
        <p:nvPicPr>
          <p:cNvPr id="7" name="Picture 6" descr="Qr code&#10;&#10;Description automatically generated">
            <a:extLst>
              <a:ext uri="{FF2B5EF4-FFF2-40B4-BE49-F238E27FC236}">
                <a16:creationId xmlns:a16="http://schemas.microsoft.com/office/drawing/2014/main" id="{26D96382-36BE-EE41-AEB1-B8729B58C58E}"/>
              </a:ext>
            </a:extLst>
          </p:cNvPr>
          <p:cNvPicPr>
            <a:picLocks noChangeAspect="1"/>
          </p:cNvPicPr>
          <p:nvPr/>
        </p:nvPicPr>
        <p:blipFill>
          <a:blip r:embed="rId4"/>
          <a:stretch>
            <a:fillRect/>
          </a:stretch>
        </p:blipFill>
        <p:spPr>
          <a:xfrm>
            <a:off x="10692579" y="3548418"/>
            <a:ext cx="1021190" cy="1323117"/>
          </a:xfrm>
          <a:prstGeom prst="rect">
            <a:avLst/>
          </a:prstGeom>
        </p:spPr>
      </p:pic>
      <p:sp>
        <p:nvSpPr>
          <p:cNvPr id="15" name="TextBox 14">
            <a:extLst>
              <a:ext uri="{FF2B5EF4-FFF2-40B4-BE49-F238E27FC236}">
                <a16:creationId xmlns:a16="http://schemas.microsoft.com/office/drawing/2014/main" id="{7B335FB7-A7A0-4AC9-B919-EEC1B422A84E}"/>
              </a:ext>
            </a:extLst>
          </p:cNvPr>
          <p:cNvSpPr txBox="1"/>
          <p:nvPr/>
        </p:nvSpPr>
        <p:spPr>
          <a:xfrm>
            <a:off x="7464732" y="4703650"/>
            <a:ext cx="2597529" cy="2154436"/>
          </a:xfrm>
          <a:prstGeom prst="rect">
            <a:avLst/>
          </a:prstGeom>
          <a:noFill/>
          <a:ln>
            <a:solidFill>
              <a:schemeClr val="tx1"/>
            </a:solidFill>
          </a:ln>
        </p:spPr>
        <p:txBody>
          <a:bodyPr wrap="square" lIns="91440" tIns="45720" rIns="91440" bIns="45720" rtlCol="0" anchor="t">
            <a:spAutoFit/>
          </a:bodyPr>
          <a:lstStyle/>
          <a:p>
            <a:pPr algn="ctr"/>
            <a:r>
              <a:rPr lang="en-US" sz="1200" b="1" dirty="0"/>
              <a:t>COVID-19 Impact</a:t>
            </a:r>
          </a:p>
          <a:p>
            <a:pPr algn="ctr"/>
            <a:r>
              <a:rPr lang="en-US" sz="900" i="1" dirty="0">
                <a:solidFill>
                  <a:srgbClr val="FF0000"/>
                </a:solidFill>
                <a:ea typeface="+mn-lt"/>
                <a:cs typeface="+mn-lt"/>
              </a:rPr>
              <a:t>What do researchers say?</a:t>
            </a:r>
            <a:endParaRPr lang="en-US" dirty="0">
              <a:cs typeface="Calibri" panose="020F0502020204030204"/>
            </a:endParaRPr>
          </a:p>
          <a:p>
            <a:pPr marL="171450" indent="-171450">
              <a:buFont typeface="Arial"/>
              <a:buChar char="•"/>
            </a:pPr>
            <a:r>
              <a:rPr lang="en-US" sz="800" dirty="0">
                <a:ea typeface="+mn-lt"/>
                <a:cs typeface="+mn-lt"/>
              </a:rPr>
              <a:t>Decreased physical activity and mental well-being were reported after working from home due to the pandemic.</a:t>
            </a:r>
            <a:endParaRPr lang="en-US" sz="800" i="1" dirty="0">
              <a:ea typeface="+mn-lt"/>
              <a:cs typeface="+mn-lt"/>
            </a:endParaRPr>
          </a:p>
          <a:p>
            <a:pPr marL="171450" indent="-171450">
              <a:buFont typeface="Arial"/>
              <a:buChar char="•"/>
            </a:pPr>
            <a:r>
              <a:rPr lang="en-US" sz="800" dirty="0">
                <a:ea typeface="+mn-lt"/>
                <a:cs typeface="+mn-lt"/>
              </a:rPr>
              <a:t>Communication with coworkers was decreased  due to no in person communication</a:t>
            </a:r>
          </a:p>
          <a:p>
            <a:pPr marL="171450" indent="-171450">
              <a:buFont typeface="Arial"/>
              <a:buChar char="•"/>
            </a:pPr>
            <a:r>
              <a:rPr lang="en-US" sz="800" dirty="0">
                <a:ea typeface="+mn-lt"/>
                <a:cs typeface="+mn-lt"/>
              </a:rPr>
              <a:t>Distractions with children at home were reported which decreased physical activity opportunities.</a:t>
            </a:r>
            <a:endParaRPr lang="en-US" sz="800" dirty="0">
              <a:cs typeface="Calibri"/>
            </a:endParaRPr>
          </a:p>
          <a:p>
            <a:pPr algn="ctr"/>
            <a:r>
              <a:rPr lang="en-US" sz="900" i="1" dirty="0">
                <a:solidFill>
                  <a:srgbClr val="FF0000"/>
                </a:solidFill>
                <a:ea typeface="+mn-lt"/>
                <a:cs typeface="+mn-lt"/>
              </a:rPr>
              <a:t>What can be done to enforce workplace wellness?</a:t>
            </a:r>
          </a:p>
          <a:p>
            <a:pPr marL="171450" indent="-171450">
              <a:buFont typeface="Arial"/>
              <a:buChar char="•"/>
            </a:pPr>
            <a:r>
              <a:rPr lang="en-US" sz="800" dirty="0">
                <a:ea typeface="+mn-lt"/>
                <a:cs typeface="+mn-lt"/>
              </a:rPr>
              <a:t>Set aside specific time for you!</a:t>
            </a:r>
          </a:p>
          <a:p>
            <a:pPr marL="171450" indent="-171450">
              <a:buFont typeface="Arial"/>
              <a:buChar char="•"/>
            </a:pPr>
            <a:r>
              <a:rPr lang="en-US" sz="800" dirty="0">
                <a:ea typeface="+mn-lt"/>
                <a:cs typeface="+mn-lt"/>
              </a:rPr>
              <a:t>Companies may allow a break between Zoom calls for employees to do a home workout or even prepare a healthy snack.</a:t>
            </a:r>
          </a:p>
          <a:p>
            <a:pPr marL="171450" indent="-171450">
              <a:buFont typeface="Arial"/>
              <a:buChar char="•"/>
            </a:pPr>
            <a:r>
              <a:rPr lang="en-US" sz="800" dirty="0">
                <a:ea typeface="+mn-lt"/>
                <a:cs typeface="+mn-lt"/>
              </a:rPr>
              <a:t>Get outside! Incorporate a bike ride or a brisk walk into your day and you can do it with a neighbor!</a:t>
            </a:r>
            <a:endParaRPr lang="en-US" sz="900" dirty="0">
              <a:cs typeface="Calibri"/>
            </a:endParaRPr>
          </a:p>
        </p:txBody>
      </p:sp>
      <p:sp>
        <p:nvSpPr>
          <p:cNvPr id="18" name="TextBox 17">
            <a:extLst>
              <a:ext uri="{FF2B5EF4-FFF2-40B4-BE49-F238E27FC236}">
                <a16:creationId xmlns:a16="http://schemas.microsoft.com/office/drawing/2014/main" id="{09FFE9CA-39BD-4BA8-A0F3-06944DF367AA}"/>
              </a:ext>
            </a:extLst>
          </p:cNvPr>
          <p:cNvSpPr txBox="1"/>
          <p:nvPr/>
        </p:nvSpPr>
        <p:spPr>
          <a:xfrm>
            <a:off x="10436224" y="5115214"/>
            <a:ext cx="1681626" cy="1438855"/>
          </a:xfrm>
          <a:prstGeom prst="rect">
            <a:avLst/>
          </a:prstGeom>
          <a:noFill/>
          <a:ln>
            <a:noFill/>
          </a:ln>
        </p:spPr>
        <p:txBody>
          <a:bodyPr wrap="square" lIns="91440" tIns="45720" rIns="91440" bIns="45720" rtlCol="0" anchor="t">
            <a:spAutoFit/>
          </a:bodyPr>
          <a:lstStyle/>
          <a:p>
            <a:pPr algn="ctr"/>
            <a:r>
              <a:rPr lang="en-US" sz="1050" b="1" dirty="0"/>
              <a:t>References</a:t>
            </a:r>
          </a:p>
          <a:p>
            <a:r>
              <a:rPr lang="en-US" sz="300" dirty="0"/>
              <a:t>A.L. Marshall,Challenges and opportunities for promoting physical activity in the workplace,Journal of Science and Medicine in Sport,Volume 7, Issue 1, Supplement 1,2004,Pages 60-66,ISSN 1440-2440, </a:t>
            </a:r>
            <a:r>
              <a:rPr lang="en-US" sz="300" dirty="0">
                <a:hlinkClick r:id="rId5"/>
              </a:rPr>
              <a:t>https://doi.org/10.1016/S1440-2440(04)80279-2</a:t>
            </a:r>
            <a:r>
              <a:rPr lang="en-US" sz="300" dirty="0"/>
              <a:t>. </a:t>
            </a:r>
            <a:endParaRPr lang="en-US" sz="300" dirty="0">
              <a:cs typeface="Calibri"/>
            </a:endParaRPr>
          </a:p>
          <a:p>
            <a:pPr>
              <a:buFont typeface="Arial"/>
              <a:buChar char="•"/>
            </a:pPr>
            <a:r>
              <a:rPr lang="en-US" sz="300" dirty="0"/>
              <a:t>Khanal, S., Lloyd, B., Rissel, C., Portors, C., Grunseit, A., Indig , D., … McElduff, S. (n.d.). Evaluation of the implementation of Get Healthy at Work, a workplace health promotion program in New South Wales, Australia.</a:t>
            </a:r>
            <a:endParaRPr lang="en-US" sz="300" dirty="0">
              <a:cs typeface="Calibri"/>
            </a:endParaRPr>
          </a:p>
          <a:p>
            <a:pPr>
              <a:buFont typeface="Arial"/>
              <a:buChar char="•"/>
            </a:pPr>
            <a:r>
              <a:rPr lang="en-US" sz="300" dirty="0"/>
              <a:t>Lisa M. Powell, Sandy Slater, Frank J. Chaloupka, Deborah Harper, “Availability of Physical Activity–Related Facilities and Neighborhood Demographic and Socioeconomic Characteristics: A National Study”, American Journal of Public Health 96, no. 9 (September 1, 2006): pp. 1676-1680</a:t>
            </a:r>
            <a:r>
              <a:rPr lang="en-US" sz="300" b="1" dirty="0"/>
              <a:t>.</a:t>
            </a:r>
            <a:endParaRPr lang="en-US" sz="300" dirty="0">
              <a:cs typeface="Calibri"/>
            </a:endParaRPr>
          </a:p>
          <a:p>
            <a:pPr>
              <a:buFont typeface="Arial"/>
              <a:buChar char="•"/>
            </a:pPr>
            <a:r>
              <a:rPr lang="en-US" sz="300" dirty="0"/>
              <a:t>Thorp, A.A., Healy, G.N., Winkler, E. et al. Prolonged sedentary time and physical activity in workplace and non-work contexts: a cross-sectional study of office, customer service and call centre employees. Int J Behav Nutr Phys Act 9, 128 (2012). </a:t>
            </a:r>
            <a:r>
              <a:rPr lang="en-US" sz="300" dirty="0">
                <a:hlinkClick r:id="rId6"/>
              </a:rPr>
              <a:t>https://doi.org/10.1186/1479-5868-9-128</a:t>
            </a:r>
            <a:r>
              <a:rPr lang="en-US" sz="300" dirty="0"/>
              <a:t> </a:t>
            </a:r>
            <a:endParaRPr lang="en-US" sz="300" b="1" dirty="0">
              <a:cs typeface="Calibri"/>
            </a:endParaRPr>
          </a:p>
          <a:p>
            <a:endParaRPr lang="en-US" sz="300" dirty="0">
              <a:cs typeface="Calibri"/>
            </a:endParaRPr>
          </a:p>
          <a:p>
            <a:pPr>
              <a:buFont typeface="Arial"/>
              <a:buChar char="•"/>
            </a:pPr>
            <a:r>
              <a:rPr lang="en-US" sz="300" dirty="0"/>
              <a:t>  Heinen L, Darling H. Addressing Obesity in the Workplace: The Role of Employers. </a:t>
            </a:r>
            <a:r>
              <a:rPr lang="en-US" sz="300" i="1" dirty="0"/>
              <a:t>Milbank Q</a:t>
            </a:r>
            <a:r>
              <a:rPr lang="en-US" sz="300" dirty="0"/>
              <a:t>. 2009;87(1):101-122. doi:https://doi.org/10.1111/j.1468-0009.2009.00549.x</a:t>
            </a:r>
            <a:endParaRPr lang="en-US" sz="300" dirty="0">
              <a:cs typeface="Calibri"/>
            </a:endParaRPr>
          </a:p>
          <a:p>
            <a:pPr>
              <a:buFont typeface="Arial"/>
              <a:buChar char="•"/>
            </a:pPr>
            <a:r>
              <a:rPr lang="en-US" sz="300" dirty="0"/>
              <a:t>Vardan Siveshnee, Napier Carin. Workplace wellness, nutritional status and disease. </a:t>
            </a:r>
            <a:r>
              <a:rPr lang="en-US" sz="300" i="1" dirty="0"/>
              <a:t>Afr J Phys Act Health Sci AJPHES</a:t>
            </a:r>
            <a:r>
              <a:rPr lang="en-US" sz="300" dirty="0"/>
              <a:t>. 2016;22(2.2):605-625. doi:10.10520/EJC192210</a:t>
            </a:r>
            <a:r>
              <a:rPr lang="en-US" sz="300" b="1" dirty="0">
                <a:hlinkClick r:id="rId7"/>
              </a:rPr>
              <a:t>mpacts of working from home during covid-19</a:t>
            </a:r>
            <a:endParaRPr lang="en-US" sz="300" dirty="0">
              <a:cs typeface="Calibri"/>
            </a:endParaRPr>
          </a:p>
          <a:p>
            <a:pPr>
              <a:buFont typeface="Arial"/>
              <a:buChar char="•"/>
            </a:pPr>
            <a:endParaRPr lang="en-US" sz="300" dirty="0">
              <a:cs typeface="Calibri"/>
            </a:endParaRPr>
          </a:p>
          <a:p>
            <a:pPr>
              <a:buFont typeface="Arial"/>
              <a:buChar char="•"/>
            </a:pPr>
            <a:r>
              <a:rPr lang="en-US" sz="300" dirty="0"/>
              <a:t>Xiao, Yijing; Becerik-Gerber, Burcin DDes; Lucas, Gale PhD; Roll, Shawn C. PhD Impacts of Working from Home during COVID-19 Pandemic on Physical and Mental Well-Being of Office Workstation Users, Journal of Occupational and Environmental Medicine: November 23, 2020 - Volume Publish Ahead of Print - Issue - doi: 10.1097/JOM.0000000000002097 </a:t>
            </a:r>
            <a:endParaRPr lang="en-US" sz="300" dirty="0">
              <a:cs typeface="Calibri"/>
            </a:endParaRPr>
          </a:p>
          <a:p>
            <a:pPr marL="171450" indent="-171450">
              <a:buFont typeface="Arial"/>
              <a:buChar char="•"/>
            </a:pPr>
            <a:endParaRPr lang="en-US" sz="200" dirty="0">
              <a:cs typeface="Calibri"/>
            </a:endParaRPr>
          </a:p>
        </p:txBody>
      </p:sp>
      <p:pic>
        <p:nvPicPr>
          <p:cNvPr id="2" name="Picture 2" descr="Picture">
            <a:extLst>
              <a:ext uri="{FF2B5EF4-FFF2-40B4-BE49-F238E27FC236}">
                <a16:creationId xmlns:a16="http://schemas.microsoft.com/office/drawing/2014/main" id="{3E203D4C-D007-6C43-83C8-1CFE5B50A5E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4069" y="3399423"/>
            <a:ext cx="2181195" cy="139307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a:extLst>
              <a:ext uri="{FF2B5EF4-FFF2-40B4-BE49-F238E27FC236}">
                <a16:creationId xmlns:a16="http://schemas.microsoft.com/office/drawing/2014/main" id="{AAFEE0F6-4F5D-5440-B26A-1026EF3963A5}"/>
              </a:ext>
            </a:extLst>
          </p:cNvPr>
          <p:cNvPicPr>
            <a:picLocks noChangeAspect="1"/>
          </p:cNvPicPr>
          <p:nvPr/>
        </p:nvPicPr>
        <p:blipFill>
          <a:blip r:embed="rId9"/>
          <a:stretch>
            <a:fillRect/>
          </a:stretch>
        </p:blipFill>
        <p:spPr>
          <a:xfrm>
            <a:off x="7856371" y="3636637"/>
            <a:ext cx="1814250" cy="1019756"/>
          </a:xfrm>
          <a:prstGeom prst="rect">
            <a:avLst/>
          </a:prstGeom>
        </p:spPr>
      </p:pic>
      <p:sp>
        <p:nvSpPr>
          <p:cNvPr id="11" name="TextBox 10">
            <a:extLst>
              <a:ext uri="{FF2B5EF4-FFF2-40B4-BE49-F238E27FC236}">
                <a16:creationId xmlns:a16="http://schemas.microsoft.com/office/drawing/2014/main" id="{0F9C082D-5D26-7747-9AA5-E7640BF3EF81}"/>
              </a:ext>
            </a:extLst>
          </p:cNvPr>
          <p:cNvSpPr txBox="1"/>
          <p:nvPr/>
        </p:nvSpPr>
        <p:spPr>
          <a:xfrm>
            <a:off x="10092002" y="2902609"/>
            <a:ext cx="2025848" cy="600164"/>
          </a:xfrm>
          <a:prstGeom prst="rect">
            <a:avLst/>
          </a:prstGeom>
          <a:noFill/>
        </p:spPr>
        <p:txBody>
          <a:bodyPr wrap="square" rtlCol="0">
            <a:spAutoFit/>
          </a:bodyPr>
          <a:lstStyle/>
          <a:p>
            <a:pPr algn="ctr"/>
            <a:r>
              <a:rPr lang="en-US" sz="1100" b="1" i="1" dirty="0">
                <a:solidFill>
                  <a:srgbClr val="FF0000"/>
                </a:solidFill>
              </a:rPr>
              <a:t>Check out our corresponding website by scanning the QR code!</a:t>
            </a:r>
          </a:p>
        </p:txBody>
      </p:sp>
      <p:pic>
        <p:nvPicPr>
          <p:cNvPr id="17" name="Graphic 16" descr="Arrow: Rotate left with solid fill">
            <a:extLst>
              <a:ext uri="{FF2B5EF4-FFF2-40B4-BE49-F238E27FC236}">
                <a16:creationId xmlns:a16="http://schemas.microsoft.com/office/drawing/2014/main" id="{A6DA09A5-2872-7144-B73B-11D073CB29E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7514519">
            <a:off x="9934628" y="3350464"/>
            <a:ext cx="963351" cy="1011087"/>
          </a:xfrm>
          <a:prstGeom prst="rect">
            <a:avLst/>
          </a:prstGeom>
        </p:spPr>
      </p:pic>
      <p:sp>
        <p:nvSpPr>
          <p:cNvPr id="20" name="TextBox 19">
            <a:extLst>
              <a:ext uri="{FF2B5EF4-FFF2-40B4-BE49-F238E27FC236}">
                <a16:creationId xmlns:a16="http://schemas.microsoft.com/office/drawing/2014/main" id="{D130BAF5-0DDE-4D84-904E-25529029BF2F}"/>
              </a:ext>
            </a:extLst>
          </p:cNvPr>
          <p:cNvSpPr txBox="1"/>
          <p:nvPr/>
        </p:nvSpPr>
        <p:spPr>
          <a:xfrm>
            <a:off x="111356" y="4260462"/>
            <a:ext cx="2474009" cy="2231380"/>
          </a:xfrm>
          <a:prstGeom prst="rect">
            <a:avLst/>
          </a:prstGeom>
          <a:noFill/>
          <a:ln>
            <a:solidFill>
              <a:schemeClr val="tx1"/>
            </a:solidFill>
          </a:ln>
        </p:spPr>
        <p:txBody>
          <a:bodyPr wrap="square" lIns="91440" tIns="45720" rIns="91440" bIns="45720" rtlCol="0" anchor="t">
            <a:spAutoFit/>
          </a:bodyPr>
          <a:lstStyle/>
          <a:p>
            <a:pPr algn="ctr"/>
            <a:r>
              <a:rPr lang="en-US" sz="1100" b="1" dirty="0">
                <a:cs typeface="Calibri"/>
              </a:rPr>
              <a:t>Naugatuck Valley</a:t>
            </a:r>
          </a:p>
          <a:p>
            <a:pPr algn="ctr"/>
            <a:endParaRPr lang="en-US" sz="800" dirty="0">
              <a:cs typeface="Calibri"/>
            </a:endParaRPr>
          </a:p>
          <a:p>
            <a:pPr marL="171450" indent="-171450">
              <a:buFont typeface="Arial"/>
              <a:buChar char="•"/>
            </a:pPr>
            <a:r>
              <a:rPr lang="en-US" sz="800" dirty="0">
                <a:cs typeface="Calibri"/>
              </a:rPr>
              <a:t>We partnered with the Valley Chamber and Valley council to  target medium sized businesses, to improve health outcomes, and reduce rates of premature death by implementing a sustainable community wide initiative that addresses nutrition, physical activity, and mental wellness.</a:t>
            </a:r>
          </a:p>
          <a:p>
            <a:endParaRPr lang="en-US" sz="800" dirty="0">
              <a:cs typeface="Calibri"/>
            </a:endParaRPr>
          </a:p>
          <a:p>
            <a:endParaRPr lang="en-US" sz="800" dirty="0">
              <a:cs typeface="Calibri"/>
            </a:endParaRPr>
          </a:p>
          <a:p>
            <a:pPr marL="171450" indent="-171450">
              <a:buFont typeface="Arial"/>
              <a:buChar char="•"/>
            </a:pPr>
            <a:r>
              <a:rPr lang="en-US" sz="800" dirty="0">
                <a:cs typeface="Calibri"/>
              </a:rPr>
              <a:t>Social marketing played a huge role by influencing  behaviors to promote social good by influencing individuals, consumers, providers, and policy makers</a:t>
            </a:r>
          </a:p>
          <a:p>
            <a:pPr marL="628650" lvl="1" indent="-171450">
              <a:buFont typeface="Arial"/>
              <a:buChar char="•"/>
            </a:pPr>
            <a:endParaRPr lang="en-US" sz="800" dirty="0">
              <a:cs typeface="Calibri"/>
            </a:endParaRPr>
          </a:p>
          <a:p>
            <a:endParaRPr lang="en-US" sz="800" dirty="0">
              <a:cs typeface="Calibri"/>
            </a:endParaRPr>
          </a:p>
          <a:p>
            <a:endParaRPr lang="en-US" sz="800" dirty="0">
              <a:cs typeface="Calibri"/>
            </a:endParaRPr>
          </a:p>
        </p:txBody>
      </p:sp>
    </p:spTree>
    <p:extLst>
      <p:ext uri="{BB962C8B-B14F-4D97-AF65-F5344CB8AC3E}">
        <p14:creationId xmlns:p14="http://schemas.microsoft.com/office/powerpoint/2010/main" val="3922024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1140</Words>
  <Application>Microsoft Macintosh PowerPoint</Application>
  <PresentationFormat>Widescreen</PresentationFormat>
  <Paragraphs>91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Sangiovanni, Olivia M.</dc:creator>
  <cp:lastModifiedBy>Sangiovanni, Olivia M.</cp:lastModifiedBy>
  <cp:revision>2</cp:revision>
  <dcterms:created xsi:type="dcterms:W3CDTF">2021-04-22T11:46:33Z</dcterms:created>
  <dcterms:modified xsi:type="dcterms:W3CDTF">2021-04-29T01:36:26Z</dcterms:modified>
</cp:coreProperties>
</file>