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3891200" cy="32918400"/>
  <p:notesSz cx="6858000" cy="9144000"/>
  <p:defaultTextStyle>
    <a:defPPr>
      <a:defRPr lang="en-US"/>
    </a:defPPr>
    <a:lvl1pPr algn="l" defTabSz="219392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2193925" indent="-1736725" algn="l" defTabSz="219392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2pPr>
    <a:lvl3pPr marL="4387850" indent="-3473450" algn="l" defTabSz="219392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3pPr>
    <a:lvl4pPr marL="6583363" indent="-5211763" algn="l" defTabSz="219392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4pPr>
    <a:lvl5pPr marL="8777288" indent="-6948488" algn="l" defTabSz="219392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5pPr>
    <a:lvl6pPr marL="2286000" algn="l" defTabSz="457200" rtl="0" eaLnBrk="1" latinLnBrk="0" hangingPunct="1"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6pPr>
    <a:lvl7pPr marL="2743200" algn="l" defTabSz="457200" rtl="0" eaLnBrk="1" latinLnBrk="0" hangingPunct="1"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7pPr>
    <a:lvl8pPr marL="3200400" algn="l" defTabSz="457200" rtl="0" eaLnBrk="1" latinLnBrk="0" hangingPunct="1"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8pPr>
    <a:lvl9pPr marL="3657600" algn="l" defTabSz="457200" rtl="0" eaLnBrk="1" latinLnBrk="0" hangingPunct="1">
      <a:defRPr sz="86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52754"/>
    <a:srgbClr val="DE6225"/>
    <a:srgbClr val="577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94800"/>
  </p:normalViewPr>
  <p:slideViewPr>
    <p:cSldViewPr snapToObjects="1">
      <p:cViewPr varScale="1">
        <p:scale>
          <a:sx n="20" d="100"/>
          <a:sy n="20" d="100"/>
        </p:scale>
        <p:origin x="256" y="352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91F10-F105-F240-BB11-F3B689646099}" type="datetimeFigureOut">
              <a:rPr lang="en-US" smtClean="0"/>
              <a:pPr/>
              <a:t>4/19/22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13593-E61B-054B-81C4-FAE256538A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1945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1945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9B9E5EC-0846-6941-8703-CD90130FC354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1945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1945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72C3E04-EAED-7A4D-B838-0B5ADB096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2193925" fontAlgn="base">
              <a:spcBef>
                <a:spcPct val="0"/>
              </a:spcBef>
              <a:spcAft>
                <a:spcPct val="0"/>
              </a:spcAft>
              <a:defRPr/>
            </a:pPr>
            <a:fld id="{5EECD738-4B14-F841-9471-716CEC54BDFE}" type="slidenum">
              <a:rPr lang="en-US" smtClean="0">
                <a:ea typeface="ＭＳ Ｐゴシック" pitchFamily="-108" charset="-128"/>
                <a:cs typeface="ＭＳ Ｐゴシック" pitchFamily="-108" charset="-128"/>
              </a:rPr>
              <a:pPr defTabSz="2193925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0DC0-DEB6-5245-9786-81835CA7B236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CB6CD-A896-034E-886C-9AD731625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152F3-A628-174C-B1C5-D7957B5E1D38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CF62F-1C22-F342-AEF6-5751E4D1B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6324600"/>
            <a:ext cx="47404018" cy="134820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D483-D49F-FF4D-A9BE-F07770943FEC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4BD7-0588-6F4B-AC48-26B40221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EE88-36B3-3346-BBA2-F431CBED7E14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96FE8-16DA-394E-A83E-457833639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EA6E3-440A-4444-BB11-7B989A77FD77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C8EF9-EBE1-BB4A-BC45-FEB94B053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24EE3-BE6B-6F40-8449-0EE688B334C3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A0E92-9676-0646-8393-C6A115322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5384-CBCF-B646-AF0F-35BE8D53D802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1054D-299A-2D4B-A58E-B6B2DCDDC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97E24-7DE0-2049-B283-98D5EA78F8EA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0871-0703-CC4C-A829-D75B00D0A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595BF-B042-E74D-B532-F84F734A770B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1F58-CED8-114E-989B-FAB78C499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1BB32-3A3A-1442-B647-28E14D9E02CB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AC1B3-1A4E-1147-990C-E994497E5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E6D99-5BC1-9447-9734-C2AA085436E8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3B32-3A11-C34E-B587-0381224FD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193925" y="1317625"/>
            <a:ext cx="395033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93925" y="7680325"/>
            <a:ext cx="39503350" cy="2172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3925" y="30510163"/>
            <a:ext cx="1024255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 defTabSz="2194560" fontAlgn="auto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63A7D0-97BF-1846-9583-B99EC1CA1C7E}" type="datetime1">
              <a:rPr lang="en-US"/>
              <a:pPr>
                <a:defRPr/>
              </a:pPr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5525" y="30510163"/>
            <a:ext cx="1390015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 defTabSz="2194560" fontAlgn="auto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4725" y="30510163"/>
            <a:ext cx="1024255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 defTabSz="2194560" fontAlgn="auto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063F8FF-54E3-2749-9438-DED0CB148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392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21939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21939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21939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21939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ctr" defTabSz="219392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ctr" defTabSz="219392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ctr" defTabSz="219392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ctr" defTabSz="2193925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1644650" indent="-1644650" algn="l" defTabSz="2193925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•"/>
        <a:defRPr sz="154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3565525" indent="-1371600" algn="l" defTabSz="2193925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–"/>
        <a:defRPr sz="13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5486400" indent="-1096963" algn="l" defTabSz="2193925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•"/>
        <a:defRPr sz="115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7680325" indent="-1096963" algn="l" defTabSz="2193925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–"/>
        <a:defRPr sz="96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9874250" indent="-1096963" algn="l" defTabSz="2193925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»"/>
        <a:defRPr sz="96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rgbClr val="DE6225"/>
            </a:gs>
            <a:gs pos="90000">
              <a:schemeClr val="bg1"/>
            </a:gs>
          </a:gsLst>
          <a:lin ang="153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4114800"/>
            <a:ext cx="43891200" cy="1588"/>
          </a:xfrm>
          <a:prstGeom prst="line">
            <a:avLst/>
          </a:prstGeom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143000" y="2441575"/>
            <a:ext cx="41605200" cy="132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43" tIns="45614" rIns="91243" bIns="45614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b="1" dirty="0"/>
              <a:t>Karlee Russo, Exercise Science</a:t>
            </a:r>
            <a:endParaRPr lang="en-US" sz="4800" b="1" dirty="0"/>
          </a:p>
        </p:txBody>
      </p:sp>
      <p:sp>
        <p:nvSpPr>
          <p:cNvPr id="14340" name="TextBox 93"/>
          <p:cNvSpPr txBox="1">
            <a:spLocks noChangeArrowheads="1"/>
          </p:cNvSpPr>
          <p:nvPr/>
        </p:nvSpPr>
        <p:spPr bwMode="auto">
          <a:xfrm>
            <a:off x="1143000" y="748551"/>
            <a:ext cx="416052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500" dirty="0">
                <a:solidFill>
                  <a:srgbClr val="052754"/>
                </a:solidFill>
                <a:latin typeface="Arial Black" pitchFamily="-107" charset="0"/>
              </a:rPr>
              <a:t>The Ethics of Animal Captivity</a:t>
            </a:r>
          </a:p>
        </p:txBody>
      </p:sp>
      <p:sp>
        <p:nvSpPr>
          <p:cNvPr id="14343" name="Rectangle 33"/>
          <p:cNvSpPr>
            <a:spLocks noChangeArrowheads="1"/>
          </p:cNvSpPr>
          <p:nvPr/>
        </p:nvSpPr>
        <p:spPr bwMode="auto">
          <a:xfrm>
            <a:off x="1099457" y="23330646"/>
            <a:ext cx="9829800" cy="914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/>
              <a:t>Why does this matter?</a:t>
            </a:r>
          </a:p>
          <a:p>
            <a:pPr>
              <a:spcBef>
                <a:spcPct val="50000"/>
              </a:spcBef>
            </a:pPr>
            <a:r>
              <a:rPr lang="en-GB" sz="6000" b="1" u="sng" dirty="0">
                <a:solidFill>
                  <a:srgbClr val="DE6225"/>
                </a:solidFill>
              </a:rPr>
              <a:t>3 Major Aspects</a:t>
            </a:r>
          </a:p>
          <a:p>
            <a:pPr marL="914400" indent="-914400">
              <a:spcBef>
                <a:spcPct val="50000"/>
              </a:spcBef>
              <a:buFont typeface="+mj-lt"/>
              <a:buAutoNum type="arabicPeriod"/>
            </a:pPr>
            <a:r>
              <a:rPr lang="en-GB" sz="5400" b="1" dirty="0">
                <a:solidFill>
                  <a:srgbClr val="052754"/>
                </a:solidFill>
              </a:rPr>
              <a:t>Detrimental behavioral, psychological, and physical impacts on animals.</a:t>
            </a:r>
          </a:p>
          <a:p>
            <a:pPr marL="914400" indent="-914400">
              <a:spcBef>
                <a:spcPct val="50000"/>
              </a:spcBef>
              <a:buFont typeface="+mj-lt"/>
              <a:buAutoNum type="arabicPeriod"/>
            </a:pPr>
            <a:r>
              <a:rPr lang="en-GB" sz="5400" b="1" dirty="0">
                <a:solidFill>
                  <a:srgbClr val="052754"/>
                </a:solidFill>
              </a:rPr>
              <a:t>Animal rights and ethics</a:t>
            </a:r>
          </a:p>
          <a:p>
            <a:pPr marL="914400" indent="-914400">
              <a:spcBef>
                <a:spcPct val="50000"/>
              </a:spcBef>
              <a:buFont typeface="+mj-lt"/>
              <a:buAutoNum type="arabicPeriod"/>
            </a:pPr>
            <a:r>
              <a:rPr lang="en-GB" sz="5400" b="1" dirty="0">
                <a:solidFill>
                  <a:srgbClr val="052754"/>
                </a:solidFill>
              </a:rPr>
              <a:t>Awareness</a:t>
            </a:r>
          </a:p>
        </p:txBody>
      </p:sp>
      <p:sp>
        <p:nvSpPr>
          <p:cNvPr id="14344" name="Rectangle 29"/>
          <p:cNvSpPr>
            <a:spLocks noChangeArrowheads="1"/>
          </p:cNvSpPr>
          <p:nvPr/>
        </p:nvSpPr>
        <p:spPr bwMode="auto">
          <a:xfrm>
            <a:off x="1099457" y="4466388"/>
            <a:ext cx="9829800" cy="136366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6600" b="1" dirty="0"/>
              <a:t>Introduction</a:t>
            </a:r>
            <a:endParaRPr lang="en-GB" sz="4800" b="1" dirty="0"/>
          </a:p>
          <a:p>
            <a:pPr>
              <a:spcBef>
                <a:spcPct val="50000"/>
              </a:spcBef>
            </a:pPr>
            <a:r>
              <a:rPr lang="en-GB" sz="6000" b="1" u="sng" dirty="0">
                <a:solidFill>
                  <a:srgbClr val="DE6225"/>
                </a:solidFill>
              </a:rPr>
              <a:t>Research Question</a:t>
            </a:r>
          </a:p>
          <a:p>
            <a:pPr>
              <a:spcBef>
                <a:spcPct val="50000"/>
              </a:spcBef>
            </a:pPr>
            <a:r>
              <a:rPr lang="en-GB" sz="5400" b="1" dirty="0">
                <a:solidFill>
                  <a:srgbClr val="052754"/>
                </a:solidFill>
              </a:rPr>
              <a:t>Are zoos and animal captivity ethical practices</a:t>
            </a:r>
            <a:r>
              <a:rPr lang="en-GB" sz="4800" b="1" dirty="0">
                <a:solidFill>
                  <a:srgbClr val="052754"/>
                </a:solidFill>
              </a:rPr>
              <a:t> </a:t>
            </a:r>
            <a:r>
              <a:rPr lang="en-GB" sz="5400" b="1" dirty="0">
                <a:solidFill>
                  <a:srgbClr val="052754"/>
                </a:solidFill>
              </a:rPr>
              <a:t>and should they exist?</a:t>
            </a:r>
            <a:endParaRPr lang="en-GB" sz="4800" b="1" dirty="0">
              <a:solidFill>
                <a:srgbClr val="052754"/>
              </a:solidFill>
            </a:endParaRPr>
          </a:p>
          <a:p>
            <a:pPr>
              <a:spcBef>
                <a:spcPct val="50000"/>
              </a:spcBef>
            </a:pPr>
            <a:r>
              <a:rPr lang="en-GB" sz="6000" b="1" u="sng" dirty="0">
                <a:solidFill>
                  <a:srgbClr val="DE6225"/>
                </a:solidFill>
              </a:rPr>
              <a:t>Thesis</a:t>
            </a:r>
          </a:p>
          <a:p>
            <a:pPr>
              <a:spcBef>
                <a:spcPct val="50000"/>
              </a:spcBef>
            </a:pPr>
            <a:r>
              <a:rPr lang="en-GB" sz="5400" b="1" dirty="0">
                <a:solidFill>
                  <a:srgbClr val="052754"/>
                </a:solidFill>
              </a:rPr>
              <a:t>Zoos are unethical, and animals should not be removed from their natural habitats and placed in captivity. Captivity is a form of cruelty, and it needs to come to an end.</a:t>
            </a:r>
            <a:endParaRPr lang="en-GB" sz="5400" b="1" dirty="0">
              <a:solidFill>
                <a:schemeClr val="accent2"/>
              </a:solidFill>
            </a:endParaRPr>
          </a:p>
          <a:p>
            <a:r>
              <a:rPr lang="en-US" sz="2800" b="1" dirty="0"/>
              <a:t> </a:t>
            </a:r>
            <a:endParaRPr lang="en-US" sz="2800" dirty="0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11734800" y="4466388"/>
            <a:ext cx="20421600" cy="25736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marL="381000" indent="-381000" algn="ctr">
              <a:spcBef>
                <a:spcPct val="50000"/>
              </a:spcBef>
              <a:defRPr/>
            </a:pPr>
            <a:r>
              <a:rPr lang="en-GB" sz="6000" b="1" u="sng" dirty="0">
                <a:solidFill>
                  <a:srgbClr val="DE6225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Overall Problem:</a:t>
            </a:r>
          </a:p>
          <a:p>
            <a:pPr marL="381000" indent="-381000" algn="ctr">
              <a:spcBef>
                <a:spcPct val="50000"/>
              </a:spcBef>
              <a:defRPr/>
            </a:pPr>
            <a:r>
              <a:rPr lang="en-GB" sz="5400" b="1" dirty="0">
                <a:solidFill>
                  <a:srgbClr val="052754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Invalid Justifications for Existence</a:t>
            </a:r>
          </a:p>
          <a:p>
            <a:pPr marL="381000" indent="-381000">
              <a:defRPr/>
            </a:pPr>
            <a:endParaRPr lang="en-US" sz="2800" b="1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4347" name="Rectangle 32"/>
          <p:cNvSpPr>
            <a:spLocks noChangeArrowheads="1"/>
          </p:cNvSpPr>
          <p:nvPr/>
        </p:nvSpPr>
        <p:spPr bwMode="auto">
          <a:xfrm>
            <a:off x="33004633" y="11503233"/>
            <a:ext cx="9829800" cy="169250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6600" b="1" dirty="0"/>
              <a:t>Conclusion</a:t>
            </a:r>
          </a:p>
          <a:p>
            <a:pPr>
              <a:lnSpc>
                <a:spcPct val="150000"/>
              </a:lnSpc>
            </a:pPr>
            <a:r>
              <a:rPr lang="en-US" sz="6000" b="1" u="sng" dirty="0">
                <a:solidFill>
                  <a:srgbClr val="DE6225"/>
                </a:solidFill>
              </a:rPr>
              <a:t>Important Takeaways</a:t>
            </a:r>
          </a:p>
          <a:p>
            <a:endParaRPr lang="en-US" sz="6000" b="1" u="sng" dirty="0">
              <a:solidFill>
                <a:srgbClr val="DE6225"/>
              </a:solidFill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Zoos are unethical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Root of the problem lies with animal captivity itself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Despite the façade that zoos display to the public eye, captivity is a form of cruelty.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5400" b="1" dirty="0">
              <a:solidFill>
                <a:srgbClr val="052754"/>
              </a:solidFill>
            </a:endParaRPr>
          </a:p>
          <a:p>
            <a:r>
              <a:rPr lang="en-US" sz="6000" b="1" u="sng" dirty="0">
                <a:solidFill>
                  <a:srgbClr val="DE6225"/>
                </a:solidFill>
              </a:rPr>
              <a:t>Future Directions and Hopes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5400" b="1" dirty="0">
              <a:solidFill>
                <a:srgbClr val="052754"/>
              </a:solidFill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Spread awareness and education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Reallocation of funds</a:t>
            </a:r>
          </a:p>
        </p:txBody>
      </p:sp>
      <p:sp>
        <p:nvSpPr>
          <p:cNvPr id="14360" name="Rectangle 35"/>
          <p:cNvSpPr>
            <a:spLocks noChangeArrowheads="1"/>
          </p:cNvSpPr>
          <p:nvPr/>
        </p:nvSpPr>
        <p:spPr bwMode="auto">
          <a:xfrm>
            <a:off x="32961943" y="28803600"/>
            <a:ext cx="9829800" cy="36710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/>
              <a:t>References</a:t>
            </a:r>
            <a:r>
              <a:rPr lang="en-US" sz="1800" dirty="0"/>
              <a:t>: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Animals in Entertainment. (n.d.). Wildlife Rescue &amp; Rehabilitation. Retrieved October 24, 2021, from https://wildlife-</a:t>
            </a:r>
            <a:r>
              <a:rPr lang="en-US" sz="1600" dirty="0" err="1"/>
              <a:t>rescue.org</a:t>
            </a:r>
            <a:r>
              <a:rPr lang="en-US" sz="1600" dirty="0"/>
              <a:t>/services/advocacy/animals-in-entertainment/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Captive Animals—Most states have no laws governing captive wild animals. (n.d.). Animal Legal Defense Fund. Retrieved September 22, 2021, from https://</a:t>
            </a:r>
            <a:r>
              <a:rPr lang="en-US" sz="1600" dirty="0" err="1"/>
              <a:t>aldf.org</a:t>
            </a:r>
            <a:r>
              <a:rPr lang="en-US" sz="1600" dirty="0"/>
              <a:t>/</a:t>
            </a:r>
            <a:r>
              <a:rPr lang="en-US" sz="1600" dirty="0" err="1"/>
              <a:t>focus_area</a:t>
            </a:r>
            <a:r>
              <a:rPr lang="en-US" sz="1600" dirty="0"/>
              <a:t>/captive-animals/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Clough, D. (2020). On Animals (Vol. 2). T&amp;T Clark.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Dr. Warwick Frost. (2011). Zoos and Tourism: Conservation, Education, Entertainment? Channel View Publications; eBook Academic Collection (EBSCOhost). https://</a:t>
            </a:r>
            <a:r>
              <a:rPr lang="en-US" sz="1600" dirty="0" err="1"/>
              <a:t>sacredheart.idm.oclc.org</a:t>
            </a:r>
            <a:r>
              <a:rPr lang="en-US" sz="1600" dirty="0"/>
              <a:t>/</a:t>
            </a:r>
            <a:r>
              <a:rPr lang="en-US" sz="1600" dirty="0" err="1"/>
              <a:t>login?url</a:t>
            </a:r>
            <a:r>
              <a:rPr lang="en-US" sz="1600" dirty="0"/>
              <a:t>=https://</a:t>
            </a:r>
            <a:r>
              <a:rPr lang="en-US" sz="1600" dirty="0" err="1"/>
              <a:t>search.ebscohost.com</a:t>
            </a:r>
            <a:r>
              <a:rPr lang="en-US" sz="1600" dirty="0"/>
              <a:t>/</a:t>
            </a:r>
            <a:r>
              <a:rPr lang="en-US" sz="1600" dirty="0" err="1"/>
              <a:t>login.aspx?direct</a:t>
            </a:r>
            <a:r>
              <a:rPr lang="en-US" sz="1600" dirty="0"/>
              <a:t>=</a:t>
            </a:r>
            <a:r>
              <a:rPr lang="en-US" sz="1600" dirty="0" err="1"/>
              <a:t>true&amp;db</a:t>
            </a:r>
            <a:r>
              <a:rPr lang="en-US" sz="1600" dirty="0"/>
              <a:t>=e000xna&amp;AN=355224&amp;site=</a:t>
            </a:r>
            <a:r>
              <a:rPr lang="en-US" sz="1600" dirty="0" err="1"/>
              <a:t>eds-live&amp;scope</a:t>
            </a:r>
            <a:r>
              <a:rPr lang="en-US" sz="1600" dirty="0"/>
              <a:t>=site</a:t>
            </a:r>
          </a:p>
          <a:p>
            <a:pPr algn="ctr">
              <a:spcBef>
                <a:spcPct val="50000"/>
              </a:spcBef>
            </a:pPr>
            <a:endParaRPr lang="en-US" sz="2800" dirty="0"/>
          </a:p>
        </p:txBody>
      </p:sp>
      <p:sp>
        <p:nvSpPr>
          <p:cNvPr id="14" name="Rectangle 35">
            <a:extLst>
              <a:ext uri="{FF2B5EF4-FFF2-40B4-BE49-F238E27FC236}">
                <a16:creationId xmlns:a16="http://schemas.microsoft.com/office/drawing/2014/main" id="{69CACD5E-F8C8-7CCC-0872-934346B1B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0" y="7937540"/>
            <a:ext cx="9829800" cy="112664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/>
              <a:t>Justification #1</a:t>
            </a:r>
          </a:p>
          <a:p>
            <a:pPr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Education</a:t>
            </a:r>
          </a:p>
          <a:p>
            <a:pPr marL="68580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Animal species education</a:t>
            </a:r>
          </a:p>
          <a:p>
            <a:pPr marL="68580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Conservation education</a:t>
            </a:r>
          </a:p>
          <a:p>
            <a:pPr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HOWEVER</a:t>
            </a:r>
          </a:p>
          <a:p>
            <a:pPr marL="85725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Often not a top priority</a:t>
            </a:r>
          </a:p>
          <a:p>
            <a:pPr marL="85725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Misconstrued meaning of “education”</a:t>
            </a:r>
          </a:p>
          <a:p>
            <a:pPr>
              <a:spcBef>
                <a:spcPct val="50000"/>
              </a:spcBef>
            </a:pPr>
            <a:endParaRPr lang="en-US" sz="6000" b="1" u="sng" dirty="0">
              <a:solidFill>
                <a:srgbClr val="DE6225"/>
              </a:solidFill>
            </a:endParaRPr>
          </a:p>
        </p:txBody>
      </p:sp>
      <p:sp>
        <p:nvSpPr>
          <p:cNvPr id="15" name="Rectangle 35">
            <a:extLst>
              <a:ext uri="{FF2B5EF4-FFF2-40B4-BE49-F238E27FC236}">
                <a16:creationId xmlns:a16="http://schemas.microsoft.com/office/drawing/2014/main" id="{DEDDD1C5-735D-163F-33B8-266560CE5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26600" y="7854970"/>
            <a:ext cx="9829800" cy="136174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lvl="0" algn="ctr">
              <a:spcBef>
                <a:spcPct val="50000"/>
              </a:spcBef>
            </a:pPr>
            <a:r>
              <a:rPr lang="en-US" sz="6600" b="1" dirty="0">
                <a:solidFill>
                  <a:prstClr val="black"/>
                </a:solidFill>
              </a:rPr>
              <a:t>Justification #2</a:t>
            </a:r>
          </a:p>
          <a:p>
            <a:pPr lvl="0"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Conservation</a:t>
            </a:r>
          </a:p>
          <a:p>
            <a:pPr marL="685800" lvl="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Home for endangered species</a:t>
            </a:r>
          </a:p>
          <a:p>
            <a:pPr marL="685800" lvl="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Captive breeding &amp; reintroduction</a:t>
            </a:r>
          </a:p>
          <a:p>
            <a:pPr lvl="0"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HOWEVER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Captive breeding programs often unsuccessful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Redistribution of conservation efforts</a:t>
            </a:r>
            <a:endParaRPr lang="en-US" sz="6600" b="1" dirty="0">
              <a:solidFill>
                <a:prstClr val="black"/>
              </a:solidFill>
            </a:endParaRPr>
          </a:p>
        </p:txBody>
      </p:sp>
      <p:sp>
        <p:nvSpPr>
          <p:cNvPr id="16" name="Rectangle 35">
            <a:extLst>
              <a:ext uri="{FF2B5EF4-FFF2-40B4-BE49-F238E27FC236}">
                <a16:creationId xmlns:a16="http://schemas.microsoft.com/office/drawing/2014/main" id="{9888E7C2-FEBA-43E6-C940-95F656D15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0115" y="19688447"/>
            <a:ext cx="9829800" cy="127861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lvl="0" algn="ctr">
              <a:spcBef>
                <a:spcPct val="50000"/>
              </a:spcBef>
            </a:pPr>
            <a:r>
              <a:rPr lang="en-US" sz="6600" b="1" dirty="0">
                <a:solidFill>
                  <a:prstClr val="black"/>
                </a:solidFill>
              </a:rPr>
              <a:t>Justification #3</a:t>
            </a:r>
          </a:p>
          <a:p>
            <a:pPr lvl="0"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Entertainment</a:t>
            </a:r>
          </a:p>
          <a:p>
            <a:pPr marL="685800" lvl="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Initial purpose</a:t>
            </a:r>
          </a:p>
          <a:p>
            <a:pPr marL="685800" lvl="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Human fascination</a:t>
            </a:r>
          </a:p>
          <a:p>
            <a:pPr marL="685800" lvl="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Unforgettable experience</a:t>
            </a:r>
          </a:p>
          <a:p>
            <a:pPr lvl="0"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HOWEVER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Unethical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Purchase/display most appealing animals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Surplus killing/selling</a:t>
            </a:r>
            <a:endParaRPr lang="en-US" sz="6600" b="1" dirty="0">
              <a:solidFill>
                <a:prstClr val="black"/>
              </a:solidFill>
            </a:endParaRPr>
          </a:p>
        </p:txBody>
      </p:sp>
      <p:sp>
        <p:nvSpPr>
          <p:cNvPr id="17" name="Rectangle 35">
            <a:extLst>
              <a:ext uri="{FF2B5EF4-FFF2-40B4-BE49-F238E27FC236}">
                <a16:creationId xmlns:a16="http://schemas.microsoft.com/office/drawing/2014/main" id="{40EAC0A0-3E5F-6BFD-8A28-C61C236BC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828" y="21691784"/>
            <a:ext cx="9829800" cy="107828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 lvl="0" algn="ctr">
              <a:spcBef>
                <a:spcPct val="50000"/>
              </a:spcBef>
            </a:pPr>
            <a:r>
              <a:rPr lang="en-US" sz="6600" b="1" dirty="0">
                <a:solidFill>
                  <a:prstClr val="black"/>
                </a:solidFill>
              </a:rPr>
              <a:t>Justification #4</a:t>
            </a:r>
          </a:p>
          <a:p>
            <a:pPr lvl="0"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Research</a:t>
            </a:r>
          </a:p>
          <a:p>
            <a:pPr marL="685800" lvl="0" indent="-6858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Unique situation; diverse set of animals</a:t>
            </a:r>
          </a:p>
          <a:p>
            <a:pPr lvl="0">
              <a:spcBef>
                <a:spcPct val="50000"/>
              </a:spcBef>
            </a:pPr>
            <a:r>
              <a:rPr lang="en-US" sz="6000" b="1" u="sng" dirty="0">
                <a:solidFill>
                  <a:srgbClr val="DE6225"/>
                </a:solidFill>
              </a:rPr>
              <a:t>HOWEVER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Benefit of zoo rather than animals</a:t>
            </a:r>
          </a:p>
          <a:p>
            <a:pPr marL="857250" lvl="0" indent="-8572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052754"/>
                </a:solidFill>
              </a:rPr>
              <a:t>Reallocation of this money</a:t>
            </a:r>
            <a:endParaRPr lang="en-US" sz="6600" b="1" dirty="0">
              <a:solidFill>
                <a:prstClr val="black"/>
              </a:solidFill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7B566D38-1EFF-E555-CBC6-70AFC2A30638}"/>
              </a:ext>
            </a:extLst>
          </p:cNvPr>
          <p:cNvSpPr/>
          <p:nvPr/>
        </p:nvSpPr>
        <p:spPr>
          <a:xfrm>
            <a:off x="12157982" y="6978864"/>
            <a:ext cx="1932215" cy="1418113"/>
          </a:xfrm>
          <a:prstGeom prst="downArrow">
            <a:avLst/>
          </a:prstGeom>
          <a:solidFill>
            <a:srgbClr val="05275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CF89347E-FEDA-8196-2B8D-46B227C9295C}"/>
              </a:ext>
            </a:extLst>
          </p:cNvPr>
          <p:cNvSpPr/>
          <p:nvPr/>
        </p:nvSpPr>
        <p:spPr>
          <a:xfrm>
            <a:off x="29877203" y="6978864"/>
            <a:ext cx="1932215" cy="1418113"/>
          </a:xfrm>
          <a:prstGeom prst="downArrow">
            <a:avLst/>
          </a:prstGeom>
          <a:solidFill>
            <a:srgbClr val="05275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SCIplanet - Life in Captivity">
            <a:extLst>
              <a:ext uri="{FF2B5EF4-FFF2-40B4-BE49-F238E27FC236}">
                <a16:creationId xmlns:a16="http://schemas.microsoft.com/office/drawing/2014/main" id="{D48B9F8A-203F-53E9-21A1-F1390F64A7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1"/>
          <a:stretch/>
        </p:blipFill>
        <p:spPr bwMode="auto">
          <a:xfrm>
            <a:off x="33054925" y="4441937"/>
            <a:ext cx="9729216" cy="673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ptive Animals - Animal Legal Defense Fund">
            <a:extLst>
              <a:ext uri="{FF2B5EF4-FFF2-40B4-BE49-F238E27FC236}">
                <a16:creationId xmlns:a16="http://schemas.microsoft.com/office/drawing/2014/main" id="{5F99531A-7CCE-5E57-F88D-372FFFF3E2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2" t="17957" r="1"/>
          <a:stretch/>
        </p:blipFill>
        <p:spPr bwMode="auto">
          <a:xfrm>
            <a:off x="1337268" y="18323900"/>
            <a:ext cx="9354177" cy="478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</TotalTime>
  <Words>394</Words>
  <Application>Microsoft Macintosh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PowerPoint Presentation</vt:lpstr>
    </vt:vector>
  </TitlesOfParts>
  <Manager/>
  <Company>University of Illinois at Urbana-Champaign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 v1</dc:title>
  <dc:subject/>
  <dc:creator>Creative Services at Public Affairs</dc:creator>
  <cp:keywords/>
  <dc:description/>
  <cp:lastModifiedBy>Russo, Karlee A.</cp:lastModifiedBy>
  <cp:revision>133</cp:revision>
  <cp:lastPrinted>2009-06-18T18:06:01Z</cp:lastPrinted>
  <dcterms:created xsi:type="dcterms:W3CDTF">2009-07-07T20:22:22Z</dcterms:created>
  <dcterms:modified xsi:type="dcterms:W3CDTF">2022-04-19T19:13:14Z</dcterms:modified>
  <cp:category/>
</cp:coreProperties>
</file>