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99">
          <p15:clr>
            <a:srgbClr val="A4A3A4"/>
          </p15:clr>
        </p15:guide>
        <p15:guide id="2" pos="138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D1"/>
    <a:srgbClr val="6E239C"/>
    <a:srgbClr val="43D93C"/>
    <a:srgbClr val="3EAB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707" autoAdjust="0"/>
    <p:restoredTop sz="99336" autoAdjust="0"/>
  </p:normalViewPr>
  <p:slideViewPr>
    <p:cSldViewPr snapToGrid="0" snapToObjects="1">
      <p:cViewPr>
        <p:scale>
          <a:sx n="20" d="100"/>
          <a:sy n="20" d="100"/>
        </p:scale>
        <p:origin x="1362" y="222"/>
      </p:cViewPr>
      <p:guideLst>
        <p:guide orient="horz" pos="7099"/>
        <p:guide pos="1382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874445-0A1A-D342-9213-D75B32534631}" type="datetimeFigureOut">
              <a:rPr lang="en-US" smtClean="0"/>
              <a:t>3/30/2017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227B91-23FB-454E-B53C-F3DBDAC51C44}" type="slidenum">
              <a:rPr lang="en-US" smtClean="0"/>
              <a:t>‹#›</a:t>
            </a:fld>
            <a:endParaRPr lang="en-US"/>
          </a:p>
        </p:txBody>
      </p:sp>
    </p:spTree>
    <p:extLst>
      <p:ext uri="{BB962C8B-B14F-4D97-AF65-F5344CB8AC3E}">
        <p14:creationId xmlns:p14="http://schemas.microsoft.com/office/powerpoint/2010/main" val="3808022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-Include</a:t>
            </a:r>
            <a:r>
              <a:rPr lang="en-US" baseline="0" dirty="0"/>
              <a:t> PI in title</a:t>
            </a:r>
          </a:p>
          <a:p>
            <a:r>
              <a:rPr lang="en-US" baseline="0" dirty="0"/>
              <a:t>-Good introduction but needs citations</a:t>
            </a:r>
          </a:p>
          <a:p>
            <a:r>
              <a:rPr lang="en-US" baseline="0" dirty="0"/>
              <a:t>-Only reference those papers that were cited in intro and discussion</a:t>
            </a:r>
          </a:p>
          <a:p>
            <a:r>
              <a:rPr lang="en-US" baseline="0" dirty="0"/>
              <a:t>-On a poster it’s a discussion, not a conclusion </a:t>
            </a:r>
          </a:p>
          <a:p>
            <a:r>
              <a:rPr lang="en-US" sz="1200" dirty="0"/>
              <a:t>Assuming that </a:t>
            </a:r>
            <a:r>
              <a:rPr lang="en-US" sz="1200" dirty="0" err="1"/>
              <a:t>GPx</a:t>
            </a:r>
            <a:r>
              <a:rPr lang="en-US" sz="1200" dirty="0"/>
              <a:t> concentrations were accurately measured then it is possible that there was an interaction between PUFA and antioxidants. If the amount of exogenous antioxidants administered was too high it could have resulted in a compensatory depression of endogenous defenses such as </a:t>
            </a:r>
            <a:r>
              <a:rPr lang="en-US" sz="1200" dirty="0" err="1"/>
              <a:t>GPx</a:t>
            </a:r>
            <a:r>
              <a:rPr lang="en-US" sz="1200" dirty="0"/>
              <a:t> </a:t>
            </a:r>
            <a:r>
              <a:rPr lang="en-US" sz="1100" dirty="0"/>
              <a:t>(</a:t>
            </a:r>
            <a:r>
              <a:rPr lang="en-US" sz="1100" dirty="0" err="1"/>
              <a:t>Sohal</a:t>
            </a:r>
            <a:r>
              <a:rPr lang="en-US" sz="1100" dirty="0"/>
              <a:t> et al. 1985)</a:t>
            </a:r>
            <a:r>
              <a:rPr lang="en-US" sz="1200" dirty="0"/>
              <a:t>. This would account for the </a:t>
            </a:r>
            <a:r>
              <a:rPr lang="en-US" sz="1200" dirty="0" err="1"/>
              <a:t>GPx</a:t>
            </a:r>
            <a:r>
              <a:rPr lang="en-US" sz="1200"/>
              <a:t> levels remaining at the same activity for the 32H group, however it would not explain the 13L groups showing a higher change in control</a:t>
            </a:r>
            <a:endParaRPr lang="en-US" dirty="0"/>
          </a:p>
        </p:txBody>
      </p:sp>
      <p:sp>
        <p:nvSpPr>
          <p:cNvPr id="4" name="Slide Number Placeholder 3"/>
          <p:cNvSpPr>
            <a:spLocks noGrp="1"/>
          </p:cNvSpPr>
          <p:nvPr>
            <p:ph type="sldNum" sz="quarter" idx="10"/>
          </p:nvPr>
        </p:nvSpPr>
        <p:spPr/>
        <p:txBody>
          <a:bodyPr/>
          <a:lstStyle/>
          <a:p>
            <a:fld id="{9F227B91-23FB-454E-B53C-F3DBDAC51C44}" type="slidenum">
              <a:rPr lang="en-US" smtClean="0"/>
              <a:t>1</a:t>
            </a:fld>
            <a:endParaRPr lang="en-US"/>
          </a:p>
        </p:txBody>
      </p:sp>
    </p:spTree>
    <p:extLst>
      <p:ext uri="{BB962C8B-B14F-4D97-AF65-F5344CB8AC3E}">
        <p14:creationId xmlns:p14="http://schemas.microsoft.com/office/powerpoint/2010/main" val="2668908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A01BC47-BC7F-7A4A-A84B-B8D8BEFC5044}" type="datetimeFigureOut">
              <a:rPr lang="en-US" smtClean="0"/>
              <a:t>3/30/2017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320383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01BC47-BC7F-7A4A-A84B-B8D8BEFC5044}" type="datetimeFigureOut">
              <a:rPr lang="en-US" smtClean="0"/>
              <a:t>3/30/2017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1965734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01BC47-BC7F-7A4A-A84B-B8D8BEFC5044}" type="datetimeFigureOut">
              <a:rPr lang="en-US" smtClean="0"/>
              <a:t>3/30/2017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3354273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01BC47-BC7F-7A4A-A84B-B8D8BEFC5044}" type="datetimeFigureOut">
              <a:rPr lang="en-US" smtClean="0"/>
              <a:t>3/30/2017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4040485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01BC47-BC7F-7A4A-A84B-B8D8BEFC5044}" type="datetimeFigureOut">
              <a:rPr lang="en-US" smtClean="0"/>
              <a:t>3/30/2017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360125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A01BC47-BC7F-7A4A-A84B-B8D8BEFC5044}" type="datetimeFigureOut">
              <a:rPr lang="en-US" smtClean="0"/>
              <a:t>3/30/2017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3934736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A01BC47-BC7F-7A4A-A84B-B8D8BEFC5044}" type="datetimeFigureOut">
              <a:rPr lang="en-US" smtClean="0"/>
              <a:t>3/30/2017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246834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A01BC47-BC7F-7A4A-A84B-B8D8BEFC5044}" type="datetimeFigureOut">
              <a:rPr lang="en-US" smtClean="0"/>
              <a:t>3/30/2017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319964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01BC47-BC7F-7A4A-A84B-B8D8BEFC5044}" type="datetimeFigureOut">
              <a:rPr lang="en-US" smtClean="0"/>
              <a:t>3/30/2017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1631174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DA01BC47-BC7F-7A4A-A84B-B8D8BEFC5044}" type="datetimeFigureOut">
              <a:rPr lang="en-US" smtClean="0"/>
              <a:t>3/30/2017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2999800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DA01BC47-BC7F-7A4A-A84B-B8D8BEFC5044}" type="datetimeFigureOut">
              <a:rPr lang="en-US" smtClean="0"/>
              <a:t>3/30/2017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95F3AC-27C7-AF4E-9423-DA16F2F92309}" type="slidenum">
              <a:rPr lang="en-US" smtClean="0"/>
              <a:t>‹#›</a:t>
            </a:fld>
            <a:endParaRPr lang="en-US"/>
          </a:p>
        </p:txBody>
      </p:sp>
    </p:spTree>
    <p:extLst>
      <p:ext uri="{BB962C8B-B14F-4D97-AF65-F5344CB8AC3E}">
        <p14:creationId xmlns:p14="http://schemas.microsoft.com/office/powerpoint/2010/main" val="139837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DA01BC47-BC7F-7A4A-A84B-B8D8BEFC5044}" type="datetimeFigureOut">
              <a:rPr lang="en-US" smtClean="0"/>
              <a:t>3/30/2017</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D595F3AC-27C7-AF4E-9423-DA16F2F92309}" type="slidenum">
              <a:rPr lang="en-US" smtClean="0"/>
              <a:t>‹#›</a:t>
            </a:fld>
            <a:endParaRPr lang="en-US"/>
          </a:p>
        </p:txBody>
      </p:sp>
    </p:spTree>
    <p:extLst>
      <p:ext uri="{BB962C8B-B14F-4D97-AF65-F5344CB8AC3E}">
        <p14:creationId xmlns:p14="http://schemas.microsoft.com/office/powerpoint/2010/main" val="2976263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884" y="65315"/>
            <a:ext cx="43850599" cy="32918400"/>
          </a:xfrm>
          <a:prstGeom prst="rect">
            <a:avLst/>
          </a:prstGeom>
        </p:spPr>
      </p:pic>
      <p:pic>
        <p:nvPicPr>
          <p:cNvPr id="7" name="Picture 2" descr="C:\Users\rudmana\Desktop\shu_logo.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7376" y="200517"/>
            <a:ext cx="8832787" cy="2597879"/>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11" name="Rectangle 10"/>
          <p:cNvSpPr/>
          <p:nvPr/>
        </p:nvSpPr>
        <p:spPr>
          <a:xfrm>
            <a:off x="631062" y="6077324"/>
            <a:ext cx="13377992" cy="8617744"/>
          </a:xfrm>
          <a:prstGeom prst="rect">
            <a:avLst/>
          </a:prstGeom>
          <a:solidFill>
            <a:schemeClr val="tx2">
              <a:lumMod val="40000"/>
              <a:lumOff val="6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5000" b="1" dirty="0"/>
              <a:t>Abstract</a:t>
            </a:r>
          </a:p>
          <a:p>
            <a:r>
              <a:rPr lang="en-US" sz="2800" dirty="0"/>
              <a:t>The process of neurogenesis is continuous throughout the life of most mammals, specifically in the vertebrate brain.  It also plays a major role in the initial growth of the nervous system. In birds neurons are generated from neural stem cells throughout the telencephalon into adulthood. This neurogenesis can be upregulated by fatty acids and other dietary supplements. Strenuous exercise has also been associated with having a strong effect on </a:t>
            </a:r>
            <a:r>
              <a:rPr lang="en-US" sz="2800" dirty="0" err="1"/>
              <a:t>neuroproliferation</a:t>
            </a:r>
            <a:r>
              <a:rPr lang="en-US" sz="2800" dirty="0"/>
              <a:t>. In European Starlings, HVC, a nucleus involved in learning and production of birdsong, can be used to analyze neuronal recruitment because HVC is associated with song modification that has a resulting growth in volume.  This neuron recruitment and neuron migration is significantly influenced by dietary fatty acids. In this study four diet groups were used, each group consisted of 15 individuals who experienced flight training in a wind tunnel and 10 who did not. The four diet groups were defined by two factors, polyunsaturated fatty acid content either high or low (32% vs. 13%), and endogenous antioxidants (high or low).  The brain samples of sacrificed birds were then analyzed for fatty acid composition. This consisted of a total lipid extraction from the brain tissue, followed by a separation of the fatty acid classes (neutral and phospholipids; NL &amp; PL), and lastly transesterification of the separated lipids prior to gas chromatographic analysis.  Preliminary results suggest that there is a correlation between diet, fatty acid composition of brain tissue, and neural genesis.  </a:t>
            </a:r>
          </a:p>
        </p:txBody>
      </p:sp>
      <p:sp>
        <p:nvSpPr>
          <p:cNvPr id="12" name="Rectangle 11"/>
          <p:cNvSpPr/>
          <p:nvPr/>
        </p:nvSpPr>
        <p:spPr>
          <a:xfrm>
            <a:off x="631063" y="20149323"/>
            <a:ext cx="13371998" cy="5170646"/>
          </a:xfrm>
          <a:prstGeom prst="rect">
            <a:avLst/>
          </a:prstGeom>
          <a:solidFill>
            <a:schemeClr val="tx2">
              <a:lumMod val="40000"/>
              <a:lumOff val="6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5000" b="1" dirty="0"/>
              <a:t>Methods </a:t>
            </a:r>
          </a:p>
          <a:p>
            <a:pPr marL="457200" indent="-457200">
              <a:buFont typeface="Arial" panose="020B0604020202020204" pitchFamily="34" charset="0"/>
              <a:buChar char="•"/>
            </a:pPr>
            <a:r>
              <a:rPr lang="en-US" sz="2800" dirty="0">
                <a:solidFill>
                  <a:schemeClr val="tx1"/>
                </a:solidFill>
              </a:rPr>
              <a:t>32 European Starlings were captured during fall migration </a:t>
            </a:r>
          </a:p>
          <a:p>
            <a:pPr marL="457200" indent="-457200">
              <a:buFont typeface="Arial" panose="020B0604020202020204" pitchFamily="34" charset="0"/>
              <a:buChar char="•"/>
            </a:pPr>
            <a:r>
              <a:rPr lang="en-US" sz="2800" dirty="0">
                <a:solidFill>
                  <a:schemeClr val="tx1"/>
                </a:solidFill>
              </a:rPr>
              <a:t>The birds were separated and introduced to four different diet groups for approximately four months</a:t>
            </a:r>
          </a:p>
          <a:p>
            <a:pPr marL="457200" indent="-457200">
              <a:spcBef>
                <a:spcPct val="0"/>
              </a:spcBef>
              <a:buFont typeface="Arial" panose="020B0604020202020204" pitchFamily="34" charset="0"/>
              <a:buChar char="•"/>
            </a:pPr>
            <a:r>
              <a:rPr lang="en-US" altLang="en-US" sz="2800" dirty="0">
                <a:solidFill>
                  <a:schemeClr val="tx1"/>
                </a:solidFill>
                <a:ea typeface="Adobe Heiti Std R" pitchFamily="34" charset="-128"/>
                <a:cs typeface="Calibri" panose="020F0502020204030204" pitchFamily="34" charset="0"/>
              </a:rPr>
              <a:t>The four diets included:  a monounsaturated fatty acid  diet with high anti-oxidant levels(MH), and low antioxidant levels(ML), and a polyunsaturated fatty acid diet with high levels of antioxidant(PH),  and low levels of antioxidant(PL).  Vitamin E was used as the antioxidant.</a:t>
            </a:r>
          </a:p>
          <a:p>
            <a:pPr marL="457200" indent="-457200">
              <a:spcBef>
                <a:spcPct val="0"/>
              </a:spcBef>
              <a:buFont typeface="Arial" panose="020B0604020202020204" pitchFamily="34" charset="0"/>
              <a:buChar char="•"/>
            </a:pPr>
            <a:r>
              <a:rPr lang="en-US" altLang="en-US" sz="2800" dirty="0">
                <a:solidFill>
                  <a:schemeClr val="tx1"/>
                </a:solidFill>
                <a:ea typeface="Adobe Heiti Std R" pitchFamily="34" charset="-128"/>
                <a:cs typeface="Calibri" panose="020F0502020204030204" pitchFamily="34" charset="0"/>
              </a:rPr>
              <a:t>Use of these semi-synthetic diets ensured that composition of the diets was less ambiguous than diets composed of raw foodstuffs</a:t>
            </a:r>
          </a:p>
          <a:p>
            <a:pPr marL="457200" indent="-457200">
              <a:spcBef>
                <a:spcPct val="0"/>
              </a:spcBef>
              <a:buFont typeface="Arial" panose="020B0604020202020204" pitchFamily="34" charset="0"/>
              <a:buChar char="•"/>
            </a:pPr>
            <a:r>
              <a:rPr lang="en-US" sz="2800" dirty="0">
                <a:solidFill>
                  <a:schemeClr val="tx1"/>
                </a:solidFill>
              </a:rPr>
              <a:t>Birds were then sacrificed and fatty composition of NL in brain tissue was determined</a:t>
            </a:r>
          </a:p>
        </p:txBody>
      </p:sp>
      <p:sp>
        <p:nvSpPr>
          <p:cNvPr id="14" name="Rectangle 13"/>
          <p:cNvSpPr/>
          <p:nvPr/>
        </p:nvSpPr>
        <p:spPr>
          <a:xfrm>
            <a:off x="29797096" y="6143221"/>
            <a:ext cx="13412939" cy="4739759"/>
          </a:xfrm>
          <a:prstGeom prst="rect">
            <a:avLst/>
          </a:prstGeom>
          <a:solidFill>
            <a:schemeClr val="tx2">
              <a:lumMod val="40000"/>
              <a:lumOff val="6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5000" b="1" dirty="0"/>
              <a:t>Results</a:t>
            </a:r>
          </a:p>
          <a:p>
            <a:pPr marL="685800" indent="-685800">
              <a:buFont typeface="Arial" panose="020B0604020202020204" pitchFamily="34" charset="0"/>
              <a:buChar char="•"/>
            </a:pPr>
            <a:r>
              <a:rPr lang="en-US" sz="3600" dirty="0"/>
              <a:t>The differences in fatty acid composition between the different groups of birds appear to be relatively similar</a:t>
            </a:r>
          </a:p>
          <a:p>
            <a:pPr marL="685800" indent="-685800">
              <a:buFont typeface="Arial" panose="020B0604020202020204" pitchFamily="34" charset="0"/>
              <a:buChar char="•"/>
            </a:pPr>
            <a:r>
              <a:rPr lang="en-US" sz="3600" dirty="0"/>
              <a:t>The birds are not storing any amounts of 18:2 </a:t>
            </a:r>
          </a:p>
          <a:p>
            <a:pPr marL="685800" indent="-685800">
              <a:buFont typeface="Arial" panose="020B0604020202020204" pitchFamily="34" charset="0"/>
              <a:buChar char="•"/>
            </a:pPr>
            <a:r>
              <a:rPr lang="en-US" sz="3600" dirty="0"/>
              <a:t>The birds are not storing large amounts of 18:1 even though it is found in the diets </a:t>
            </a:r>
          </a:p>
          <a:p>
            <a:pPr marL="685800" indent="-685800">
              <a:buFont typeface="Arial" panose="020B0604020202020204" pitchFamily="34" charset="0"/>
              <a:buChar char="•"/>
            </a:pPr>
            <a:r>
              <a:rPr lang="en-US" sz="3600" dirty="0"/>
              <a:t>Birds seem to selectively storing large amounts of longer chain monounsaturated fatty acids </a:t>
            </a:r>
          </a:p>
        </p:txBody>
      </p:sp>
      <p:sp>
        <p:nvSpPr>
          <p:cNvPr id="15" name="Rectangle 14"/>
          <p:cNvSpPr/>
          <p:nvPr/>
        </p:nvSpPr>
        <p:spPr>
          <a:xfrm>
            <a:off x="29810229" y="11201588"/>
            <a:ext cx="13466989" cy="6955750"/>
          </a:xfrm>
          <a:prstGeom prst="rect">
            <a:avLst/>
          </a:prstGeom>
          <a:solidFill>
            <a:schemeClr val="tx2">
              <a:lumMod val="40000"/>
              <a:lumOff val="6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5000" b="1" dirty="0"/>
              <a:t>Important Implications</a:t>
            </a:r>
          </a:p>
          <a:p>
            <a:pPr marL="685800" indent="-685800">
              <a:buFont typeface="Arial" panose="020B0604020202020204" pitchFamily="34" charset="0"/>
              <a:buChar char="•"/>
            </a:pPr>
            <a:r>
              <a:rPr lang="en-US" sz="3600" dirty="0"/>
              <a:t>It was seen that the differences in diets were not significant enough to produce large differences in neutral lipids of the brain</a:t>
            </a:r>
          </a:p>
          <a:p>
            <a:pPr marL="571500" indent="-571500">
              <a:buFont typeface="Arial"/>
              <a:buChar char="•"/>
            </a:pPr>
            <a:r>
              <a:rPr lang="en-US" sz="3600" dirty="0"/>
              <a:t>The birds seem to be utilizing 18:2 immediately which is expected as it is an essential fatty acid of the body</a:t>
            </a:r>
          </a:p>
          <a:p>
            <a:pPr marL="571500" indent="-571500">
              <a:buFont typeface="Arial"/>
              <a:buChar char="•"/>
            </a:pPr>
            <a:r>
              <a:rPr lang="en-US" sz="3600" dirty="0"/>
              <a:t>Large amounts of 18:1 not being stored suggest that the birds may be converting 18:1 into 22:1 and 24:1</a:t>
            </a:r>
          </a:p>
          <a:p>
            <a:pPr marL="571500" indent="-571500">
              <a:buFont typeface="Arial"/>
              <a:buChar char="•"/>
            </a:pPr>
            <a:r>
              <a:rPr lang="en-US" sz="3600" dirty="0"/>
              <a:t>Longer chain monounsaturated fatty acids being stored may be due to the fact that longer chain fatty acids are more easily mobilized and utilized by cells (Pierce et al. 2014 )</a:t>
            </a:r>
          </a:p>
          <a:p>
            <a:pPr marL="571500" indent="-571500">
              <a:buFont typeface="Arial"/>
              <a:buChar char="•"/>
            </a:pPr>
            <a:r>
              <a:rPr lang="en-US" sz="3600" dirty="0"/>
              <a:t>Monounsaturated fatty acids have been shown to promote neuronal recruitment (Hall et al. 2014)</a:t>
            </a:r>
          </a:p>
        </p:txBody>
      </p:sp>
      <p:sp>
        <p:nvSpPr>
          <p:cNvPr id="20" name="Rectangle 19"/>
          <p:cNvSpPr/>
          <p:nvPr/>
        </p:nvSpPr>
        <p:spPr>
          <a:xfrm>
            <a:off x="9558638" y="165910"/>
            <a:ext cx="25188608" cy="3785652"/>
          </a:xfrm>
          <a:prstGeom prst="rect">
            <a:avLst/>
          </a:prstGeom>
        </p:spPr>
        <p:txBody>
          <a:bodyPr wrap="square">
            <a:spAutoFit/>
          </a:bodyPr>
          <a:lstStyle/>
          <a:p>
            <a:pPr algn="ctr"/>
            <a:r>
              <a:rPr lang="en-US" sz="8000" dirty="0">
                <a:solidFill>
                  <a:schemeClr val="bg1"/>
                </a:solidFill>
              </a:rPr>
              <a:t>DIETARY FATTY ACID CONTENT &amp; NUEROGENESIS: IDENTIFICATION OF SPECIFIC FATTY ACIDS CORRELATED WITH NUEROGENESIS </a:t>
            </a:r>
          </a:p>
        </p:txBody>
      </p:sp>
      <p:sp>
        <p:nvSpPr>
          <p:cNvPr id="22" name="Rectangle 21"/>
          <p:cNvSpPr/>
          <p:nvPr/>
        </p:nvSpPr>
        <p:spPr>
          <a:xfrm>
            <a:off x="10690124" y="3577766"/>
            <a:ext cx="22994209" cy="2677656"/>
          </a:xfrm>
          <a:prstGeom prst="rect">
            <a:avLst/>
          </a:prstGeom>
        </p:spPr>
        <p:txBody>
          <a:bodyPr wrap="square">
            <a:spAutoFit/>
          </a:bodyPr>
          <a:lstStyle/>
          <a:p>
            <a:pPr algn="ctr"/>
            <a:r>
              <a:rPr lang="en-US" sz="5600" b="1" dirty="0">
                <a:solidFill>
                  <a:schemeClr val="bg1"/>
                </a:solidFill>
              </a:rPr>
              <a:t>Max Trudeau </a:t>
            </a:r>
          </a:p>
          <a:p>
            <a:pPr algn="ctr"/>
            <a:r>
              <a:rPr lang="en-US" sz="5600" b="1" dirty="0">
                <a:solidFill>
                  <a:schemeClr val="bg1"/>
                </a:solidFill>
              </a:rPr>
              <a:t>mentor Dr. Barbara Pierce, PhD </a:t>
            </a:r>
          </a:p>
          <a:p>
            <a:pPr algn="ctr"/>
            <a:r>
              <a:rPr lang="en-US" sz="5600" b="1" dirty="0">
                <a:solidFill>
                  <a:schemeClr val="bg1"/>
                </a:solidFill>
              </a:rPr>
              <a:t>Department of Biology, Sacred Heart University, Fairfield, CT</a:t>
            </a:r>
          </a:p>
        </p:txBody>
      </p:sp>
      <p:pic>
        <p:nvPicPr>
          <p:cNvPr id="25" name="Picture 24" descr="uwologo.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947778" y="200517"/>
            <a:ext cx="8728249" cy="2597879"/>
          </a:xfrm>
          <a:prstGeom prst="rect">
            <a:avLst/>
          </a:prstGeom>
          <a:ln>
            <a:solidFill>
              <a:srgbClr val="000000"/>
            </a:solidFill>
          </a:ln>
        </p:spPr>
      </p:pic>
      <p:sp>
        <p:nvSpPr>
          <p:cNvPr id="3" name="TextBox 2"/>
          <p:cNvSpPr txBox="1"/>
          <p:nvPr/>
        </p:nvSpPr>
        <p:spPr>
          <a:xfrm>
            <a:off x="-5481178" y="9825390"/>
            <a:ext cx="184666" cy="1415772"/>
          </a:xfrm>
          <a:prstGeom prst="rect">
            <a:avLst/>
          </a:prstGeom>
          <a:noFill/>
        </p:spPr>
        <p:txBody>
          <a:bodyPr wrap="none" rtlCol="0">
            <a:spAutoFit/>
          </a:bodyPr>
          <a:lstStyle/>
          <a:p>
            <a:endParaRPr lang="en-US" dirty="0"/>
          </a:p>
        </p:txBody>
      </p:sp>
      <p:pic>
        <p:nvPicPr>
          <p:cNvPr id="32" name="Picture 31" descr="NSF.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305939" y="29322596"/>
            <a:ext cx="2841909" cy="2858337"/>
          </a:xfrm>
          <a:prstGeom prst="rect">
            <a:avLst/>
          </a:prstGeom>
        </p:spPr>
      </p:pic>
      <p:pic>
        <p:nvPicPr>
          <p:cNvPr id="34" name="Picture 33" descr="image3.PNG"/>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9952819" y="27428217"/>
            <a:ext cx="8093221" cy="5199323"/>
          </a:xfrm>
          <a:prstGeom prst="rect">
            <a:avLst/>
          </a:prstGeom>
          <a:ln>
            <a:solidFill>
              <a:srgbClr val="FFFFFF"/>
            </a:solidFill>
          </a:ln>
        </p:spPr>
      </p:pic>
      <p:pic>
        <p:nvPicPr>
          <p:cNvPr id="23" name="Picture 22" descr="AFAR_Entrance_700x300.jp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4666522" y="24088964"/>
            <a:ext cx="8469101" cy="4542532"/>
          </a:xfrm>
          <a:prstGeom prst="rect">
            <a:avLst/>
          </a:prstGeom>
          <a:ln>
            <a:solidFill>
              <a:schemeClr val="bg1"/>
            </a:solidFill>
          </a:ln>
        </p:spPr>
      </p:pic>
      <p:sp>
        <p:nvSpPr>
          <p:cNvPr id="24" name="Rectangle 23"/>
          <p:cNvSpPr/>
          <p:nvPr/>
        </p:nvSpPr>
        <p:spPr>
          <a:xfrm>
            <a:off x="631062" y="29611330"/>
            <a:ext cx="24789678" cy="3016210"/>
          </a:xfrm>
          <a:prstGeom prst="rect">
            <a:avLst/>
          </a:prstGeom>
          <a:gradFill flip="none" rotWithShape="1">
            <a:gsLst>
              <a:gs pos="0">
                <a:schemeClr val="dk1">
                  <a:tint val="50000"/>
                  <a:satMod val="300000"/>
                  <a:alpha val="89000"/>
                </a:schemeClr>
              </a:gs>
              <a:gs pos="35000">
                <a:schemeClr val="dk1">
                  <a:tint val="37000"/>
                  <a:satMod val="300000"/>
                  <a:alpha val="89000"/>
                </a:schemeClr>
              </a:gs>
              <a:gs pos="100000">
                <a:schemeClr val="dk1">
                  <a:tint val="15000"/>
                  <a:satMod val="350000"/>
                  <a:alpha val="89000"/>
                </a:schemeClr>
              </a:gs>
            </a:gsLst>
            <a:lin ang="16200000" scaled="1"/>
            <a:tileRect/>
          </a:gradFill>
        </p:spPr>
        <p:style>
          <a:lnRef idx="1">
            <a:schemeClr val="dk1"/>
          </a:lnRef>
          <a:fillRef idx="2">
            <a:schemeClr val="dk1"/>
          </a:fillRef>
          <a:effectRef idx="1">
            <a:schemeClr val="dk1"/>
          </a:effectRef>
          <a:fontRef idx="minor">
            <a:schemeClr val="dk1"/>
          </a:fontRef>
        </p:style>
        <p:txBody>
          <a:bodyPr wrap="square">
            <a:spAutoFit/>
          </a:bodyPr>
          <a:lstStyle/>
          <a:p>
            <a:r>
              <a:rPr lang="en-US" sz="3600" b="1" dirty="0"/>
              <a:t>References</a:t>
            </a:r>
          </a:p>
          <a:p>
            <a:pPr marL="342900" indent="-342900">
              <a:buFont typeface="Arial" panose="020B0604020202020204" pitchFamily="34" charset="0"/>
              <a:buChar char="•"/>
            </a:pPr>
            <a:r>
              <a:rPr lang="en-US" sz="2200" dirty="0"/>
              <a:t>Hall, J, </a:t>
            </a:r>
            <a:r>
              <a:rPr lang="en-US" sz="2200" dirty="0" err="1"/>
              <a:t>Bauchinger</a:t>
            </a:r>
            <a:r>
              <a:rPr lang="en-US" sz="2200" dirty="0"/>
              <a:t>, U, Gerson, A, Price, E, </a:t>
            </a:r>
            <a:r>
              <a:rPr lang="en-US" sz="2200" dirty="0" err="1"/>
              <a:t>Langlois</a:t>
            </a:r>
            <a:r>
              <a:rPr lang="en-US" sz="2200" dirty="0"/>
              <a:t>, L, Boyles, M, Pierce, B, McWilliams, S, Sherry, D, MacDougall-Shackleton, S. 2014. Site-specific regulation of adult neurogenesis by dietary fatty acid content, vitamin E and flight exercise in European starlings. European Journal of Neuroscience 39(6):875-882.  </a:t>
            </a:r>
          </a:p>
          <a:p>
            <a:pPr marL="342900" indent="-342900">
              <a:buFont typeface="Arial" panose="020B0604020202020204" pitchFamily="34" charset="0"/>
              <a:buChar char="•"/>
            </a:pPr>
            <a:r>
              <a:rPr lang="en-US" sz="2200" dirty="0" err="1"/>
              <a:t>Dinel</a:t>
            </a:r>
            <a:r>
              <a:rPr lang="en-US" sz="2200" dirty="0"/>
              <a:t>, A, Rey, C, </a:t>
            </a:r>
            <a:r>
              <a:rPr lang="en-US" sz="2200" dirty="0" err="1"/>
              <a:t>Baudry</a:t>
            </a:r>
            <a:r>
              <a:rPr lang="en-US" sz="2200" dirty="0"/>
              <a:t>, C, </a:t>
            </a:r>
            <a:r>
              <a:rPr lang="en-US" sz="2200" dirty="0" err="1"/>
              <a:t>Fressange</a:t>
            </a:r>
            <a:r>
              <a:rPr lang="en-US" sz="2200" dirty="0"/>
              <a:t>-Mazda, C, Le </a:t>
            </a:r>
            <a:r>
              <a:rPr lang="en-US" sz="2200" dirty="0" err="1"/>
              <a:t>Ruyet</a:t>
            </a:r>
            <a:r>
              <a:rPr lang="en-US" sz="2200" dirty="0"/>
              <a:t>, P, </a:t>
            </a:r>
            <a:r>
              <a:rPr lang="en-US" sz="2200" dirty="0" err="1"/>
              <a:t>Nadjar</a:t>
            </a:r>
            <a:r>
              <a:rPr lang="en-US" sz="2200" dirty="0"/>
              <a:t>, A, Pallet, P, Joffre, C, </a:t>
            </a:r>
            <a:r>
              <a:rPr lang="en-US" sz="2200" dirty="0" err="1"/>
              <a:t>Laye</a:t>
            </a:r>
            <a:r>
              <a:rPr lang="en-US" sz="2200" dirty="0"/>
              <a:t>, S. 2016. Enriched dairy fat matrix prevents early life lipopolysaccharide-induced spatial memory impairment at adulthood. Prostaglandins </a:t>
            </a:r>
            <a:r>
              <a:rPr lang="en-US" sz="2200" dirty="0" err="1"/>
              <a:t>Leukot</a:t>
            </a:r>
            <a:r>
              <a:rPr lang="en-US" sz="2200" dirty="0"/>
              <a:t> Essential Fatty Acids 113: 9-18. </a:t>
            </a:r>
          </a:p>
          <a:p>
            <a:pPr marL="342900" indent="-342900">
              <a:buFont typeface="Arial" panose="020B0604020202020204" pitchFamily="34" charset="0"/>
              <a:buChar char="•"/>
            </a:pPr>
            <a:r>
              <a:rPr lang="en-US" sz="2200" dirty="0"/>
              <a:t>Sun, G, Simonyi, A, </a:t>
            </a:r>
            <a:r>
              <a:rPr lang="en-US" sz="2200" dirty="0" err="1"/>
              <a:t>Fritsche</a:t>
            </a:r>
            <a:r>
              <a:rPr lang="en-US" sz="2200" dirty="0"/>
              <a:t>, K, Chuang, D, </a:t>
            </a:r>
            <a:r>
              <a:rPr lang="en-US" sz="2200" dirty="0" err="1"/>
              <a:t>Hannink</a:t>
            </a:r>
            <a:r>
              <a:rPr lang="en-US" sz="2200" dirty="0"/>
              <a:t>, M, Gu, Z, </a:t>
            </a:r>
            <a:r>
              <a:rPr lang="en-US" sz="2200" dirty="0" err="1"/>
              <a:t>Greenlief</a:t>
            </a:r>
            <a:r>
              <a:rPr lang="en-US" sz="2200" dirty="0"/>
              <a:t>, C, Yao, J, Lee, J, </a:t>
            </a:r>
            <a:r>
              <a:rPr lang="en-US" sz="2200" dirty="0" err="1"/>
              <a:t>Beversdorf</a:t>
            </a:r>
            <a:r>
              <a:rPr lang="en-US" sz="2200" dirty="0"/>
              <a:t>, D. 2017. Docosahexaenoic acid (DHA): An essential nutrient and a nutraceutical for brain health and diseases. Prostaglandins </a:t>
            </a:r>
            <a:r>
              <a:rPr lang="en-US" sz="2200" dirty="0" err="1"/>
              <a:t>Leukot</a:t>
            </a:r>
            <a:r>
              <a:rPr lang="en-US" sz="2200" dirty="0"/>
              <a:t> Essential Fatty Acids 278(6): 213-217.  </a:t>
            </a:r>
          </a:p>
          <a:p>
            <a:pPr marL="342900" indent="-342900">
              <a:buFont typeface="Arial" panose="020B0604020202020204" pitchFamily="34" charset="0"/>
              <a:buChar char="•"/>
            </a:pPr>
            <a:r>
              <a:rPr lang="en-US" sz="2200" dirty="0"/>
              <a:t>Pierce, B, McWilliams, S.  2014. The Fat of the Matter How Dietary Fatty Acids Can Affect Exercise Performance. Integrative and Comparative Biology 98: 1-10. </a:t>
            </a:r>
          </a:p>
        </p:txBody>
      </p:sp>
      <p:sp>
        <p:nvSpPr>
          <p:cNvPr id="28" name="Rectangle 27"/>
          <p:cNvSpPr/>
          <p:nvPr/>
        </p:nvSpPr>
        <p:spPr>
          <a:xfrm>
            <a:off x="14289437" y="6344634"/>
            <a:ext cx="15203837" cy="2523768"/>
          </a:xfrm>
          <a:prstGeom prst="rect">
            <a:avLst/>
          </a:prstGeom>
          <a:solidFill>
            <a:schemeClr val="accent1">
              <a:lumMod val="40000"/>
              <a:lumOff val="6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5000" b="1" dirty="0"/>
              <a:t>Hypothesis</a:t>
            </a:r>
          </a:p>
          <a:p>
            <a:r>
              <a:rPr lang="en-US" sz="3600" dirty="0"/>
              <a:t>It is expected that the fatty acid composition of the brain tissues from the starlings will be reflective of the dietary fatty acid compositions in their semi synthetic diets. </a:t>
            </a:r>
          </a:p>
        </p:txBody>
      </p:sp>
      <p:pic>
        <p:nvPicPr>
          <p:cNvPr id="17" name="Picture 16" descr="starling.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2400642" y="3268314"/>
            <a:ext cx="3814341" cy="2385221"/>
          </a:xfrm>
          <a:prstGeom prst="rect">
            <a:avLst/>
          </a:prstGeom>
          <a:ln>
            <a:solidFill>
              <a:srgbClr val="FFFFFF"/>
            </a:solidFill>
          </a:ln>
        </p:spPr>
      </p:pic>
      <p:pic>
        <p:nvPicPr>
          <p:cNvPr id="18" name="Picture 17" descr="EUST.jpg"/>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flipH="1">
            <a:off x="1358251" y="3226875"/>
            <a:ext cx="4035361" cy="2298423"/>
          </a:xfrm>
          <a:prstGeom prst="rect">
            <a:avLst/>
          </a:prstGeom>
          <a:ln>
            <a:solidFill>
              <a:srgbClr val="FFFFFF"/>
            </a:solidFill>
          </a:ln>
        </p:spPr>
      </p:pic>
      <p:pic>
        <p:nvPicPr>
          <p:cNvPr id="19" name="Picture 18" descr="European-starling-feeding-fledgling.jpg"/>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38169889" y="3226875"/>
            <a:ext cx="4272100" cy="2426660"/>
          </a:xfrm>
          <a:prstGeom prst="rect">
            <a:avLst/>
          </a:prstGeom>
          <a:ln>
            <a:solidFill>
              <a:srgbClr val="FFFFFF"/>
            </a:solidFill>
          </a:ln>
        </p:spPr>
      </p:pic>
      <p:pic>
        <p:nvPicPr>
          <p:cNvPr id="29" name="Picture 28" descr="c6c8f678-cd09-4cbc-9e0b-89284157cbc8.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flipH="1">
            <a:off x="7703244" y="3226875"/>
            <a:ext cx="3710787" cy="2475791"/>
          </a:xfrm>
          <a:prstGeom prst="rect">
            <a:avLst/>
          </a:prstGeom>
          <a:ln>
            <a:solidFill>
              <a:srgbClr val="FFFFFF"/>
            </a:solidFill>
          </a:ln>
        </p:spPr>
      </p:pic>
      <p:sp>
        <p:nvSpPr>
          <p:cNvPr id="35" name="Rectangle 34"/>
          <p:cNvSpPr/>
          <p:nvPr/>
        </p:nvSpPr>
        <p:spPr>
          <a:xfrm>
            <a:off x="34690631" y="28154442"/>
            <a:ext cx="6239116" cy="477054"/>
          </a:xfrm>
          <a:prstGeom prst="rect">
            <a:avLst/>
          </a:prstGeom>
          <a:solidFill>
            <a:schemeClr val="lt1">
              <a:alpha val="79000"/>
            </a:schemeClr>
          </a:solidFill>
          <a:ln>
            <a:solidFill>
              <a:srgbClr val="FFFFFF"/>
            </a:solidFill>
          </a:ln>
        </p:spPr>
        <p:style>
          <a:lnRef idx="2">
            <a:schemeClr val="dk1"/>
          </a:lnRef>
          <a:fillRef idx="1">
            <a:schemeClr val="lt1"/>
          </a:fillRef>
          <a:effectRef idx="0">
            <a:schemeClr val="dk1"/>
          </a:effectRef>
          <a:fontRef idx="minor">
            <a:schemeClr val="dk1"/>
          </a:fontRef>
        </p:style>
        <p:txBody>
          <a:bodyPr wrap="square">
            <a:spAutoFit/>
          </a:bodyPr>
          <a:lstStyle/>
          <a:p>
            <a:r>
              <a:rPr lang="en-US" sz="2500" b="1" dirty="0"/>
              <a:t>Figure 6. Advanced Facility for Avian Research</a:t>
            </a:r>
          </a:p>
        </p:txBody>
      </p:sp>
      <p:sp>
        <p:nvSpPr>
          <p:cNvPr id="43" name="Rectangle 42"/>
          <p:cNvSpPr/>
          <p:nvPr/>
        </p:nvSpPr>
        <p:spPr>
          <a:xfrm>
            <a:off x="29952819" y="32150486"/>
            <a:ext cx="3545196" cy="477054"/>
          </a:xfrm>
          <a:prstGeom prst="rect">
            <a:avLst/>
          </a:prstGeom>
          <a:solidFill>
            <a:schemeClr val="lt1">
              <a:alpha val="79000"/>
            </a:schemeClr>
          </a:solidFill>
          <a:ln>
            <a:solidFill>
              <a:srgbClr val="FFFFFF"/>
            </a:solidFill>
          </a:ln>
        </p:spPr>
        <p:style>
          <a:lnRef idx="2">
            <a:schemeClr val="dk1"/>
          </a:lnRef>
          <a:fillRef idx="1">
            <a:schemeClr val="lt1"/>
          </a:fillRef>
          <a:effectRef idx="0">
            <a:schemeClr val="dk1"/>
          </a:effectRef>
          <a:fontRef idx="minor">
            <a:schemeClr val="dk1"/>
          </a:fontRef>
        </p:style>
        <p:txBody>
          <a:bodyPr wrap="square">
            <a:spAutoFit/>
          </a:bodyPr>
          <a:lstStyle/>
          <a:p>
            <a:r>
              <a:rPr lang="en-US" sz="2500" b="1" dirty="0"/>
              <a:t>Figure 7. Wind tunnel</a:t>
            </a:r>
          </a:p>
        </p:txBody>
      </p:sp>
      <p:sp>
        <p:nvSpPr>
          <p:cNvPr id="44" name="Rectangle 43"/>
          <p:cNvSpPr/>
          <p:nvPr/>
        </p:nvSpPr>
        <p:spPr>
          <a:xfrm>
            <a:off x="29810229" y="18433068"/>
            <a:ext cx="13466989" cy="3631763"/>
          </a:xfrm>
          <a:prstGeom prst="rect">
            <a:avLst/>
          </a:prstGeom>
          <a:solidFill>
            <a:schemeClr val="tx2">
              <a:lumMod val="40000"/>
              <a:lumOff val="6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5000" b="1" dirty="0"/>
              <a:t>Future Directions</a:t>
            </a:r>
          </a:p>
          <a:p>
            <a:pPr marL="571500" indent="-571500">
              <a:buFont typeface="Arial"/>
              <a:buChar char="•"/>
            </a:pPr>
            <a:r>
              <a:rPr lang="en-US" sz="3600" dirty="0"/>
              <a:t>Statistical analysis to determine significance of neutral lipids in brain tissue of four dietary groups </a:t>
            </a:r>
          </a:p>
          <a:p>
            <a:pPr marL="571500" indent="-571500">
              <a:buFont typeface="Arial"/>
              <a:buChar char="•"/>
            </a:pPr>
            <a:r>
              <a:rPr lang="en-US" sz="3600" dirty="0"/>
              <a:t>Quantification and statistical analysis of phospholipids to gain better insight of membrane composition of brain cells </a:t>
            </a:r>
          </a:p>
          <a:p>
            <a:endParaRPr lang="en-US" sz="3600" dirty="0"/>
          </a:p>
        </p:txBody>
      </p:sp>
      <p:pic>
        <p:nvPicPr>
          <p:cNvPr id="10" name="Picture 9"/>
          <p:cNvPicPr>
            <a:picLocks noChangeAspect="1"/>
          </p:cNvPicPr>
          <p:nvPr/>
        </p:nvPicPr>
        <p:blipFill>
          <a:blip r:embed="rId13"/>
          <a:stretch>
            <a:fillRect/>
          </a:stretch>
        </p:blipFill>
        <p:spPr>
          <a:xfrm>
            <a:off x="25910080" y="29718000"/>
            <a:ext cx="3462294" cy="2909540"/>
          </a:xfrm>
          <a:prstGeom prst="rect">
            <a:avLst/>
          </a:prstGeom>
          <a:solidFill>
            <a:srgbClr val="FFFFFF">
              <a:shade val="85000"/>
            </a:srgbClr>
          </a:solidFill>
          <a:ln w="8890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631062" y="14839427"/>
            <a:ext cx="13371998" cy="5170646"/>
          </a:xfrm>
          <a:prstGeom prst="rect">
            <a:avLst/>
          </a:prstGeom>
          <a:solidFill>
            <a:schemeClr val="tx2">
              <a:lumMod val="40000"/>
              <a:lumOff val="60000"/>
            </a:schemeClr>
          </a:solidFill>
          <a:ln>
            <a:solidFill>
              <a:schemeClr val="tx1"/>
            </a:solidFill>
          </a:ln>
        </p:spPr>
        <p:txBody>
          <a:bodyPr wrap="square" rtlCol="0">
            <a:spAutoFit/>
          </a:bodyPr>
          <a:lstStyle/>
          <a:p>
            <a:pPr algn="ctr"/>
            <a:r>
              <a:rPr lang="en-US" sz="5000" b="1" dirty="0"/>
              <a:t>Introduction</a:t>
            </a:r>
          </a:p>
          <a:p>
            <a:r>
              <a:rPr lang="en-US" sz="2800" dirty="0"/>
              <a:t>It is known that fatty acid composition of diet can influence neurogenesis in brain tissue, specific fatty acids like arachidonic acid have been identified to play major roles in brain development, anti-inflammatory activities, memory and neurogenesis (</a:t>
            </a:r>
            <a:r>
              <a:rPr lang="en-US" sz="2800" dirty="0" err="1"/>
              <a:t>Dinel</a:t>
            </a:r>
            <a:r>
              <a:rPr lang="en-US" sz="2800" dirty="0"/>
              <a:t> et al. 2016). Fatty acid composition of diet has been seen to influence composition of various body tissues such as fat, muscle, organs and digestive tissue. It is known that the brain can influence its composition of fatty acids in tissue storage via enzymatic and non-enzymatic conversion of fatty acids (Sun et al. 2017). It is likely that the brain is converting dietary fatty acids in order to satisfy neuronal requirements of specific fatty acids. Few studies have examined the influence of dietary fatty acid composition on the brain tissues composition of fatty acids. </a:t>
            </a:r>
          </a:p>
        </p:txBody>
      </p:sp>
      <p:sp>
        <p:nvSpPr>
          <p:cNvPr id="30" name="TextBox 29"/>
          <p:cNvSpPr txBox="1"/>
          <p:nvPr/>
        </p:nvSpPr>
        <p:spPr>
          <a:xfrm>
            <a:off x="626589" y="25484280"/>
            <a:ext cx="13382465" cy="3877985"/>
          </a:xfrm>
          <a:prstGeom prst="rect">
            <a:avLst/>
          </a:prstGeom>
          <a:solidFill>
            <a:schemeClr val="tx2">
              <a:lumMod val="40000"/>
              <a:lumOff val="60000"/>
            </a:schemeClr>
          </a:solidFill>
        </p:spPr>
        <p:txBody>
          <a:bodyPr wrap="square" rtlCol="0">
            <a:spAutoFit/>
          </a:bodyPr>
          <a:lstStyle/>
          <a:p>
            <a:pPr lvl="0" algn="ctr"/>
            <a:r>
              <a:rPr lang="en-US" sz="5000" b="1" dirty="0"/>
              <a:t>Sample Analysis</a:t>
            </a:r>
          </a:p>
          <a:p>
            <a:pPr marL="571500" indent="-571500">
              <a:spcBef>
                <a:spcPct val="0"/>
              </a:spcBef>
              <a:buSzPct val="155000"/>
              <a:buFont typeface="Arial" panose="020B0604020202020204" pitchFamily="34" charset="0"/>
              <a:buChar char="•"/>
            </a:pPr>
            <a:r>
              <a:rPr lang="en-US" altLang="en-US" sz="2800" dirty="0">
                <a:latin typeface="Calibri" panose="020F0502020204030204" pitchFamily="34" charset="0"/>
                <a:ea typeface="Adobe Heiti Std R" pitchFamily="34" charset="-128"/>
                <a:cs typeface="Calibri" panose="020F0502020204030204" pitchFamily="34" charset="0"/>
              </a:rPr>
              <a:t>Lipids were extracted from approximately 50 mg of avian brain tissue using a modified version of </a:t>
            </a:r>
            <a:r>
              <a:rPr lang="en-US" altLang="en-US" sz="2800" dirty="0" err="1">
                <a:latin typeface="Calibri" panose="020F0502020204030204" pitchFamily="34" charset="0"/>
                <a:ea typeface="Adobe Heiti Std R" pitchFamily="34" charset="-128"/>
                <a:cs typeface="Calibri" panose="020F0502020204030204" pitchFamily="34" charset="0"/>
              </a:rPr>
              <a:t>folch</a:t>
            </a:r>
            <a:r>
              <a:rPr lang="en-US" altLang="en-US" sz="2800" dirty="0">
                <a:latin typeface="Calibri" panose="020F0502020204030204" pitchFamily="34" charset="0"/>
                <a:ea typeface="Adobe Heiti Std R" pitchFamily="34" charset="-128"/>
                <a:cs typeface="Calibri" panose="020F0502020204030204" pitchFamily="34" charset="0"/>
              </a:rPr>
              <a:t> et al 1956. </a:t>
            </a:r>
          </a:p>
          <a:p>
            <a:pPr marL="571500" indent="-571500">
              <a:spcBef>
                <a:spcPct val="0"/>
              </a:spcBef>
              <a:buSzPct val="155000"/>
              <a:buFont typeface="Arial" panose="020B0604020202020204" pitchFamily="34" charset="0"/>
              <a:buChar char="•"/>
            </a:pPr>
            <a:r>
              <a:rPr lang="en-US" altLang="en-US" sz="2800" dirty="0">
                <a:latin typeface="Calibri" panose="020F0502020204030204" pitchFamily="34" charset="0"/>
                <a:ea typeface="Adobe Heiti Std R" pitchFamily="34" charset="-128"/>
                <a:cs typeface="Calibri" panose="020F0502020204030204" pitchFamily="34" charset="0"/>
              </a:rPr>
              <a:t>Lipid extract was washed with 0.88% </a:t>
            </a:r>
            <a:r>
              <a:rPr lang="en-US" altLang="en-US" sz="2800" dirty="0" err="1">
                <a:latin typeface="Calibri" panose="020F0502020204030204" pitchFamily="34" charset="0"/>
                <a:ea typeface="Adobe Heiti Std R" pitchFamily="34" charset="-128"/>
                <a:cs typeface="Calibri" panose="020F0502020204030204" pitchFamily="34" charset="0"/>
              </a:rPr>
              <a:t>KCl</a:t>
            </a:r>
            <a:r>
              <a:rPr lang="en-US" altLang="en-US" sz="2800" dirty="0">
                <a:latin typeface="Calibri" panose="020F0502020204030204" pitchFamily="34" charset="0"/>
                <a:ea typeface="Adobe Heiti Std R" pitchFamily="34" charset="-128"/>
                <a:cs typeface="Calibri" panose="020F0502020204030204" pitchFamily="34" charset="0"/>
              </a:rPr>
              <a:t> water solution followed by CH</a:t>
            </a:r>
            <a:r>
              <a:rPr lang="en-US" altLang="en-US" sz="2800" baseline="-25000" dirty="0">
                <a:latin typeface="Calibri" panose="020F0502020204030204" pitchFamily="34" charset="0"/>
                <a:ea typeface="Adobe Heiti Std R" pitchFamily="34" charset="-128"/>
                <a:cs typeface="Calibri" panose="020F0502020204030204" pitchFamily="34" charset="0"/>
              </a:rPr>
              <a:t>2</a:t>
            </a:r>
            <a:r>
              <a:rPr lang="en-US" altLang="en-US" sz="2800" dirty="0">
                <a:latin typeface="Calibri" panose="020F0502020204030204" pitchFamily="34" charset="0"/>
                <a:ea typeface="Adobe Heiti Std R" pitchFamily="34" charset="-128"/>
                <a:cs typeface="Calibri" panose="020F0502020204030204" pitchFamily="34" charset="0"/>
              </a:rPr>
              <a:t>Cl</a:t>
            </a:r>
            <a:r>
              <a:rPr lang="en-US" altLang="en-US" sz="2800" baseline="-25000" dirty="0">
                <a:latin typeface="Calibri" panose="020F0502020204030204" pitchFamily="34" charset="0"/>
                <a:ea typeface="Adobe Heiti Std R" pitchFamily="34" charset="-128"/>
                <a:cs typeface="Calibri" panose="020F0502020204030204" pitchFamily="34" charset="0"/>
              </a:rPr>
              <a:t>2</a:t>
            </a:r>
            <a:r>
              <a:rPr lang="en-US" altLang="en-US" sz="2800" dirty="0">
                <a:latin typeface="Calibri" panose="020F0502020204030204" pitchFamily="34" charset="0"/>
                <a:ea typeface="Adobe Heiti Std R" pitchFamily="34" charset="-128"/>
                <a:cs typeface="Calibri" panose="020F0502020204030204" pitchFamily="34" charset="0"/>
              </a:rPr>
              <a:t>:methanol:water (3/48/47).</a:t>
            </a:r>
          </a:p>
          <a:p>
            <a:pPr marL="571500" indent="-571500">
              <a:spcBef>
                <a:spcPct val="0"/>
              </a:spcBef>
              <a:buSzPct val="155000"/>
              <a:buFont typeface="Arial" panose="020B0604020202020204" pitchFamily="34" charset="0"/>
              <a:buChar char="•"/>
            </a:pPr>
            <a:r>
              <a:rPr lang="en-US" altLang="en-US" sz="2800" dirty="0">
                <a:latin typeface="Calibri" panose="020F0502020204030204" pitchFamily="34" charset="0"/>
                <a:ea typeface="Adobe Heiti Std R" pitchFamily="34" charset="-128"/>
                <a:cs typeface="Calibri" panose="020F0502020204030204" pitchFamily="34" charset="0"/>
              </a:rPr>
              <a:t>Lipids were separated into classes (NL and PL) by filtration using </a:t>
            </a:r>
            <a:r>
              <a:rPr lang="en-US" altLang="en-US" sz="2800" dirty="0" err="1">
                <a:latin typeface="Calibri" panose="020F0502020204030204" pitchFamily="34" charset="0"/>
                <a:ea typeface="Adobe Heiti Std R" pitchFamily="34" charset="-128"/>
                <a:cs typeface="Calibri" panose="020F0502020204030204" pitchFamily="34" charset="0"/>
              </a:rPr>
              <a:t>Supelclean</a:t>
            </a:r>
            <a:r>
              <a:rPr lang="en-US" altLang="en-US" sz="2800" dirty="0">
                <a:latin typeface="Calibri" panose="020F0502020204030204" pitchFamily="34" charset="0"/>
                <a:ea typeface="Adobe Heiti Std R" pitchFamily="34" charset="-128"/>
                <a:cs typeface="Calibri" panose="020F0502020204030204" pitchFamily="34" charset="0"/>
              </a:rPr>
              <a:t> clean solid phase extraction tube (3 ml LC-NH2 Sigma. St Louis, MO, USA) </a:t>
            </a:r>
          </a:p>
          <a:p>
            <a:pPr marL="571500" indent="-571500">
              <a:spcBef>
                <a:spcPct val="0"/>
              </a:spcBef>
              <a:buSzPct val="155000"/>
              <a:buFont typeface="Arial" panose="020B0604020202020204" pitchFamily="34" charset="0"/>
              <a:buChar char="•"/>
            </a:pPr>
            <a:r>
              <a:rPr lang="en-US" altLang="en-US" sz="2800" dirty="0">
                <a:latin typeface="Calibri" panose="020F0502020204030204" pitchFamily="34" charset="0"/>
                <a:ea typeface="Adobe Heiti Std R" pitchFamily="34" charset="-128"/>
                <a:cs typeface="Calibri" panose="020F0502020204030204" pitchFamily="34" charset="0"/>
              </a:rPr>
              <a:t>NL lipids in samples were quantified using gas chromatography Shimadzu GC-2010</a:t>
            </a:r>
          </a:p>
        </p:txBody>
      </p:sp>
      <p:sp>
        <p:nvSpPr>
          <p:cNvPr id="51" name="TextBox 50"/>
          <p:cNvSpPr txBox="1"/>
          <p:nvPr/>
        </p:nvSpPr>
        <p:spPr>
          <a:xfrm flipH="1">
            <a:off x="14370852" y="13898070"/>
            <a:ext cx="7328027" cy="1384995"/>
          </a:xfrm>
          <a:prstGeom prst="rect">
            <a:avLst/>
          </a:prstGeom>
          <a:solidFill>
            <a:schemeClr val="bg1"/>
          </a:solidFill>
          <a:ln>
            <a:solidFill>
              <a:schemeClr val="tx1"/>
            </a:solidFill>
          </a:ln>
        </p:spPr>
        <p:txBody>
          <a:bodyPr wrap="square" rtlCol="0">
            <a:spAutoFit/>
          </a:bodyPr>
          <a:lstStyle/>
          <a:p>
            <a:r>
              <a:rPr lang="en-US" sz="2800" b="1" dirty="0"/>
              <a:t>Figure 1. </a:t>
            </a:r>
            <a:r>
              <a:rPr lang="en-US" sz="2800" dirty="0"/>
              <a:t>Mean proportions of fatty acid composition in brain tissue for MH group compared to dietary fatty acids. </a:t>
            </a:r>
          </a:p>
        </p:txBody>
      </p:sp>
      <p:sp>
        <p:nvSpPr>
          <p:cNvPr id="54" name="TextBox 53"/>
          <p:cNvSpPr txBox="1"/>
          <p:nvPr/>
        </p:nvSpPr>
        <p:spPr>
          <a:xfrm flipH="1">
            <a:off x="22068952" y="13904637"/>
            <a:ext cx="7328027" cy="1384995"/>
          </a:xfrm>
          <a:prstGeom prst="rect">
            <a:avLst/>
          </a:prstGeom>
          <a:solidFill>
            <a:schemeClr val="bg1"/>
          </a:solidFill>
          <a:ln>
            <a:solidFill>
              <a:schemeClr val="tx1"/>
            </a:solidFill>
          </a:ln>
        </p:spPr>
        <p:txBody>
          <a:bodyPr wrap="square" rtlCol="0">
            <a:spAutoFit/>
          </a:bodyPr>
          <a:lstStyle/>
          <a:p>
            <a:r>
              <a:rPr lang="en-US" sz="2800" b="1" dirty="0"/>
              <a:t>Figure 2. </a:t>
            </a:r>
            <a:r>
              <a:rPr lang="en-US" sz="2800" dirty="0"/>
              <a:t>Mean proportions of fatty acid composition in brain tissue for ML group compared to dietary fatty acids. </a:t>
            </a:r>
          </a:p>
        </p:txBody>
      </p:sp>
      <p:sp>
        <p:nvSpPr>
          <p:cNvPr id="56" name="TextBox 55"/>
          <p:cNvSpPr txBox="1"/>
          <p:nvPr/>
        </p:nvSpPr>
        <p:spPr>
          <a:xfrm flipH="1">
            <a:off x="22044347" y="20552893"/>
            <a:ext cx="7328027" cy="1384995"/>
          </a:xfrm>
          <a:prstGeom prst="rect">
            <a:avLst/>
          </a:prstGeom>
          <a:solidFill>
            <a:schemeClr val="bg1"/>
          </a:solidFill>
          <a:ln>
            <a:solidFill>
              <a:schemeClr val="tx1"/>
            </a:solidFill>
          </a:ln>
        </p:spPr>
        <p:txBody>
          <a:bodyPr wrap="square" rtlCol="0">
            <a:spAutoFit/>
          </a:bodyPr>
          <a:lstStyle/>
          <a:p>
            <a:r>
              <a:rPr lang="en-US" sz="2800" b="1" dirty="0"/>
              <a:t>Figure 4. </a:t>
            </a:r>
            <a:r>
              <a:rPr lang="en-US" sz="2800" dirty="0"/>
              <a:t>Mean proportions of fatty acid composition in brain tissue for PL group compared to dietary fatty acids. </a:t>
            </a:r>
          </a:p>
        </p:txBody>
      </p:sp>
      <p:sp>
        <p:nvSpPr>
          <p:cNvPr id="36" name="TextBox 35"/>
          <p:cNvSpPr txBox="1"/>
          <p:nvPr/>
        </p:nvSpPr>
        <p:spPr>
          <a:xfrm flipH="1">
            <a:off x="14416310" y="20552893"/>
            <a:ext cx="7328027" cy="1384995"/>
          </a:xfrm>
          <a:prstGeom prst="rect">
            <a:avLst/>
          </a:prstGeom>
          <a:solidFill>
            <a:schemeClr val="bg1"/>
          </a:solidFill>
          <a:ln>
            <a:solidFill>
              <a:schemeClr val="tx1"/>
            </a:solidFill>
          </a:ln>
        </p:spPr>
        <p:txBody>
          <a:bodyPr wrap="square" rtlCol="0">
            <a:spAutoFit/>
          </a:bodyPr>
          <a:lstStyle/>
          <a:p>
            <a:r>
              <a:rPr lang="en-US" sz="2800" b="1" dirty="0"/>
              <a:t>Figure 3. </a:t>
            </a:r>
            <a:r>
              <a:rPr lang="en-US" sz="2800" dirty="0"/>
              <a:t>Mean proportions of fatty acid composition in brain tissue for PH group compared to dietary fatty acids.    </a:t>
            </a:r>
          </a:p>
        </p:txBody>
      </p:sp>
      <p:sp>
        <p:nvSpPr>
          <p:cNvPr id="37" name="TextBox 36"/>
          <p:cNvSpPr txBox="1"/>
          <p:nvPr/>
        </p:nvSpPr>
        <p:spPr>
          <a:xfrm flipH="1">
            <a:off x="14416309" y="27870160"/>
            <a:ext cx="14986663" cy="954107"/>
          </a:xfrm>
          <a:prstGeom prst="rect">
            <a:avLst/>
          </a:prstGeom>
          <a:solidFill>
            <a:schemeClr val="bg1"/>
          </a:solidFill>
          <a:ln>
            <a:solidFill>
              <a:schemeClr val="tx1"/>
            </a:solidFill>
          </a:ln>
        </p:spPr>
        <p:txBody>
          <a:bodyPr wrap="square" rtlCol="0">
            <a:spAutoFit/>
          </a:bodyPr>
          <a:lstStyle/>
          <a:p>
            <a:r>
              <a:rPr lang="en-US" sz="2800" b="1" dirty="0"/>
              <a:t>Figure 5. </a:t>
            </a:r>
            <a:r>
              <a:rPr lang="en-US" sz="2800" dirty="0"/>
              <a:t>Mean proportions of fatty acid composition in brain tissue fatty of all four groups MH, ML, PH and PL. </a:t>
            </a:r>
          </a:p>
        </p:txBody>
      </p:sp>
      <p:pic>
        <p:nvPicPr>
          <p:cNvPr id="5" name="Picture 4"/>
          <p:cNvPicPr>
            <a:picLocks noChangeAspect="1"/>
          </p:cNvPicPr>
          <p:nvPr/>
        </p:nvPicPr>
        <p:blipFill>
          <a:blip r:embed="rId14"/>
          <a:stretch>
            <a:fillRect/>
          </a:stretch>
        </p:blipFill>
        <p:spPr>
          <a:xfrm>
            <a:off x="14352796" y="9188947"/>
            <a:ext cx="7328027" cy="4584589"/>
          </a:xfrm>
          <a:prstGeom prst="rect">
            <a:avLst/>
          </a:prstGeom>
        </p:spPr>
      </p:pic>
      <p:pic>
        <p:nvPicPr>
          <p:cNvPr id="6" name="Picture 5"/>
          <p:cNvPicPr>
            <a:picLocks noChangeAspect="1"/>
          </p:cNvPicPr>
          <p:nvPr/>
        </p:nvPicPr>
        <p:blipFill>
          <a:blip r:embed="rId15"/>
          <a:stretch>
            <a:fillRect/>
          </a:stretch>
        </p:blipFill>
        <p:spPr>
          <a:xfrm>
            <a:off x="22074946" y="9188947"/>
            <a:ext cx="7328027" cy="4584589"/>
          </a:xfrm>
          <a:prstGeom prst="rect">
            <a:avLst/>
          </a:prstGeom>
        </p:spPr>
      </p:pic>
      <p:pic>
        <p:nvPicPr>
          <p:cNvPr id="8" name="Picture 7"/>
          <p:cNvPicPr>
            <a:picLocks noChangeAspect="1"/>
          </p:cNvPicPr>
          <p:nvPr/>
        </p:nvPicPr>
        <p:blipFill>
          <a:blip r:embed="rId16"/>
          <a:stretch>
            <a:fillRect/>
          </a:stretch>
        </p:blipFill>
        <p:spPr>
          <a:xfrm>
            <a:off x="14352795" y="15795464"/>
            <a:ext cx="7328027" cy="4584589"/>
          </a:xfrm>
          <a:prstGeom prst="rect">
            <a:avLst/>
          </a:prstGeom>
        </p:spPr>
      </p:pic>
      <p:pic>
        <p:nvPicPr>
          <p:cNvPr id="9" name="Picture 8"/>
          <p:cNvPicPr>
            <a:picLocks noChangeAspect="1"/>
          </p:cNvPicPr>
          <p:nvPr/>
        </p:nvPicPr>
        <p:blipFill>
          <a:blip r:embed="rId17"/>
          <a:stretch>
            <a:fillRect/>
          </a:stretch>
        </p:blipFill>
        <p:spPr>
          <a:xfrm>
            <a:off x="22074946" y="15795465"/>
            <a:ext cx="7328027" cy="4584589"/>
          </a:xfrm>
          <a:prstGeom prst="rect">
            <a:avLst/>
          </a:prstGeom>
        </p:spPr>
      </p:pic>
      <p:pic>
        <p:nvPicPr>
          <p:cNvPr id="13" name="Picture 12"/>
          <p:cNvPicPr>
            <a:picLocks noChangeAspect="1"/>
          </p:cNvPicPr>
          <p:nvPr/>
        </p:nvPicPr>
        <p:blipFill>
          <a:blip r:embed="rId18"/>
          <a:stretch>
            <a:fillRect/>
          </a:stretch>
        </p:blipFill>
        <p:spPr>
          <a:xfrm>
            <a:off x="14422942" y="22197985"/>
            <a:ext cx="14949432" cy="5499069"/>
          </a:xfrm>
          <a:prstGeom prst="rect">
            <a:avLst/>
          </a:prstGeom>
        </p:spPr>
      </p:pic>
    </p:spTree>
    <p:extLst>
      <p:ext uri="{BB962C8B-B14F-4D97-AF65-F5344CB8AC3E}">
        <p14:creationId xmlns:p14="http://schemas.microsoft.com/office/powerpoint/2010/main" val="2973147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9852</TotalTime>
  <Words>1357</Words>
  <Application>Microsoft Office PowerPoint</Application>
  <PresentationFormat>Custom</PresentationFormat>
  <Paragraphs>53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Adobe Heiti Std R</vt: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Beekey, Prof. Mark A.</dc:creator>
  <cp:lastModifiedBy>Trudeau, Maxwell T.</cp:lastModifiedBy>
  <cp:revision>149</cp:revision>
  <dcterms:created xsi:type="dcterms:W3CDTF">2014-03-31T13:58:09Z</dcterms:created>
  <dcterms:modified xsi:type="dcterms:W3CDTF">2017-03-31T01:19:55Z</dcterms:modified>
</cp:coreProperties>
</file>