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tif" ContentType="image/t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5"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921" autoAdjust="0"/>
    <p:restoredTop sz="94660"/>
  </p:normalViewPr>
  <p:slideViewPr>
    <p:cSldViewPr snapToGrid="0" snapToObjects="1">
      <p:cViewPr>
        <p:scale>
          <a:sx n="95" d="100"/>
          <a:sy n="95" d="100"/>
        </p:scale>
        <p:origin x="1160" y="-6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119760680"/>
      </p:ext>
    </p:extLst>
  </p:cSld>
  <p:clrMap bg1="lt1" tx1="dk1" bg2="lt2" tx2="dk2" accent1="accent1" accent2="accent2" accent3="accent3" accent4="accent4" accent5="accent5" accent6="accent6" hlink="hlink" folHlink="folHlink"/>
  <p:notesStyle>
    <a:lvl1pPr defTabSz="457200" latinLnBrk="0">
      <a:lnSpc>
        <a:spcPct val="125000"/>
      </a:lnSpc>
      <a:defRPr sz="2400">
        <a:latin typeface="Avenir Roman"/>
        <a:ea typeface="Avenir Roman"/>
        <a:cs typeface="Avenir Roman"/>
        <a:sym typeface="Avenir Roman"/>
      </a:defRPr>
    </a:lvl1pPr>
    <a:lvl2pPr indent="228600" defTabSz="457200" latinLnBrk="0">
      <a:lnSpc>
        <a:spcPct val="125000"/>
      </a:lnSpc>
      <a:defRPr sz="2400">
        <a:latin typeface="Avenir Roman"/>
        <a:ea typeface="Avenir Roman"/>
        <a:cs typeface="Avenir Roman"/>
        <a:sym typeface="Avenir Roman"/>
      </a:defRPr>
    </a:lvl2pPr>
    <a:lvl3pPr indent="457200" defTabSz="457200" latinLnBrk="0">
      <a:lnSpc>
        <a:spcPct val="125000"/>
      </a:lnSpc>
      <a:defRPr sz="2400">
        <a:latin typeface="Avenir Roman"/>
        <a:ea typeface="Avenir Roman"/>
        <a:cs typeface="Avenir Roman"/>
        <a:sym typeface="Avenir Roman"/>
      </a:defRPr>
    </a:lvl3pPr>
    <a:lvl4pPr indent="685800" defTabSz="457200" latinLnBrk="0">
      <a:lnSpc>
        <a:spcPct val="125000"/>
      </a:lnSpc>
      <a:defRPr sz="2400">
        <a:latin typeface="Avenir Roman"/>
        <a:ea typeface="Avenir Roman"/>
        <a:cs typeface="Avenir Roman"/>
        <a:sym typeface="Avenir Roman"/>
      </a:defRPr>
    </a:lvl4pPr>
    <a:lvl5pPr indent="914400" defTabSz="457200" latinLnBrk="0">
      <a:lnSpc>
        <a:spcPct val="125000"/>
      </a:lnSpc>
      <a:defRPr sz="2400">
        <a:latin typeface="Avenir Roman"/>
        <a:ea typeface="Avenir Roman"/>
        <a:cs typeface="Avenir Roman"/>
        <a:sym typeface="Avenir Roman"/>
      </a:defRPr>
    </a:lvl5pPr>
    <a:lvl6pPr indent="1143000" defTabSz="457200" latinLnBrk="0">
      <a:lnSpc>
        <a:spcPct val="125000"/>
      </a:lnSpc>
      <a:defRPr sz="2400">
        <a:latin typeface="Avenir Roman"/>
        <a:ea typeface="Avenir Roman"/>
        <a:cs typeface="Avenir Roman"/>
        <a:sym typeface="Avenir Roman"/>
      </a:defRPr>
    </a:lvl6pPr>
    <a:lvl7pPr indent="1371600" defTabSz="457200" latinLnBrk="0">
      <a:lnSpc>
        <a:spcPct val="125000"/>
      </a:lnSpc>
      <a:defRPr sz="2400">
        <a:latin typeface="Avenir Roman"/>
        <a:ea typeface="Avenir Roman"/>
        <a:cs typeface="Avenir Roman"/>
        <a:sym typeface="Avenir Roman"/>
      </a:defRPr>
    </a:lvl7pPr>
    <a:lvl8pPr indent="1600200" defTabSz="457200" latinLnBrk="0">
      <a:lnSpc>
        <a:spcPct val="125000"/>
      </a:lnSpc>
      <a:defRPr sz="2400">
        <a:latin typeface="Avenir Roman"/>
        <a:ea typeface="Avenir Roman"/>
        <a:cs typeface="Avenir Roman"/>
        <a:sym typeface="Avenir Roman"/>
      </a:defRPr>
    </a:lvl8pPr>
    <a:lvl9pPr indent="1828800" defTabSz="457200" latinLnBrk="0">
      <a:lnSpc>
        <a:spcPct val="125000"/>
      </a:lnSpc>
      <a:defRPr sz="2400">
        <a:latin typeface="Avenir Roman"/>
        <a:ea typeface="Avenir Roman"/>
        <a:cs typeface="Avenir Roman"/>
        <a:sym typeface="Avenir Roman"/>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half" idx="13"/>
          </p:nvPr>
        </p:nvSpPr>
        <p:spPr>
          <a:xfrm>
            <a:off x="952500" y="889000"/>
            <a:ext cx="5334000" cy="79756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18300" y="5092700"/>
            <a:ext cx="5334000" cy="3771900"/>
          </a:xfrm>
          <a:prstGeom prst="rect">
            <a:avLst/>
          </a:prstGeom>
        </p:spPr>
        <p:txBody>
          <a:bodyPr lIns="91439" tIns="45719" rIns="91439" bIns="45719" anchor="t">
            <a:noAutofit/>
          </a:bodyPr>
          <a:lstStyle/>
          <a:p>
            <a:endParaRPr/>
          </a:p>
        </p:txBody>
      </p:sp>
      <p:sp>
        <p:nvSpPr>
          <p:cNvPr id="85" name="Shape 85"/>
          <p:cNvSpPr>
            <a:spLocks noGrp="1"/>
          </p:cNvSpPr>
          <p:nvPr>
            <p:ph type="pic" sz="quarter" idx="15"/>
          </p:nvPr>
        </p:nvSpPr>
        <p:spPr>
          <a:xfrm>
            <a:off x="6724518" y="889000"/>
            <a:ext cx="5334001" cy="37719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2999418"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7" r:id="rId7"/>
    <p:sldLayoutId id="2147483658" r:id="rId8"/>
    <p:sldLayoutId id="2147483659" r:id="rId9"/>
    <p:sldLayoutId id="2147483660" r:id="rId10"/>
  </p:sldLayoutIdLst>
  <p:transition xmlns:p14="http://schemas.microsoft.com/office/powerpoint/2010/mai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1" Type="http://schemas.openxmlformats.org/officeDocument/2006/relationships/image" Target="../media/image11.png"/><Relationship Id="rId1" Type="http://schemas.openxmlformats.org/officeDocument/2006/relationships/slideLayout" Target="../slideLayouts/slideLayout10.xml"/><Relationship Id="rId2" Type="http://schemas.openxmlformats.org/officeDocument/2006/relationships/image" Target="../media/image2.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pasted-image.tiff"/>
          <p:cNvPicPr>
            <a:picLocks noChangeAspect="1"/>
          </p:cNvPicPr>
          <p:nvPr/>
        </p:nvPicPr>
        <p:blipFill>
          <a:blip r:embed="rId2">
            <a:extLst/>
          </a:blip>
          <a:stretch>
            <a:fillRect/>
          </a:stretch>
        </p:blipFill>
        <p:spPr>
          <a:xfrm flipH="1">
            <a:off x="-190565" y="-127000"/>
            <a:ext cx="13289044" cy="10084865"/>
          </a:xfrm>
          <a:prstGeom prst="rect">
            <a:avLst/>
          </a:prstGeom>
          <a:ln w="12700">
            <a:miter lim="400000"/>
          </a:ln>
        </p:spPr>
      </p:pic>
      <p:sp>
        <p:nvSpPr>
          <p:cNvPr id="151" name="Shape 151"/>
          <p:cNvSpPr/>
          <p:nvPr/>
        </p:nvSpPr>
        <p:spPr>
          <a:xfrm>
            <a:off x="-190565" y="-186760"/>
            <a:ext cx="13289044" cy="10144626"/>
          </a:xfrm>
          <a:prstGeom prst="rect">
            <a:avLst/>
          </a:prstGeom>
          <a:gradFill flip="none" rotWithShape="1">
            <a:gsLst>
              <a:gs pos="0">
                <a:srgbClr val="FFFFFF">
                  <a:alpha val="70000"/>
                </a:srgbClr>
              </a:gs>
              <a:gs pos="13000">
                <a:srgbClr val="8090CB">
                  <a:alpha val="70000"/>
                </a:srgbClr>
              </a:gs>
              <a:gs pos="49000">
                <a:srgbClr val="012096">
                  <a:alpha val="70000"/>
                </a:srgbClr>
              </a:gs>
            </a:gsLst>
            <a:path path="circle">
              <a:fillToRect r="100000" b="100000"/>
            </a:path>
            <a:tileRect l="-100000" t="-100000"/>
          </a:gradFill>
          <a:ln w="12700">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dirty="0"/>
          </a:p>
        </p:txBody>
      </p:sp>
      <p:sp>
        <p:nvSpPr>
          <p:cNvPr id="152" name="Shape 152"/>
          <p:cNvSpPr/>
          <p:nvPr/>
        </p:nvSpPr>
        <p:spPr>
          <a:xfrm>
            <a:off x="7217833" y="8750474"/>
            <a:ext cx="3815812" cy="1073813"/>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53" name="Shape 153"/>
          <p:cNvSpPr/>
          <p:nvPr/>
        </p:nvSpPr>
        <p:spPr>
          <a:xfrm>
            <a:off x="8564033" y="8229600"/>
            <a:ext cx="1712515" cy="618067"/>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54" name="Shape 154"/>
          <p:cNvSpPr/>
          <p:nvPr/>
        </p:nvSpPr>
        <p:spPr>
          <a:xfrm>
            <a:off x="246860" y="7186269"/>
            <a:ext cx="4738679" cy="2235074"/>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dirty="0"/>
          </a:p>
        </p:txBody>
      </p:sp>
      <p:sp>
        <p:nvSpPr>
          <p:cNvPr id="155" name="Shape 155"/>
          <p:cNvSpPr/>
          <p:nvPr/>
        </p:nvSpPr>
        <p:spPr>
          <a:xfrm>
            <a:off x="588673" y="6763508"/>
            <a:ext cx="1864915" cy="618068"/>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56" name="Shape 156"/>
          <p:cNvSpPr/>
          <p:nvPr/>
        </p:nvSpPr>
        <p:spPr>
          <a:xfrm>
            <a:off x="8982106" y="4668176"/>
            <a:ext cx="3982972" cy="2757471"/>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57" name="Shape 157"/>
          <p:cNvSpPr/>
          <p:nvPr/>
        </p:nvSpPr>
        <p:spPr>
          <a:xfrm>
            <a:off x="7140606" y="3561092"/>
            <a:ext cx="2231035" cy="3240071"/>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58" name="Shape 158"/>
          <p:cNvSpPr/>
          <p:nvPr/>
        </p:nvSpPr>
        <p:spPr>
          <a:xfrm>
            <a:off x="5018582" y="6313747"/>
            <a:ext cx="3619569" cy="2525131"/>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59" name="Shape 159"/>
          <p:cNvSpPr/>
          <p:nvPr/>
        </p:nvSpPr>
        <p:spPr>
          <a:xfrm>
            <a:off x="2309249" y="3965398"/>
            <a:ext cx="4484679" cy="3043534"/>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60" name="Shape 160"/>
          <p:cNvSpPr/>
          <p:nvPr/>
        </p:nvSpPr>
        <p:spPr>
          <a:xfrm>
            <a:off x="4084059" y="2010856"/>
            <a:ext cx="4227772" cy="1954542"/>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61" name="Shape 161"/>
          <p:cNvSpPr/>
          <p:nvPr/>
        </p:nvSpPr>
        <p:spPr>
          <a:xfrm>
            <a:off x="2861732" y="-114301"/>
            <a:ext cx="7281335" cy="1684868"/>
          </a:xfrm>
          <a:prstGeom prst="ellipse">
            <a:avLst/>
          </a:prstGeom>
          <a:gradFill>
            <a:gsLst>
              <a:gs pos="0">
                <a:srgbClr val="FFFFFF">
                  <a:alpha val="75000"/>
                </a:srgbClr>
              </a:gs>
              <a:gs pos="100000">
                <a:srgbClr val="76D6FF">
                  <a:alpha val="75000"/>
                </a:srgbClr>
              </a:gs>
            </a:gsLst>
            <a:lin ang="2426628"/>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62" name="Shape 162"/>
          <p:cNvSpPr/>
          <p:nvPr/>
        </p:nvSpPr>
        <p:spPr>
          <a:xfrm>
            <a:off x="3960900" y="279168"/>
            <a:ext cx="5056262"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49250" indent="-349250" algn="l" defTabSz="457200">
              <a:defRPr sz="2000">
                <a:latin typeface="News Gothic MT"/>
                <a:ea typeface="News Gothic MT"/>
                <a:cs typeface="News Gothic MT"/>
                <a:sym typeface="News Gothic MT"/>
              </a:defRPr>
            </a:lvl1pPr>
          </a:lstStyle>
          <a:p>
            <a:r>
              <a:rPr dirty="0"/>
              <a:t>Internship Experience at A Plus Dental Care</a:t>
            </a:r>
          </a:p>
        </p:txBody>
      </p:sp>
      <p:sp>
        <p:nvSpPr>
          <p:cNvPr id="163" name="Shape 163"/>
          <p:cNvSpPr/>
          <p:nvPr/>
        </p:nvSpPr>
        <p:spPr>
          <a:xfrm>
            <a:off x="4359598" y="778933"/>
            <a:ext cx="4258866"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349250" indent="-349250" defTabSz="457200">
              <a:defRPr sz="1200">
                <a:latin typeface="News Gothic MT"/>
                <a:ea typeface="News Gothic MT"/>
                <a:cs typeface="News Gothic MT"/>
                <a:sym typeface="News Gothic MT"/>
              </a:defRPr>
            </a:pPr>
            <a:r>
              <a:t>Josias Madera and Nicole M. Roy</a:t>
            </a:r>
          </a:p>
          <a:p>
            <a:pPr marL="349250" indent="-349250" defTabSz="457200">
              <a:defRPr sz="1200">
                <a:latin typeface="News Gothic MT"/>
                <a:ea typeface="News Gothic MT"/>
                <a:cs typeface="News Gothic MT"/>
                <a:sym typeface="News Gothic MT"/>
              </a:defRPr>
            </a:pPr>
            <a:r>
              <a:t>Department of Biology, Sacred Heart University, FairField, CT</a:t>
            </a:r>
          </a:p>
        </p:txBody>
      </p:sp>
      <p:sp>
        <p:nvSpPr>
          <p:cNvPr id="164" name="Shape 164"/>
          <p:cNvSpPr/>
          <p:nvPr/>
        </p:nvSpPr>
        <p:spPr>
          <a:xfrm>
            <a:off x="4182533" y="1626072"/>
            <a:ext cx="2624667" cy="618068"/>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65" name="Shape 165"/>
          <p:cNvSpPr/>
          <p:nvPr/>
        </p:nvSpPr>
        <p:spPr>
          <a:xfrm>
            <a:off x="4639412" y="1680655"/>
            <a:ext cx="1109775"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49250" indent="-349250" algn="l" defTabSz="457200">
              <a:defRPr sz="1500">
                <a:latin typeface="News Gothic MT"/>
                <a:ea typeface="News Gothic MT"/>
                <a:cs typeface="News Gothic MT"/>
                <a:sym typeface="News Gothic MT"/>
              </a:defRPr>
            </a:lvl1pPr>
          </a:lstStyle>
          <a:p>
            <a:r>
              <a:rPr dirty="0"/>
              <a:t>Introduction</a:t>
            </a:r>
          </a:p>
        </p:txBody>
      </p:sp>
      <p:sp>
        <p:nvSpPr>
          <p:cNvPr id="167" name="Shape 167"/>
          <p:cNvSpPr/>
          <p:nvPr/>
        </p:nvSpPr>
        <p:spPr>
          <a:xfrm>
            <a:off x="4084059" y="2010856"/>
            <a:ext cx="4227772" cy="1954542"/>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69" name="Shape 169"/>
          <p:cNvSpPr/>
          <p:nvPr/>
        </p:nvSpPr>
        <p:spPr>
          <a:xfrm>
            <a:off x="8815713" y="2226732"/>
            <a:ext cx="4189087" cy="2053169"/>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70" name="Shape 170"/>
          <p:cNvSpPr/>
          <p:nvPr/>
        </p:nvSpPr>
        <p:spPr>
          <a:xfrm>
            <a:off x="9715500" y="1833033"/>
            <a:ext cx="1864915" cy="618068"/>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71" name="Shape 171"/>
          <p:cNvSpPr/>
          <p:nvPr/>
        </p:nvSpPr>
        <p:spPr>
          <a:xfrm>
            <a:off x="8815713" y="2226733"/>
            <a:ext cx="4189087" cy="2053168"/>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72" name="Shape 172"/>
          <p:cNvSpPr/>
          <p:nvPr/>
        </p:nvSpPr>
        <p:spPr>
          <a:xfrm>
            <a:off x="9999085" y="1888066"/>
            <a:ext cx="611945"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49250" indent="-349250" algn="l" defTabSz="457200">
              <a:defRPr sz="1500">
                <a:latin typeface="News Gothic MT"/>
                <a:ea typeface="News Gothic MT"/>
                <a:cs typeface="News Gothic MT"/>
                <a:sym typeface="News Gothic MT"/>
              </a:defRPr>
            </a:lvl1pPr>
          </a:lstStyle>
          <a:p>
            <a:r>
              <a:t>Goals</a:t>
            </a:r>
          </a:p>
        </p:txBody>
      </p:sp>
      <p:sp>
        <p:nvSpPr>
          <p:cNvPr id="173" name="Shape 173"/>
          <p:cNvSpPr/>
          <p:nvPr/>
        </p:nvSpPr>
        <p:spPr>
          <a:xfrm>
            <a:off x="-756403" y="4076699"/>
            <a:ext cx="3443278" cy="2039523"/>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74" name="Shape 174"/>
          <p:cNvSpPr/>
          <p:nvPr/>
        </p:nvSpPr>
        <p:spPr>
          <a:xfrm>
            <a:off x="73330" y="3661833"/>
            <a:ext cx="1549401" cy="618068"/>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75" name="Shape 175"/>
          <p:cNvSpPr/>
          <p:nvPr/>
        </p:nvSpPr>
        <p:spPr>
          <a:xfrm>
            <a:off x="295471" y="3754966"/>
            <a:ext cx="749518"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49250" indent="-349250" algn="l" defTabSz="457200">
              <a:defRPr sz="1500">
                <a:latin typeface="News Gothic MT"/>
                <a:ea typeface="News Gothic MT"/>
                <a:cs typeface="News Gothic MT"/>
                <a:sym typeface="News Gothic MT"/>
              </a:defRPr>
            </a:lvl1pPr>
          </a:lstStyle>
          <a:p>
            <a:r>
              <a:t>Results</a:t>
            </a:r>
          </a:p>
        </p:txBody>
      </p:sp>
      <p:sp>
        <p:nvSpPr>
          <p:cNvPr id="176" name="Shape 176"/>
          <p:cNvSpPr/>
          <p:nvPr/>
        </p:nvSpPr>
        <p:spPr>
          <a:xfrm>
            <a:off x="130441" y="5687034"/>
            <a:ext cx="1949240" cy="194925"/>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lgn="just" defTabSz="457200">
              <a:defRPr sz="600">
                <a:latin typeface="News Gothic MT"/>
                <a:ea typeface="News Gothic MT"/>
                <a:cs typeface="News Gothic MT"/>
                <a:sym typeface="News Gothic MT"/>
              </a:defRPr>
            </a:lvl1pPr>
          </a:lstStyle>
          <a:p>
            <a:r>
              <a:rPr dirty="0"/>
              <a:t>Figure 1. Taking a digital x-ray of patient’s teeth.</a:t>
            </a:r>
          </a:p>
        </p:txBody>
      </p:sp>
      <p:sp>
        <p:nvSpPr>
          <p:cNvPr id="179" name="Shape 179"/>
          <p:cNvSpPr/>
          <p:nvPr/>
        </p:nvSpPr>
        <p:spPr>
          <a:xfrm>
            <a:off x="2848810" y="5888436"/>
            <a:ext cx="3405556" cy="56425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just" defTabSz="457200">
              <a:defRPr sz="600">
                <a:latin typeface="News Gothic MT"/>
                <a:ea typeface="News Gothic MT"/>
                <a:cs typeface="News Gothic MT"/>
                <a:sym typeface="News Gothic MT"/>
              </a:defRPr>
            </a:lvl1pPr>
          </a:lstStyle>
          <a:p>
            <a:r>
              <a:rPr dirty="0"/>
              <a:t>Figure 2. A to C are digital x-rays that I took </a:t>
            </a:r>
            <a:r>
              <a:rPr lang="en-US" dirty="0" smtClean="0"/>
              <a:t>which</a:t>
            </a:r>
            <a:r>
              <a:rPr dirty="0" smtClean="0"/>
              <a:t> </a:t>
            </a:r>
            <a:r>
              <a:rPr dirty="0"/>
              <a:t>showcases the post and core procedure. (A) Tooth endodontically obturated with gutta percha and root canal sealant. (B) Tooth partially desobturated and prepared with gates glidden drills and peeso reamers. (C) Post is cemented into the tooth and a core, made out of composite, is made around the post and on the tooth.</a:t>
            </a:r>
          </a:p>
        </p:txBody>
      </p:sp>
      <p:sp>
        <p:nvSpPr>
          <p:cNvPr id="181" name="Shape 181"/>
          <p:cNvSpPr/>
          <p:nvPr/>
        </p:nvSpPr>
        <p:spPr>
          <a:xfrm>
            <a:off x="5829565" y="8284838"/>
            <a:ext cx="2034941" cy="383695"/>
          </a:xfrm>
          <a:prstGeom prst="rect">
            <a:avLst/>
          </a:prstGeom>
          <a:ln w="12700">
            <a:miter lim="400000"/>
          </a:ln>
          <a:extLst>
            <a:ext uri="{C572A759-6A51-4108-AA02-DFA0A04FC94B}">
              <ma14:wrappingTextBoxFlag xmlns:ma14="http://schemas.microsoft.com/office/mac/drawingml/2011/main" val="1"/>
            </a:ext>
          </a:extLst>
        </p:spPr>
        <p:txBody>
          <a:bodyPr lIns="50800" tIns="54864" rIns="50800" bIns="50800" anchor="ctr">
            <a:spAutoFit/>
          </a:bodyPr>
          <a:lstStyle>
            <a:lvl1pPr algn="just" defTabSz="457200">
              <a:defRPr sz="600">
                <a:latin typeface="News Gothic MT"/>
                <a:ea typeface="News Gothic MT"/>
                <a:cs typeface="News Gothic MT"/>
                <a:sym typeface="News Gothic MT"/>
              </a:defRPr>
            </a:lvl1pPr>
          </a:lstStyle>
          <a:p>
            <a:r>
              <a:rPr dirty="0"/>
              <a:t>Figure 3. Cone beam x-ray that I took that was used to calculate exact positions of where two implants were to be placed in a patient. </a:t>
            </a:r>
          </a:p>
        </p:txBody>
      </p:sp>
      <p:sp>
        <p:nvSpPr>
          <p:cNvPr id="183" name="Shape 183"/>
          <p:cNvSpPr/>
          <p:nvPr/>
        </p:nvSpPr>
        <p:spPr>
          <a:xfrm>
            <a:off x="7709507" y="5829135"/>
            <a:ext cx="1106202" cy="45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just" defTabSz="457200">
              <a:defRPr sz="600">
                <a:latin typeface="News Gothic MT"/>
                <a:ea typeface="News Gothic MT"/>
                <a:cs typeface="News Gothic MT"/>
                <a:sym typeface="News Gothic MT"/>
              </a:defRPr>
            </a:lvl1pPr>
          </a:lstStyle>
          <a:p>
            <a:r>
              <a:rPr dirty="0"/>
              <a:t>Figure 4. Mixed the alginate with water to take an impression. </a:t>
            </a:r>
          </a:p>
        </p:txBody>
      </p:sp>
      <p:sp>
        <p:nvSpPr>
          <p:cNvPr id="185" name="Shape 185"/>
          <p:cNvSpPr/>
          <p:nvPr/>
        </p:nvSpPr>
        <p:spPr>
          <a:xfrm>
            <a:off x="9666993" y="6789198"/>
            <a:ext cx="2628713" cy="194925"/>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lgn="just" defTabSz="457200">
              <a:defRPr sz="600">
                <a:latin typeface="News Gothic MT"/>
                <a:ea typeface="News Gothic MT"/>
                <a:cs typeface="News Gothic MT"/>
                <a:sym typeface="News Gothic MT"/>
              </a:defRPr>
            </a:lvl1pPr>
          </a:lstStyle>
          <a:p>
            <a:r>
              <a:rPr dirty="0"/>
              <a:t>Figure 5. Study models that I made using the impressions that I took. </a:t>
            </a:r>
          </a:p>
        </p:txBody>
      </p:sp>
      <p:sp>
        <p:nvSpPr>
          <p:cNvPr id="186" name="Shape 186"/>
          <p:cNvSpPr/>
          <p:nvPr/>
        </p:nvSpPr>
        <p:spPr>
          <a:xfrm>
            <a:off x="10603472" y="7021422"/>
            <a:ext cx="3119373" cy="2249471"/>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88" name="Shape 188"/>
          <p:cNvSpPr/>
          <p:nvPr/>
        </p:nvSpPr>
        <p:spPr>
          <a:xfrm>
            <a:off x="11393516" y="8721876"/>
            <a:ext cx="1137038" cy="287258"/>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lgn="just" defTabSz="457200">
              <a:defRPr sz="600">
                <a:latin typeface="News Gothic MT"/>
                <a:ea typeface="News Gothic MT"/>
                <a:cs typeface="News Gothic MT"/>
                <a:sym typeface="News Gothic MT"/>
              </a:defRPr>
            </a:lvl1pPr>
          </a:lstStyle>
          <a:p>
            <a:r>
              <a:rPr dirty="0"/>
              <a:t>Figure 6. Acrylic crown that I made for the study model.</a:t>
            </a:r>
          </a:p>
        </p:txBody>
      </p:sp>
      <p:sp>
        <p:nvSpPr>
          <p:cNvPr id="189" name="Shape 189"/>
          <p:cNvSpPr/>
          <p:nvPr/>
        </p:nvSpPr>
        <p:spPr>
          <a:xfrm>
            <a:off x="1185519" y="6869342"/>
            <a:ext cx="1035361"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49250" indent="-349250" algn="l" defTabSz="457200">
              <a:defRPr sz="1500">
                <a:latin typeface="News Gothic MT"/>
                <a:ea typeface="News Gothic MT"/>
                <a:cs typeface="News Gothic MT"/>
                <a:sym typeface="News Gothic MT"/>
              </a:defRPr>
            </a:lvl1pPr>
          </a:lstStyle>
          <a:p>
            <a:r>
              <a:t>Discussion</a:t>
            </a:r>
          </a:p>
        </p:txBody>
      </p:sp>
      <p:sp>
        <p:nvSpPr>
          <p:cNvPr id="191" name="Shape 191"/>
          <p:cNvSpPr/>
          <p:nvPr/>
        </p:nvSpPr>
        <p:spPr>
          <a:xfrm>
            <a:off x="8815713" y="8373533"/>
            <a:ext cx="1056755"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49250" indent="-349250" algn="l" defTabSz="457200">
              <a:defRPr sz="1500">
                <a:latin typeface="News Gothic MT"/>
                <a:ea typeface="News Gothic MT"/>
                <a:cs typeface="News Gothic MT"/>
                <a:sym typeface="News Gothic MT"/>
              </a:defRPr>
            </a:lvl1pPr>
          </a:lstStyle>
          <a:p>
            <a:r>
              <a:t>Conclusion</a:t>
            </a:r>
          </a:p>
        </p:txBody>
      </p:sp>
      <p:sp>
        <p:nvSpPr>
          <p:cNvPr id="193" name="Shape 193"/>
          <p:cNvSpPr/>
          <p:nvPr/>
        </p:nvSpPr>
        <p:spPr>
          <a:xfrm>
            <a:off x="7217833" y="8750474"/>
            <a:ext cx="3815812" cy="1073813"/>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94" name="Shape 194"/>
          <p:cNvSpPr/>
          <p:nvPr/>
        </p:nvSpPr>
        <p:spPr>
          <a:xfrm>
            <a:off x="8988585" y="4655687"/>
            <a:ext cx="3982972" cy="2757471"/>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95" name="Shape 195"/>
          <p:cNvSpPr/>
          <p:nvPr/>
        </p:nvSpPr>
        <p:spPr>
          <a:xfrm>
            <a:off x="7147085" y="3548603"/>
            <a:ext cx="2231036" cy="3240071"/>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96" name="Shape 196"/>
          <p:cNvSpPr/>
          <p:nvPr/>
        </p:nvSpPr>
        <p:spPr>
          <a:xfrm>
            <a:off x="5025061" y="6313747"/>
            <a:ext cx="3619569" cy="2537620"/>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97" name="Shape 197"/>
          <p:cNvSpPr/>
          <p:nvPr/>
        </p:nvSpPr>
        <p:spPr>
          <a:xfrm>
            <a:off x="2315728" y="3965398"/>
            <a:ext cx="4484679" cy="3043533"/>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98" name="Shape 198"/>
          <p:cNvSpPr/>
          <p:nvPr/>
        </p:nvSpPr>
        <p:spPr>
          <a:xfrm>
            <a:off x="-749924" y="4064210"/>
            <a:ext cx="3443279" cy="2039524"/>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199" name="Shape 199"/>
          <p:cNvSpPr/>
          <p:nvPr/>
        </p:nvSpPr>
        <p:spPr>
          <a:xfrm>
            <a:off x="10609952" y="7008932"/>
            <a:ext cx="3119372" cy="2249472"/>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200" name="Shape 200"/>
          <p:cNvSpPr/>
          <p:nvPr/>
        </p:nvSpPr>
        <p:spPr>
          <a:xfrm>
            <a:off x="246860" y="7186269"/>
            <a:ext cx="4738679" cy="2235074"/>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201" name="Shape 201"/>
          <p:cNvSpPr/>
          <p:nvPr/>
        </p:nvSpPr>
        <p:spPr>
          <a:xfrm>
            <a:off x="-496180" y="1122019"/>
            <a:ext cx="4687835" cy="2598323"/>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202" name="Shape 202"/>
          <p:cNvSpPr/>
          <p:nvPr/>
        </p:nvSpPr>
        <p:spPr>
          <a:xfrm>
            <a:off x="108978" y="851658"/>
            <a:ext cx="1864916" cy="618068"/>
          </a:xfrm>
          <a:prstGeom prst="ellipse">
            <a:avLst/>
          </a:prstGeom>
          <a:gradFill>
            <a:gsLst>
              <a:gs pos="0">
                <a:srgbClr val="FFFFFF">
                  <a:alpha val="75000"/>
                </a:srgbClr>
              </a:gs>
              <a:gs pos="29357">
                <a:srgbClr val="BAEAFF">
                  <a:alpha val="75000"/>
                </a:srgbClr>
              </a:gs>
              <a:gs pos="100000">
                <a:srgbClr val="76D6FF">
                  <a:alpha val="75000"/>
                </a:srgbClr>
              </a:gs>
            </a:gsLst>
            <a:lin ang="5400000"/>
          </a:gradFill>
          <a:ln w="12700">
            <a:solidFill>
              <a:srgbClr val="0096FF"/>
            </a:solidFill>
            <a:miter lim="400000"/>
          </a:ln>
        </p:spPr>
        <p:txBody>
          <a:bodyPr lIns="50800" tIns="50800" rIns="50800" bIns="50800" anchor="ctr"/>
          <a:lstStyle/>
          <a:p>
            <a:pPr>
              <a:defRPr sz="2400">
                <a:solidFill>
                  <a:srgbClr val="FFFFFF"/>
                </a:solidFill>
              </a:defRPr>
            </a:pPr>
            <a:endParaRPr/>
          </a:p>
        </p:txBody>
      </p:sp>
      <p:sp>
        <p:nvSpPr>
          <p:cNvPr id="204" name="Shape 204"/>
          <p:cNvSpPr/>
          <p:nvPr/>
        </p:nvSpPr>
        <p:spPr>
          <a:xfrm>
            <a:off x="292011" y="914611"/>
            <a:ext cx="813050"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marL="349250" indent="-349250" algn="l" defTabSz="457200">
              <a:defRPr sz="1500">
                <a:latin typeface="News Gothic MT"/>
                <a:ea typeface="News Gothic MT"/>
                <a:cs typeface="News Gothic MT"/>
                <a:sym typeface="News Gothic MT"/>
              </a:defRPr>
            </a:lvl1pPr>
          </a:lstStyle>
          <a:p>
            <a:r>
              <a:rPr dirty="0"/>
              <a:t>Abstract</a:t>
            </a:r>
          </a:p>
        </p:txBody>
      </p:sp>
      <p:sp>
        <p:nvSpPr>
          <p:cNvPr id="205" name="Shape 205"/>
          <p:cNvSpPr/>
          <p:nvPr/>
        </p:nvSpPr>
        <p:spPr>
          <a:xfrm>
            <a:off x="-496180" y="1122019"/>
            <a:ext cx="4678713" cy="2598323"/>
          </a:xfrm>
          <a:prstGeom prst="ellipse">
            <a:avLst/>
          </a:prstGeom>
          <a:ln w="12700">
            <a:solidFill>
              <a:srgbClr val="0096FF"/>
            </a:solidFill>
            <a:miter lim="400000"/>
          </a:ln>
        </p:spPr>
        <p:txBody>
          <a:bodyPr lIns="50800" tIns="50800" rIns="50800" bIns="50800" anchor="ctr"/>
          <a:lstStyle/>
          <a:p>
            <a:pPr>
              <a:defRPr sz="2400">
                <a:solidFill>
                  <a:srgbClr val="FFFFFF"/>
                </a:solidFill>
              </a:defRPr>
            </a:pPr>
            <a:endParaRPr/>
          </a:p>
        </p:txBody>
      </p:sp>
      <p:grpSp>
        <p:nvGrpSpPr>
          <p:cNvPr id="2" name="Group 1"/>
          <p:cNvGrpSpPr/>
          <p:nvPr/>
        </p:nvGrpSpPr>
        <p:grpSpPr>
          <a:xfrm>
            <a:off x="9244006" y="2634048"/>
            <a:ext cx="3509753" cy="1210588"/>
            <a:chOff x="9135725" y="2634048"/>
            <a:chExt cx="3509753" cy="1210588"/>
          </a:xfrm>
        </p:grpSpPr>
        <p:sp>
          <p:nvSpPr>
            <p:cNvPr id="60" name="TextBox 59"/>
            <p:cNvSpPr txBox="1"/>
            <p:nvPr/>
          </p:nvSpPr>
          <p:spPr>
            <a:xfrm flipH="1">
              <a:off x="9135725" y="2634048"/>
              <a:ext cx="3420833"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ja-JP" altLang="en-US" sz="600" dirty="0" smtClean="0"/>
                <a:t>・</a:t>
              </a:r>
              <a:r>
                <a:rPr lang="en-US" sz="600" dirty="0" smtClean="0"/>
                <a:t> </a:t>
              </a:r>
            </a:p>
            <a:p>
              <a:pPr lvl="1" algn="just"/>
              <a:r>
                <a:rPr lang="en-US" sz="600" dirty="0" smtClean="0"/>
                <a:t>・</a:t>
              </a:r>
            </a:p>
            <a:p>
              <a:pPr lvl="1" algn="just"/>
              <a:r>
                <a:rPr lang="ja-JP" altLang="en-US" sz="600" dirty="0" smtClean="0"/>
                <a:t>・</a:t>
              </a:r>
              <a:endParaRPr lang="en-US" sz="600" dirty="0"/>
            </a:p>
            <a:p>
              <a:pPr lvl="1" algn="just"/>
              <a:r>
                <a:rPr lang="en-US" sz="600" dirty="0" smtClean="0"/>
                <a:t>・</a:t>
              </a:r>
              <a:endParaRPr lang="en-US" sz="600" dirty="0"/>
            </a:p>
            <a:p>
              <a:pPr lvl="1" algn="just"/>
              <a:r>
                <a:rPr lang="en-US" sz="600" dirty="0" smtClean="0"/>
                <a:t>・</a:t>
              </a:r>
            </a:p>
            <a:p>
              <a:pPr algn="just"/>
              <a:endParaRPr lang="en-US" sz="600" dirty="0" smtClean="0"/>
            </a:p>
            <a:p>
              <a:pPr algn="just"/>
              <a:endParaRPr lang="en-US" sz="600" dirty="0"/>
            </a:p>
            <a:p>
              <a:pPr algn="just"/>
              <a:r>
                <a:rPr lang="en-US" sz="600" dirty="0" smtClean="0"/>
                <a:t>・</a:t>
              </a:r>
            </a:p>
            <a:p>
              <a:pPr algn="just"/>
              <a:endParaRPr lang="en-US" sz="600" dirty="0" smtClean="0"/>
            </a:p>
            <a:p>
              <a:pPr algn="just"/>
              <a:endParaRPr lang="en-US" sz="600" dirty="0"/>
            </a:p>
            <a:p>
              <a:pPr algn="just"/>
              <a:r>
                <a:rPr lang="ja-JP" altLang="en-US" sz="600" dirty="0" smtClean="0"/>
                <a:t>・</a:t>
              </a:r>
              <a:endParaRPr lang="en-US" sz="600" dirty="0" smtClean="0"/>
            </a:p>
            <a:p>
              <a:pPr algn="just"/>
              <a:endParaRPr lang="en-US" sz="600" dirty="0"/>
            </a:p>
          </p:txBody>
        </p:sp>
        <p:sp>
          <p:nvSpPr>
            <p:cNvPr id="61" name="TextBox 60"/>
            <p:cNvSpPr txBox="1"/>
            <p:nvPr/>
          </p:nvSpPr>
          <p:spPr>
            <a:xfrm flipH="1">
              <a:off x="9224645" y="2634048"/>
              <a:ext cx="3420833"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a:r>
                <a:rPr lang="en-US" sz="600" dirty="0" smtClean="0">
                  <a:latin typeface="News Gothic MT"/>
                  <a:cs typeface="News Gothic MT"/>
                </a:rPr>
                <a:t>The </a:t>
              </a:r>
              <a:r>
                <a:rPr lang="en-US" sz="600" dirty="0">
                  <a:latin typeface="News Gothic MT"/>
                  <a:cs typeface="News Gothic MT"/>
                </a:rPr>
                <a:t>objective of this </a:t>
              </a:r>
              <a:r>
                <a:rPr lang="en-US" sz="600" dirty="0" smtClean="0">
                  <a:latin typeface="News Gothic MT"/>
                  <a:cs typeface="News Gothic MT"/>
                </a:rPr>
                <a:t>internship was </a:t>
              </a:r>
              <a:r>
                <a:rPr lang="en-US" sz="600" dirty="0">
                  <a:latin typeface="News Gothic MT"/>
                  <a:cs typeface="News Gothic MT"/>
                </a:rPr>
                <a:t>to gain experience in: </a:t>
              </a:r>
              <a:endParaRPr lang="en-US" sz="600" dirty="0" smtClean="0">
                <a:latin typeface="News Gothic MT"/>
                <a:cs typeface="News Gothic MT"/>
              </a:endParaRPr>
            </a:p>
            <a:p>
              <a:pPr lvl="1" algn="just"/>
              <a:r>
                <a:rPr lang="en-US" sz="600" dirty="0" smtClean="0">
                  <a:latin typeface="News Gothic MT"/>
                  <a:cs typeface="News Gothic MT"/>
                </a:rPr>
                <a:t>Taking </a:t>
              </a:r>
              <a:r>
                <a:rPr lang="en-US" altLang="ja-JP" sz="600" dirty="0">
                  <a:latin typeface="News Gothic MT"/>
                  <a:cs typeface="News Gothic MT"/>
                </a:rPr>
                <a:t>x-</a:t>
              </a:r>
              <a:r>
                <a:rPr lang="en-US" altLang="ja-JP" sz="600" dirty="0" smtClean="0">
                  <a:latin typeface="News Gothic MT"/>
                  <a:cs typeface="News Gothic MT"/>
                </a:rPr>
                <a:t>rays</a:t>
              </a:r>
              <a:endParaRPr lang="en-US" sz="600" dirty="0" smtClean="0">
                <a:latin typeface="News Gothic MT"/>
                <a:cs typeface="News Gothic MT"/>
              </a:endParaRPr>
            </a:p>
            <a:p>
              <a:pPr lvl="1" algn="just"/>
              <a:r>
                <a:rPr lang="en-US" altLang="ja-JP" sz="600" dirty="0" smtClean="0">
                  <a:latin typeface="News Gothic MT"/>
                  <a:cs typeface="News Gothic MT"/>
                </a:rPr>
                <a:t>Taking </a:t>
              </a:r>
              <a:r>
                <a:rPr lang="en-US" sz="600" dirty="0">
                  <a:latin typeface="News Gothic MT"/>
                  <a:cs typeface="News Gothic MT"/>
                </a:rPr>
                <a:t>an alginate impression and making study models</a:t>
              </a:r>
            </a:p>
            <a:p>
              <a:pPr lvl="1" algn="just"/>
              <a:r>
                <a:rPr lang="en-US" sz="600" dirty="0" smtClean="0">
                  <a:latin typeface="News Gothic MT"/>
                  <a:cs typeface="News Gothic MT"/>
                </a:rPr>
                <a:t>Making </a:t>
              </a:r>
              <a:r>
                <a:rPr lang="en-US" sz="600" dirty="0">
                  <a:latin typeface="News Gothic MT"/>
                  <a:cs typeface="News Gothic MT"/>
                </a:rPr>
                <a:t>acrylic provisional crowns</a:t>
              </a:r>
            </a:p>
            <a:p>
              <a:pPr lvl="1" algn="just"/>
              <a:r>
                <a:rPr lang="en-US" sz="600" dirty="0" smtClean="0">
                  <a:latin typeface="News Gothic MT"/>
                  <a:cs typeface="News Gothic MT"/>
                </a:rPr>
                <a:t>Learning </a:t>
              </a:r>
              <a:r>
                <a:rPr lang="en-US" sz="600" dirty="0">
                  <a:latin typeface="News Gothic MT"/>
                  <a:cs typeface="News Gothic MT"/>
                </a:rPr>
                <a:t>the basics for root planning and scaling, preparing cavities and performing </a:t>
              </a:r>
              <a:endParaRPr lang="en-US" sz="600" dirty="0" smtClean="0">
                <a:latin typeface="News Gothic MT"/>
                <a:cs typeface="News Gothic MT"/>
              </a:endParaRPr>
            </a:p>
            <a:p>
              <a:pPr lvl="1" algn="just"/>
              <a:r>
                <a:rPr lang="en-US" sz="600" dirty="0" smtClean="0">
                  <a:latin typeface="News Gothic MT"/>
                  <a:cs typeface="News Gothic MT"/>
                </a:rPr>
                <a:t>fillings</a:t>
              </a:r>
              <a:r>
                <a:rPr lang="en-US" sz="600" dirty="0">
                  <a:latin typeface="News Gothic MT"/>
                  <a:cs typeface="News Gothic MT"/>
                </a:rPr>
                <a:t>, endodontic treatments, post and cores</a:t>
              </a:r>
              <a:r>
                <a:rPr lang="en-US" sz="600" dirty="0" smtClean="0">
                  <a:latin typeface="News Gothic MT"/>
                  <a:cs typeface="News Gothic MT"/>
                </a:rPr>
                <a:t>, tooth </a:t>
              </a:r>
              <a:r>
                <a:rPr lang="en-US" sz="600" dirty="0">
                  <a:latin typeface="News Gothic MT"/>
                  <a:cs typeface="News Gothic MT"/>
                </a:rPr>
                <a:t>extractions, dental implants, </a:t>
              </a:r>
              <a:endParaRPr lang="en-US" sz="600" dirty="0" smtClean="0">
                <a:latin typeface="News Gothic MT"/>
                <a:cs typeface="News Gothic MT"/>
              </a:endParaRPr>
            </a:p>
            <a:p>
              <a:pPr lvl="1" algn="just"/>
              <a:r>
                <a:rPr lang="en-US" sz="600" dirty="0" smtClean="0">
                  <a:latin typeface="News Gothic MT"/>
                  <a:cs typeface="News Gothic MT"/>
                </a:rPr>
                <a:t>dental </a:t>
              </a:r>
              <a:r>
                <a:rPr lang="en-US" sz="600" dirty="0">
                  <a:latin typeface="News Gothic MT"/>
                  <a:cs typeface="News Gothic MT"/>
                </a:rPr>
                <a:t>partials, dental totals, crown and bridge preparations and cementations.</a:t>
              </a:r>
            </a:p>
            <a:p>
              <a:pPr algn="just"/>
              <a:r>
                <a:rPr lang="en-US" sz="600" dirty="0" smtClean="0">
                  <a:latin typeface="News Gothic MT"/>
                  <a:cs typeface="News Gothic MT"/>
                </a:rPr>
                <a:t>The </a:t>
              </a:r>
              <a:r>
                <a:rPr lang="en-US" sz="600" dirty="0">
                  <a:latin typeface="News Gothic MT"/>
                  <a:cs typeface="News Gothic MT"/>
                </a:rPr>
                <a:t>goals were accomplished by working with the dentist as a dental assistant from 11 am to 6 pm every Monday, Wednesday, and </a:t>
              </a:r>
              <a:r>
                <a:rPr lang="en-US" sz="600" dirty="0" smtClean="0">
                  <a:latin typeface="News Gothic MT"/>
                  <a:cs typeface="News Gothic MT"/>
                </a:rPr>
                <a:t>Thursday </a:t>
              </a:r>
              <a:r>
                <a:rPr lang="en-US" sz="600" dirty="0">
                  <a:latin typeface="News Gothic MT"/>
                  <a:cs typeface="News Gothic MT"/>
                </a:rPr>
                <a:t>in the time period of my internship, which was from June 1- August 18, 2016. </a:t>
              </a:r>
            </a:p>
            <a:p>
              <a:pPr algn="just"/>
              <a:r>
                <a:rPr lang="en-US" sz="600" dirty="0" smtClean="0">
                  <a:latin typeface="News Gothic MT"/>
                  <a:cs typeface="News Gothic MT"/>
                </a:rPr>
                <a:t>The </a:t>
              </a:r>
              <a:r>
                <a:rPr lang="en-US" sz="600" dirty="0">
                  <a:latin typeface="News Gothic MT"/>
                  <a:cs typeface="News Gothic MT"/>
                </a:rPr>
                <a:t>internship supervisor evaluated all the work that was done by expecting the same quality of work as if a dental assistant was performing those same tasks</a:t>
              </a:r>
              <a:r>
                <a:rPr lang="en-US" sz="600" dirty="0" smtClean="0">
                  <a:latin typeface="News Gothic MT"/>
                  <a:cs typeface="News Gothic MT"/>
                </a:rPr>
                <a:t>.</a:t>
              </a:r>
              <a:endParaRPr lang="en-US" sz="600" dirty="0">
                <a:latin typeface="News Gothic MT"/>
                <a:cs typeface="News Gothic MT"/>
              </a:endParaRPr>
            </a:p>
          </p:txBody>
        </p:sp>
      </p:grpSp>
      <p:grpSp>
        <p:nvGrpSpPr>
          <p:cNvPr id="4" name="Group 3"/>
          <p:cNvGrpSpPr/>
          <p:nvPr/>
        </p:nvGrpSpPr>
        <p:grpSpPr>
          <a:xfrm>
            <a:off x="-27089" y="1609068"/>
            <a:ext cx="3723483" cy="1672252"/>
            <a:chOff x="73330" y="1614975"/>
            <a:chExt cx="3723483" cy="1672252"/>
          </a:xfrm>
        </p:grpSpPr>
        <p:sp>
          <p:nvSpPr>
            <p:cNvPr id="63" name="TextBox 62"/>
            <p:cNvSpPr txBox="1"/>
            <p:nvPr/>
          </p:nvSpPr>
          <p:spPr>
            <a:xfrm>
              <a:off x="161397" y="1938140"/>
              <a:ext cx="3635416" cy="10259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defTabSz="457200">
                <a:buSzPct val="75000"/>
                <a:defRPr sz="600">
                  <a:latin typeface="News Gothic MT"/>
                  <a:ea typeface="News Gothic MT"/>
                  <a:cs typeface="News Gothic MT"/>
                  <a:sym typeface="News Gothic MT"/>
                </a:defRPr>
              </a:pPr>
              <a:r>
                <a:rPr lang="en-US" sz="600" dirty="0">
                  <a:cs typeface="News Gothic MT"/>
                </a:rPr>
                <a:t>T</a:t>
              </a:r>
              <a:r>
                <a:rPr lang="en-US" sz="600" dirty="0" smtClean="0">
                  <a:cs typeface="News Gothic MT"/>
                </a:rPr>
                <a:t>he internship </a:t>
              </a:r>
              <a:r>
                <a:rPr lang="en-US" sz="600" dirty="0">
                  <a:cs typeface="News Gothic MT"/>
                </a:rPr>
                <a:t>site, A Plus Dental Care, is a primary dental practice which generally performs a wide spectrum of treatments to patients from Bridgeport, Massachusetts, New York, New Jersey, and Pennsylvania. </a:t>
              </a:r>
            </a:p>
            <a:p>
              <a:pPr algn="just" defTabSz="457200">
                <a:buSzPct val="75000"/>
                <a:defRPr sz="600">
                  <a:latin typeface="News Gothic MT"/>
                  <a:ea typeface="News Gothic MT"/>
                  <a:cs typeface="News Gothic MT"/>
                  <a:sym typeface="News Gothic MT"/>
                </a:defRPr>
              </a:pPr>
              <a:r>
                <a:rPr lang="en-US" sz="600" dirty="0" smtClean="0">
                  <a:cs typeface="News Gothic MT"/>
                </a:rPr>
                <a:t>The </a:t>
              </a:r>
              <a:r>
                <a:rPr lang="en-US" sz="600" dirty="0">
                  <a:cs typeface="News Gothic MT"/>
                </a:rPr>
                <a:t>goals of my internship were to gain experience in: taking x-rays, taking an alginate impression, making study models, making acrylic provisional crowns, and learning the basics for root planning and scaling, preparing cavities and performing fillings, endodontic treatments, post and cores, tooth extractions, dental implants, dental partials, dental totals, crown and bridge preparations and cementations.</a:t>
              </a:r>
            </a:p>
            <a:p>
              <a:pPr algn="just" defTabSz="457200">
                <a:buSzPct val="75000"/>
                <a:defRPr sz="600">
                  <a:latin typeface="News Gothic MT"/>
                  <a:ea typeface="News Gothic MT"/>
                  <a:cs typeface="News Gothic MT"/>
                  <a:sym typeface="News Gothic MT"/>
                </a:defRPr>
              </a:pPr>
              <a:r>
                <a:rPr lang="en-US" sz="600" dirty="0">
                  <a:cs typeface="News Gothic MT"/>
                </a:rPr>
                <a:t>These goals were accomplished by working as a dental assistant in the time period of my internship, which was from June 1- August 18, 2016. </a:t>
              </a:r>
            </a:p>
            <a:p>
              <a:pPr algn="just" defTabSz="457200">
                <a:buSzPct val="75000"/>
                <a:defRPr sz="600">
                  <a:latin typeface="News Gothic MT"/>
                  <a:ea typeface="News Gothic MT"/>
                  <a:cs typeface="News Gothic MT"/>
                  <a:sym typeface="News Gothic MT"/>
                </a:defRPr>
              </a:pPr>
              <a:r>
                <a:rPr lang="en-US" sz="600" dirty="0">
                  <a:cs typeface="News Gothic MT"/>
                </a:rPr>
                <a:t>The internship supervisor evaluated all the work that was done by expecting the same quality of work as if a dental assistant was performing those same tasks. </a:t>
              </a:r>
            </a:p>
            <a:p>
              <a:pPr algn="just" defTabSz="457200">
                <a:buSzPct val="75000"/>
                <a:defRPr sz="600">
                  <a:latin typeface="News Gothic MT"/>
                  <a:ea typeface="News Gothic MT"/>
                  <a:cs typeface="News Gothic MT"/>
                  <a:sym typeface="News Gothic MT"/>
                </a:defRPr>
              </a:pPr>
              <a:r>
                <a:rPr lang="en-US" sz="600" dirty="0">
                  <a:cs typeface="News Gothic MT"/>
                </a:rPr>
                <a:t>The goals of the internship were met since I am able to take a proper x-ray of the three types of x-rays that the office had to offer, take an alginate impression and make a study model, make an acrylic provisional crown for a study model, and learned to properly assist in all the procedures that I assisted in. </a:t>
              </a:r>
            </a:p>
            <a:p>
              <a:pPr algn="just" defTabSz="457200">
                <a:buSzPct val="75000"/>
                <a:defRPr sz="600">
                  <a:latin typeface="News Gothic MT"/>
                  <a:ea typeface="News Gothic MT"/>
                  <a:cs typeface="News Gothic MT"/>
                  <a:sym typeface="News Gothic MT"/>
                </a:defRPr>
              </a:pPr>
              <a:r>
                <a:rPr lang="en-US" sz="600" dirty="0">
                  <a:cs typeface="News Gothic MT"/>
                </a:rPr>
                <a:t>This experience has increased my desire to pursue my career goal of becoming a dentist</a:t>
              </a:r>
              <a:r>
                <a:rPr lang="en-US" sz="600" dirty="0" smtClean="0">
                  <a:cs typeface="News Gothic MT"/>
                </a:rPr>
                <a:t>.</a:t>
              </a:r>
              <a:endParaRPr lang="en-US" sz="600" dirty="0">
                <a:cs typeface="News Gothic MT"/>
              </a:endParaRPr>
            </a:p>
          </p:txBody>
        </p:sp>
        <p:sp>
          <p:nvSpPr>
            <p:cNvPr id="64" name="TextBox 63"/>
            <p:cNvSpPr txBox="1"/>
            <p:nvPr/>
          </p:nvSpPr>
          <p:spPr>
            <a:xfrm>
              <a:off x="73330" y="1614975"/>
              <a:ext cx="3635416" cy="1672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just" defTabSz="457200">
                <a:buSzPct val="75000"/>
                <a:defRPr sz="600">
                  <a:latin typeface="News Gothic MT"/>
                  <a:ea typeface="News Gothic MT"/>
                  <a:cs typeface="News Gothic MT"/>
                  <a:sym typeface="News Gothic MT"/>
                </a:defRPr>
              </a:pPr>
              <a:r>
                <a:rPr lang="ja-JP" altLang="en-US" sz="600" dirty="0" smtClean="0">
                  <a:cs typeface="News Gothic MT"/>
                </a:rPr>
                <a:t>・</a:t>
              </a:r>
              <a:endParaRPr lang="en-US" altLang="ja-JP" sz="600" dirty="0" smtClean="0">
                <a:cs typeface="News Gothic MT"/>
              </a:endParaRPr>
            </a:p>
            <a:p>
              <a:pPr algn="just" defTabSz="457200">
                <a:buSzPct val="75000"/>
                <a:defRPr sz="600">
                  <a:latin typeface="News Gothic MT"/>
                  <a:ea typeface="News Gothic MT"/>
                  <a:cs typeface="News Gothic MT"/>
                  <a:sym typeface="News Gothic MT"/>
                </a:defRPr>
              </a:pPr>
              <a:endParaRPr lang="en-US" altLang="ja-JP" sz="600" dirty="0" smtClean="0">
                <a:cs typeface="News Gothic MT"/>
              </a:endParaRPr>
            </a:p>
            <a:p>
              <a:pPr algn="just" defTabSz="457200">
                <a:buSzPct val="75000"/>
                <a:defRPr sz="600">
                  <a:latin typeface="News Gothic MT"/>
                  <a:ea typeface="News Gothic MT"/>
                  <a:cs typeface="News Gothic MT"/>
                  <a:sym typeface="News Gothic MT"/>
                </a:defRPr>
              </a:pPr>
              <a:endParaRPr lang="en-US" sz="600" dirty="0">
                <a:cs typeface="News Gothic MT"/>
              </a:endParaRPr>
            </a:p>
            <a:p>
              <a:pPr algn="just" defTabSz="457200">
                <a:buSzPct val="75000"/>
                <a:defRPr sz="600">
                  <a:latin typeface="News Gothic MT"/>
                  <a:ea typeface="News Gothic MT"/>
                  <a:cs typeface="News Gothic MT"/>
                  <a:sym typeface="News Gothic MT"/>
                </a:defRPr>
              </a:pPr>
              <a:r>
                <a:rPr lang="ja-JP" altLang="en-US" sz="600" dirty="0" smtClean="0">
                  <a:cs typeface="News Gothic MT"/>
                </a:rPr>
                <a:t>・</a:t>
              </a:r>
              <a:endParaRPr lang="en-US" altLang="ja-JP" sz="600" dirty="0">
                <a:cs typeface="News Gothic MT"/>
              </a:endParaRPr>
            </a:p>
            <a:p>
              <a:pPr algn="just" defTabSz="457200">
                <a:buSzPct val="75000"/>
                <a:defRPr sz="600">
                  <a:latin typeface="News Gothic MT"/>
                  <a:ea typeface="News Gothic MT"/>
                  <a:cs typeface="News Gothic MT"/>
                  <a:sym typeface="News Gothic MT"/>
                </a:defRPr>
              </a:pPr>
              <a:endParaRPr lang="en-US" sz="600" dirty="0" smtClean="0">
                <a:cs typeface="News Gothic MT"/>
              </a:endParaRPr>
            </a:p>
            <a:p>
              <a:pPr algn="just" defTabSz="457200">
                <a:buSzPct val="75000"/>
                <a:defRPr sz="600">
                  <a:latin typeface="News Gothic MT"/>
                  <a:ea typeface="News Gothic MT"/>
                  <a:cs typeface="News Gothic MT"/>
                  <a:sym typeface="News Gothic MT"/>
                </a:defRPr>
              </a:pPr>
              <a:endParaRPr lang="en-US" sz="600" dirty="0" smtClean="0">
                <a:cs typeface="News Gothic MT"/>
              </a:endParaRPr>
            </a:p>
            <a:p>
              <a:pPr algn="just" defTabSz="457200">
                <a:buSzPct val="75000"/>
                <a:defRPr sz="600">
                  <a:latin typeface="News Gothic MT"/>
                  <a:ea typeface="News Gothic MT"/>
                  <a:cs typeface="News Gothic MT"/>
                  <a:sym typeface="News Gothic MT"/>
                </a:defRPr>
              </a:pPr>
              <a:endParaRPr lang="en-US" sz="600" dirty="0">
                <a:cs typeface="News Gothic MT"/>
              </a:endParaRPr>
            </a:p>
            <a:p>
              <a:pPr algn="just" defTabSz="457200">
                <a:buSzPct val="75000"/>
                <a:defRPr sz="600">
                  <a:latin typeface="News Gothic MT"/>
                  <a:ea typeface="News Gothic MT"/>
                  <a:cs typeface="News Gothic MT"/>
                  <a:sym typeface="News Gothic MT"/>
                </a:defRPr>
              </a:pPr>
              <a:endParaRPr lang="en-US" sz="600" dirty="0">
                <a:cs typeface="News Gothic MT"/>
              </a:endParaRPr>
            </a:p>
            <a:p>
              <a:pPr algn="just" defTabSz="457200">
                <a:buSzPct val="75000"/>
                <a:defRPr sz="600">
                  <a:latin typeface="News Gothic MT"/>
                  <a:ea typeface="News Gothic MT"/>
                  <a:cs typeface="News Gothic MT"/>
                  <a:sym typeface="News Gothic MT"/>
                </a:defRPr>
              </a:pPr>
              <a:r>
                <a:rPr lang="ja-JP" altLang="en-US" sz="600" dirty="0" smtClean="0">
                  <a:cs typeface="News Gothic MT"/>
                </a:rPr>
                <a:t>・</a:t>
              </a:r>
              <a:endParaRPr lang="en-US" altLang="ja-JP" sz="600" dirty="0" smtClean="0">
                <a:cs typeface="News Gothic MT"/>
              </a:endParaRPr>
            </a:p>
            <a:p>
              <a:pPr algn="just" defTabSz="457200">
                <a:buSzPct val="75000"/>
                <a:defRPr sz="600">
                  <a:latin typeface="News Gothic MT"/>
                  <a:ea typeface="News Gothic MT"/>
                  <a:cs typeface="News Gothic MT"/>
                  <a:sym typeface="News Gothic MT"/>
                </a:defRPr>
              </a:pPr>
              <a:endParaRPr lang="en-US" sz="600" dirty="0">
                <a:cs typeface="News Gothic MT"/>
              </a:endParaRPr>
            </a:p>
            <a:p>
              <a:pPr algn="just" defTabSz="457200">
                <a:buSzPct val="75000"/>
                <a:defRPr sz="600">
                  <a:latin typeface="News Gothic MT"/>
                  <a:ea typeface="News Gothic MT"/>
                  <a:cs typeface="News Gothic MT"/>
                  <a:sym typeface="News Gothic MT"/>
                </a:defRPr>
              </a:pPr>
              <a:r>
                <a:rPr lang="ja-JP" altLang="en-US" sz="600" dirty="0" smtClean="0">
                  <a:cs typeface="News Gothic MT"/>
                </a:rPr>
                <a:t>・</a:t>
              </a:r>
              <a:endParaRPr lang="en-US" altLang="ja-JP" sz="600" dirty="0" smtClean="0">
                <a:cs typeface="News Gothic MT"/>
              </a:endParaRPr>
            </a:p>
            <a:p>
              <a:pPr algn="just" defTabSz="457200">
                <a:buSzPct val="75000"/>
                <a:defRPr sz="600">
                  <a:latin typeface="News Gothic MT"/>
                  <a:ea typeface="News Gothic MT"/>
                  <a:cs typeface="News Gothic MT"/>
                  <a:sym typeface="News Gothic MT"/>
                </a:defRPr>
              </a:pPr>
              <a:endParaRPr lang="en-US" sz="600" dirty="0">
                <a:cs typeface="News Gothic MT"/>
              </a:endParaRPr>
            </a:p>
            <a:p>
              <a:pPr algn="just" defTabSz="457200">
                <a:buSzPct val="75000"/>
                <a:defRPr sz="600">
                  <a:latin typeface="News Gothic MT"/>
                  <a:ea typeface="News Gothic MT"/>
                  <a:cs typeface="News Gothic MT"/>
                  <a:sym typeface="News Gothic MT"/>
                </a:defRPr>
              </a:pPr>
              <a:r>
                <a:rPr lang="ja-JP" altLang="en-US" sz="600" dirty="0" smtClean="0">
                  <a:cs typeface="News Gothic MT"/>
                </a:rPr>
                <a:t>・</a:t>
              </a:r>
              <a:endParaRPr lang="en-US" altLang="ja-JP" sz="600" dirty="0" smtClean="0">
                <a:cs typeface="News Gothic MT"/>
              </a:endParaRPr>
            </a:p>
            <a:p>
              <a:pPr algn="just" defTabSz="457200">
                <a:buSzPct val="75000"/>
                <a:defRPr sz="600">
                  <a:latin typeface="News Gothic MT"/>
                  <a:ea typeface="News Gothic MT"/>
                  <a:cs typeface="News Gothic MT"/>
                  <a:sym typeface="News Gothic MT"/>
                </a:defRPr>
              </a:pPr>
              <a:endParaRPr lang="en-US" altLang="ja-JP" sz="600" dirty="0">
                <a:cs typeface="News Gothic MT"/>
              </a:endParaRPr>
            </a:p>
            <a:p>
              <a:pPr algn="just" defTabSz="457200">
                <a:buSzPct val="75000"/>
                <a:defRPr sz="600">
                  <a:latin typeface="News Gothic MT"/>
                  <a:ea typeface="News Gothic MT"/>
                  <a:cs typeface="News Gothic MT"/>
                  <a:sym typeface="News Gothic MT"/>
                </a:defRPr>
              </a:pPr>
              <a:endParaRPr lang="en-US" altLang="ja-JP" sz="600" dirty="0">
                <a:cs typeface="News Gothic MT"/>
              </a:endParaRPr>
            </a:p>
            <a:p>
              <a:pPr algn="just" defTabSz="457200">
                <a:buSzPct val="75000"/>
                <a:defRPr sz="600">
                  <a:latin typeface="News Gothic MT"/>
                  <a:ea typeface="News Gothic MT"/>
                  <a:cs typeface="News Gothic MT"/>
                  <a:sym typeface="News Gothic MT"/>
                </a:defRPr>
              </a:pPr>
              <a:endParaRPr lang="en-US" sz="600" dirty="0">
                <a:cs typeface="News Gothic MT"/>
              </a:endParaRPr>
            </a:p>
            <a:p>
              <a:pPr algn="just" defTabSz="457200">
                <a:buSzPct val="75000"/>
                <a:defRPr sz="600">
                  <a:latin typeface="News Gothic MT"/>
                  <a:ea typeface="News Gothic MT"/>
                  <a:cs typeface="News Gothic MT"/>
                  <a:sym typeface="News Gothic MT"/>
                </a:defRPr>
              </a:pPr>
              <a:r>
                <a:rPr lang="ja-JP" altLang="en-US" sz="600" dirty="0" smtClean="0">
                  <a:cs typeface="News Gothic MT"/>
                </a:rPr>
                <a:t>・</a:t>
              </a:r>
              <a:endParaRPr lang="en-US" sz="600" dirty="0">
                <a:cs typeface="News Gothic MT"/>
              </a:endParaRPr>
            </a:p>
          </p:txBody>
        </p:sp>
      </p:grpSp>
      <p:grpSp>
        <p:nvGrpSpPr>
          <p:cNvPr id="67" name="Group 66"/>
          <p:cNvGrpSpPr/>
          <p:nvPr/>
        </p:nvGrpSpPr>
        <p:grpSpPr>
          <a:xfrm>
            <a:off x="4704260" y="2248470"/>
            <a:ext cx="3169758" cy="1384994"/>
            <a:chOff x="486287" y="1767774"/>
            <a:chExt cx="4623280" cy="1384994"/>
          </a:xfrm>
        </p:grpSpPr>
        <p:sp>
          <p:nvSpPr>
            <p:cNvPr id="68" name="Rectangle 67"/>
            <p:cNvSpPr/>
            <p:nvPr/>
          </p:nvSpPr>
          <p:spPr>
            <a:xfrm>
              <a:off x="486287" y="1767774"/>
              <a:ext cx="4493459" cy="1384994"/>
            </a:xfrm>
            <a:prstGeom prst="rect">
              <a:avLst/>
            </a:prstGeom>
          </p:spPr>
          <p:txBody>
            <a:bodyPr wrap="square">
              <a:spAutoFit/>
            </a:bodyPr>
            <a:lstStyle/>
            <a:p>
              <a:pPr algn="just" defTabSz="457200">
                <a:buSzPct val="75000"/>
                <a:defRPr sz="600">
                  <a:latin typeface="News Gothic MT"/>
                  <a:ea typeface="News Gothic MT"/>
                  <a:cs typeface="News Gothic MT"/>
                  <a:sym typeface="News Gothic MT"/>
                </a:defRPr>
              </a:pPr>
              <a:r>
                <a:rPr lang="ja-JP" altLang="en-US" sz="600" dirty="0" smtClean="0"/>
                <a:t>・</a:t>
              </a:r>
              <a:r>
                <a:rPr lang="en-US" sz="600" dirty="0" smtClean="0"/>
                <a:t> </a:t>
              </a:r>
              <a:endParaRPr lang="en-US" sz="600" dirty="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smtClean="0"/>
            </a:p>
            <a:p>
              <a:pPr algn="just" defTabSz="457200">
                <a:buSzPct val="75000"/>
                <a:defRPr sz="600">
                  <a:latin typeface="News Gothic MT"/>
                  <a:ea typeface="News Gothic MT"/>
                  <a:cs typeface="News Gothic MT"/>
                  <a:sym typeface="News Gothic MT"/>
                </a:defRPr>
              </a:pPr>
              <a:endParaRPr lang="en-US" altLang="ja-JP"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smtClean="0"/>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p:txBody>
        </p:sp>
        <p:sp>
          <p:nvSpPr>
            <p:cNvPr id="69" name="Rectangle 68"/>
            <p:cNvSpPr/>
            <p:nvPr/>
          </p:nvSpPr>
          <p:spPr>
            <a:xfrm>
              <a:off x="616107" y="1767774"/>
              <a:ext cx="4493460" cy="1015663"/>
            </a:xfrm>
            <a:prstGeom prst="rect">
              <a:avLst/>
            </a:prstGeom>
          </p:spPr>
          <p:txBody>
            <a:bodyPr wrap="square">
              <a:spAutoFit/>
            </a:bodyPr>
            <a:lstStyle/>
            <a:p>
              <a:pPr algn="just" defTabSz="457200">
                <a:buSzPct val="75000"/>
                <a:defRPr sz="600">
                  <a:latin typeface="News Gothic MT"/>
                  <a:ea typeface="News Gothic MT"/>
                  <a:cs typeface="News Gothic MT"/>
                  <a:sym typeface="News Gothic MT"/>
                </a:defRPr>
              </a:pPr>
              <a:r>
                <a:rPr lang="en-US" sz="600" dirty="0" smtClean="0"/>
                <a:t>I </a:t>
              </a:r>
              <a:r>
                <a:rPr lang="en-US" sz="600" dirty="0"/>
                <a:t>worked at A Plus Dental Care as a dental assistant.</a:t>
              </a:r>
            </a:p>
            <a:p>
              <a:pPr algn="just" defTabSz="457200">
                <a:buSzPct val="75000"/>
                <a:defRPr sz="600">
                  <a:latin typeface="News Gothic MT"/>
                  <a:ea typeface="News Gothic MT"/>
                  <a:cs typeface="News Gothic MT"/>
                  <a:sym typeface="News Gothic MT"/>
                </a:defRPr>
              </a:pPr>
              <a:r>
                <a:rPr lang="en-US" sz="600" dirty="0"/>
                <a:t>This dental practice, located in 2660 Main Street Bridgeport, Connecticut, helps to provide dental care to patients from Bridgeport, surrounding areas, and even patients that travel from Massachusetts, New York, New Jersey, and Pennsylvania.</a:t>
              </a:r>
            </a:p>
            <a:p>
              <a:pPr algn="just" defTabSz="457200">
                <a:buSzPct val="75000"/>
                <a:defRPr sz="600">
                  <a:latin typeface="News Gothic MT"/>
                  <a:ea typeface="News Gothic MT"/>
                  <a:cs typeface="News Gothic MT"/>
                  <a:sym typeface="News Gothic MT"/>
                </a:defRPr>
              </a:pPr>
              <a:r>
                <a:rPr lang="en-US" sz="600" dirty="0"/>
                <a:t>The dental practice accommodates English, Spanish, and Portuguese speaking patients.</a:t>
              </a:r>
            </a:p>
            <a:p>
              <a:pPr algn="just" defTabSz="457200">
                <a:buSzPct val="75000"/>
                <a:defRPr sz="600">
                  <a:latin typeface="News Gothic MT"/>
                  <a:ea typeface="News Gothic MT"/>
                  <a:cs typeface="News Gothic MT"/>
                  <a:sym typeface="News Gothic MT"/>
                </a:defRPr>
              </a:pPr>
              <a:r>
                <a:rPr lang="en-US" sz="600" dirty="0"/>
                <a:t>This dental office is a primary dental practice which is able to perform a wide spectrum of procedures including diagnostics, x-rays, regular and deep cleanings, fillings, endodontic treatments, multiple kinds of dental surgeries, and tooth replacement treatments. </a:t>
              </a:r>
            </a:p>
            <a:p>
              <a:pPr algn="just" defTabSz="457200">
                <a:buSzPct val="75000"/>
                <a:defRPr sz="600">
                  <a:latin typeface="News Gothic MT"/>
                  <a:ea typeface="News Gothic MT"/>
                  <a:cs typeface="News Gothic MT"/>
                  <a:sym typeface="News Gothic MT"/>
                </a:defRPr>
              </a:pPr>
              <a:r>
                <a:rPr lang="en-US" sz="600" dirty="0"/>
                <a:t>The doctors from this practice utilize the latest dental technologies, which includes dental lasers, regular digital x-rays, dental panoramic x-rays, and dental cone beam x-rays, to assist them in performing the wide spectrum of procedures</a:t>
              </a:r>
              <a:r>
                <a:rPr lang="en-US" sz="600" dirty="0" smtClean="0"/>
                <a:t>.</a:t>
              </a:r>
              <a:endParaRPr lang="en-US" sz="600" dirty="0"/>
            </a:p>
          </p:txBody>
        </p:sp>
      </p:grpSp>
      <p:grpSp>
        <p:nvGrpSpPr>
          <p:cNvPr id="65" name="Group 64"/>
          <p:cNvGrpSpPr/>
          <p:nvPr/>
        </p:nvGrpSpPr>
        <p:grpSpPr>
          <a:xfrm>
            <a:off x="1024260" y="7489373"/>
            <a:ext cx="3465436" cy="1661993"/>
            <a:chOff x="344521" y="3742209"/>
            <a:chExt cx="3465436" cy="1661993"/>
          </a:xfrm>
        </p:grpSpPr>
        <p:sp>
          <p:nvSpPr>
            <p:cNvPr id="66" name="Rectangle 65"/>
            <p:cNvSpPr/>
            <p:nvPr/>
          </p:nvSpPr>
          <p:spPr>
            <a:xfrm>
              <a:off x="486288" y="3742209"/>
              <a:ext cx="3323669" cy="1661993"/>
            </a:xfrm>
            <a:prstGeom prst="rect">
              <a:avLst/>
            </a:prstGeom>
          </p:spPr>
          <p:txBody>
            <a:bodyPr wrap="square">
              <a:spAutoFit/>
            </a:bodyPr>
            <a:lstStyle/>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a:p>
            <a:p>
              <a:pPr algn="just" defTabSz="457200">
                <a:buSzPct val="75000"/>
                <a:defRPr sz="600">
                  <a:latin typeface="News Gothic MT"/>
                  <a:ea typeface="News Gothic MT"/>
                  <a:cs typeface="News Gothic MT"/>
                  <a:sym typeface="News Gothic MT"/>
                </a:defRPr>
              </a:pPr>
              <a:endParaRPr lang="en-US" sz="600" dirty="0" smtClean="0"/>
            </a:p>
            <a:p>
              <a:pPr algn="just" defTabSz="457200">
                <a:buSzPct val="75000"/>
                <a:defRPr sz="600">
                  <a:latin typeface="News Gothic MT"/>
                  <a:ea typeface="News Gothic MT"/>
                  <a:cs typeface="News Gothic MT"/>
                  <a:sym typeface="News Gothic MT"/>
                </a:defRPr>
              </a:pPr>
              <a:endParaRPr lang="en-US" sz="600" dirty="0"/>
            </a:p>
          </p:txBody>
        </p:sp>
        <p:sp>
          <p:nvSpPr>
            <p:cNvPr id="70" name="Rectangle 69"/>
            <p:cNvSpPr/>
            <p:nvPr/>
          </p:nvSpPr>
          <p:spPr>
            <a:xfrm>
              <a:off x="344521" y="3742209"/>
              <a:ext cx="3323669" cy="1661993"/>
            </a:xfrm>
            <a:prstGeom prst="rect">
              <a:avLst/>
            </a:prstGeom>
          </p:spPr>
          <p:txBody>
            <a:bodyPr wrap="square">
              <a:spAutoFit/>
            </a:bodyPr>
            <a:lstStyle/>
            <a:p>
              <a:pPr algn="just" defTabSz="457200">
                <a:buSzPct val="75000"/>
                <a:defRPr sz="600">
                  <a:latin typeface="News Gothic MT"/>
                  <a:ea typeface="News Gothic MT"/>
                  <a:cs typeface="News Gothic MT"/>
                  <a:sym typeface="News Gothic MT"/>
                </a:defRPr>
              </a:pPr>
              <a:r>
                <a:rPr lang="en-US" sz="600" dirty="0" smtClean="0"/>
                <a:t>By the end of the internship I was able to:</a:t>
              </a:r>
            </a:p>
            <a:p>
              <a:pPr lvl="1" algn="just" defTabSz="457200">
                <a:buSzPct val="75000"/>
                <a:defRPr sz="600">
                  <a:latin typeface="News Gothic MT"/>
                  <a:ea typeface="News Gothic MT"/>
                  <a:cs typeface="News Gothic MT"/>
                  <a:sym typeface="News Gothic MT"/>
                </a:defRPr>
              </a:pPr>
              <a:r>
                <a:rPr lang="en-US" sz="600" dirty="0" smtClean="0"/>
                <a:t>Take </a:t>
              </a:r>
              <a:r>
                <a:rPr lang="en-US" sz="600" dirty="0"/>
                <a:t>three types of x-rays: digital, panoramic, and cone </a:t>
              </a:r>
              <a:r>
                <a:rPr lang="en-US" sz="600" dirty="0" smtClean="0"/>
                <a:t>beam. These </a:t>
              </a:r>
              <a:r>
                <a:rPr lang="en-US" sz="600" dirty="0"/>
                <a:t>were taken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with </a:t>
              </a:r>
              <a:r>
                <a:rPr lang="en-US" sz="600" dirty="0"/>
                <a:t>no complications after weeks of practice, but at first I was having a </a:t>
              </a:r>
              <a:r>
                <a:rPr lang="en-US" sz="600" dirty="0" smtClean="0"/>
                <a:t>hard</a:t>
              </a:r>
            </a:p>
            <a:p>
              <a:pPr lvl="1" algn="just" defTabSz="457200">
                <a:buSzPct val="75000"/>
                <a:defRPr sz="600">
                  <a:latin typeface="News Gothic MT"/>
                  <a:ea typeface="News Gothic MT"/>
                  <a:cs typeface="News Gothic MT"/>
                  <a:sym typeface="News Gothic MT"/>
                </a:defRPr>
              </a:pPr>
              <a:r>
                <a:rPr lang="en-US" sz="600" dirty="0" smtClean="0"/>
                <a:t>time </a:t>
              </a:r>
              <a:r>
                <a:rPr lang="en-US" sz="600" dirty="0"/>
                <a:t>aligning the head of the x-ray machine to the digital sensor inside the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patients</a:t>
              </a:r>
              <a:r>
                <a:rPr lang="en-US" sz="600" dirty="0"/>
                <a:t>’ mouths; on the other hand, I did not encounter too much trouble in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panoramic </a:t>
              </a:r>
              <a:r>
                <a:rPr lang="en-US" sz="600" dirty="0"/>
                <a:t>and cone beam x-rays</a:t>
              </a:r>
              <a:r>
                <a:rPr lang="en-US" sz="600" dirty="0" smtClean="0"/>
                <a:t>. </a:t>
              </a:r>
            </a:p>
            <a:p>
              <a:pPr lvl="1" algn="just" defTabSz="457200">
                <a:buSzPct val="75000"/>
                <a:defRPr sz="600">
                  <a:latin typeface="News Gothic MT"/>
                  <a:ea typeface="News Gothic MT"/>
                  <a:cs typeface="News Gothic MT"/>
                  <a:sym typeface="News Gothic MT"/>
                </a:defRPr>
              </a:pPr>
              <a:r>
                <a:rPr lang="en-US" sz="600" dirty="0" smtClean="0"/>
                <a:t>Take </a:t>
              </a:r>
              <a:r>
                <a:rPr lang="en-US" sz="600" dirty="0"/>
                <a:t>impressions and make study models. These were done with no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complications </a:t>
              </a:r>
              <a:r>
                <a:rPr lang="en-US" sz="600" dirty="0"/>
                <a:t>after weeks of practice, but at first I was having a hard time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properly </a:t>
              </a:r>
              <a:r>
                <a:rPr lang="en-US" sz="600" dirty="0"/>
                <a:t>putting the impression tray with the impression material into the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patients</a:t>
              </a:r>
              <a:r>
                <a:rPr lang="en-US" sz="600" dirty="0"/>
                <a:t>’ mouths and I had a hard time making study models without air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bubbles.</a:t>
              </a:r>
              <a:endParaRPr lang="en-US" sz="600" dirty="0"/>
            </a:p>
            <a:p>
              <a:pPr lvl="1" algn="just" defTabSz="457200">
                <a:buSzPct val="75000"/>
                <a:defRPr sz="600">
                  <a:latin typeface="News Gothic MT"/>
                  <a:ea typeface="News Gothic MT"/>
                  <a:cs typeface="News Gothic MT"/>
                  <a:sym typeface="News Gothic MT"/>
                </a:defRPr>
              </a:pPr>
              <a:r>
                <a:rPr lang="en-US" sz="600" dirty="0" smtClean="0"/>
                <a:t>Make </a:t>
              </a:r>
              <a:r>
                <a:rPr lang="en-US" sz="600" dirty="0"/>
                <a:t>acrylic provisional crowns. These were done with no complications after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weeks </a:t>
              </a:r>
              <a:r>
                <a:rPr lang="en-US" sz="600" dirty="0"/>
                <a:t>of practice, but at first I was having a hard time trimming the acrylic </a:t>
              </a:r>
              <a:endParaRPr lang="en-US" sz="600" dirty="0" smtClean="0"/>
            </a:p>
            <a:p>
              <a:pPr lvl="1" algn="just" defTabSz="457200">
                <a:buSzPct val="75000"/>
                <a:defRPr sz="600">
                  <a:latin typeface="News Gothic MT"/>
                  <a:ea typeface="News Gothic MT"/>
                  <a:cs typeface="News Gothic MT"/>
                  <a:sym typeface="News Gothic MT"/>
                </a:defRPr>
              </a:pPr>
              <a:r>
                <a:rPr lang="en-US" sz="600" dirty="0" smtClean="0"/>
                <a:t>crown </a:t>
              </a:r>
              <a:r>
                <a:rPr lang="en-US" sz="600" dirty="0"/>
                <a:t>to fit the shape of the gum line.</a:t>
              </a:r>
            </a:p>
            <a:p>
              <a:pPr lvl="1" algn="just" defTabSz="457200">
                <a:buSzPct val="75000"/>
                <a:defRPr sz="600">
                  <a:latin typeface="News Gothic MT"/>
                  <a:ea typeface="News Gothic MT"/>
                  <a:cs typeface="News Gothic MT"/>
                  <a:sym typeface="News Gothic MT"/>
                </a:defRPr>
              </a:pPr>
              <a:r>
                <a:rPr lang="en-US" sz="600" dirty="0" smtClean="0"/>
                <a:t>Learned the multiple dental procedures that were mentioned in the goal section</a:t>
              </a:r>
            </a:p>
            <a:p>
              <a:pPr lvl="1" algn="just" defTabSz="457200">
                <a:buSzPct val="75000"/>
                <a:defRPr sz="600">
                  <a:latin typeface="News Gothic MT"/>
                  <a:ea typeface="News Gothic MT"/>
                  <a:cs typeface="News Gothic MT"/>
                  <a:sym typeface="News Gothic MT"/>
                </a:defRPr>
              </a:pPr>
              <a:r>
                <a:rPr lang="en-US" sz="600" dirty="0" smtClean="0"/>
                <a:t>of the presentation by assisting the working doctors and by independent</a:t>
              </a:r>
            </a:p>
            <a:p>
              <a:pPr lvl="1" algn="just" defTabSz="457200">
                <a:buSzPct val="75000"/>
                <a:defRPr sz="600">
                  <a:latin typeface="News Gothic MT"/>
                  <a:ea typeface="News Gothic MT"/>
                  <a:cs typeface="News Gothic MT"/>
                  <a:sym typeface="News Gothic MT"/>
                </a:defRPr>
              </a:pPr>
              <a:r>
                <a:rPr lang="en-US" sz="600" dirty="0" smtClean="0"/>
                <a:t>readings throughout the internship period.</a:t>
              </a:r>
              <a:endParaRPr lang="en-US" sz="600" dirty="0"/>
            </a:p>
          </p:txBody>
        </p:sp>
      </p:grpSp>
      <p:grpSp>
        <p:nvGrpSpPr>
          <p:cNvPr id="71" name="Group 70"/>
          <p:cNvGrpSpPr/>
          <p:nvPr/>
        </p:nvGrpSpPr>
        <p:grpSpPr>
          <a:xfrm>
            <a:off x="7330346" y="9087980"/>
            <a:ext cx="3534784" cy="461665"/>
            <a:chOff x="616108" y="6030219"/>
            <a:chExt cx="3534784" cy="461665"/>
          </a:xfrm>
        </p:grpSpPr>
        <p:sp>
          <p:nvSpPr>
            <p:cNvPr id="72" name="Rectangle 71"/>
            <p:cNvSpPr/>
            <p:nvPr/>
          </p:nvSpPr>
          <p:spPr>
            <a:xfrm>
              <a:off x="616108" y="6030219"/>
              <a:ext cx="3415658" cy="461665"/>
            </a:xfrm>
            <a:prstGeom prst="rect">
              <a:avLst/>
            </a:prstGeom>
          </p:spPr>
          <p:txBody>
            <a:bodyPr wrap="square">
              <a:spAutoFit/>
            </a:bodyPr>
            <a:lstStyle/>
            <a:p>
              <a:pPr algn="just" defTabSz="457200">
                <a:buSzPct val="75000"/>
                <a:defRPr sz="600">
                  <a:latin typeface="News Gothic MT"/>
                  <a:ea typeface="News Gothic MT"/>
                  <a:cs typeface="News Gothic MT"/>
                  <a:sym typeface="News Gothic MT"/>
                </a:defRPr>
              </a:pPr>
              <a:r>
                <a:rPr lang="ja-JP" altLang="en-US" sz="600" dirty="0" smtClean="0"/>
                <a:t>・</a:t>
              </a:r>
              <a:r>
                <a:rPr lang="en-US" sz="600" dirty="0" smtClean="0"/>
                <a:t> </a:t>
              </a:r>
            </a:p>
            <a:p>
              <a:pPr algn="just" defTabSz="457200">
                <a:buSzPct val="75000"/>
                <a:defRPr sz="600">
                  <a:latin typeface="News Gothic MT"/>
                  <a:ea typeface="News Gothic MT"/>
                  <a:cs typeface="News Gothic MT"/>
                  <a:sym typeface="News Gothic MT"/>
                </a:defRPr>
              </a:pPr>
              <a:endParaRPr lang="en-US" sz="600" dirty="0"/>
            </a:p>
            <a:p>
              <a:pPr algn="just" defTabSz="457200">
                <a:buSzPct val="75000"/>
                <a:defRPr sz="600">
                  <a:latin typeface="News Gothic MT"/>
                  <a:ea typeface="News Gothic MT"/>
                  <a:cs typeface="News Gothic MT"/>
                  <a:sym typeface="News Gothic MT"/>
                </a:defRPr>
              </a:pPr>
              <a:r>
                <a:rPr lang="ja-JP" altLang="en-US" sz="600" dirty="0" smtClean="0"/>
                <a:t>・</a:t>
              </a:r>
              <a:endParaRPr lang="en-US" altLang="ja-JP" sz="600" dirty="0"/>
            </a:p>
            <a:p>
              <a:pPr algn="just" defTabSz="457200">
                <a:buSzPct val="75000"/>
                <a:defRPr sz="600">
                  <a:latin typeface="News Gothic MT"/>
                  <a:ea typeface="News Gothic MT"/>
                  <a:cs typeface="News Gothic MT"/>
                  <a:sym typeface="News Gothic MT"/>
                </a:defRPr>
              </a:pPr>
              <a:endParaRPr lang="en-US" sz="600" dirty="0"/>
            </a:p>
          </p:txBody>
        </p:sp>
        <p:sp>
          <p:nvSpPr>
            <p:cNvPr id="73" name="Rectangle 72"/>
            <p:cNvSpPr/>
            <p:nvPr/>
          </p:nvSpPr>
          <p:spPr>
            <a:xfrm>
              <a:off x="735234" y="6030219"/>
              <a:ext cx="3415658" cy="461665"/>
            </a:xfrm>
            <a:prstGeom prst="rect">
              <a:avLst/>
            </a:prstGeom>
          </p:spPr>
          <p:txBody>
            <a:bodyPr wrap="square">
              <a:spAutoFit/>
            </a:bodyPr>
            <a:lstStyle/>
            <a:p>
              <a:pPr algn="just" defTabSz="457200">
                <a:buSzPct val="75000"/>
                <a:defRPr sz="600">
                  <a:latin typeface="News Gothic MT"/>
                  <a:ea typeface="News Gothic MT"/>
                  <a:cs typeface="News Gothic MT"/>
                  <a:sym typeface="News Gothic MT"/>
                </a:defRPr>
              </a:pPr>
              <a:r>
                <a:rPr lang="en-US" sz="600" dirty="0" smtClean="0"/>
                <a:t>I </a:t>
              </a:r>
              <a:r>
                <a:rPr lang="en-US" sz="600" dirty="0"/>
                <a:t>was able to successfully accomplish the set goals with practice and the guidance from the dentists.</a:t>
              </a:r>
            </a:p>
            <a:p>
              <a:pPr algn="just" defTabSz="457200">
                <a:buSzPct val="75000"/>
                <a:defRPr sz="600">
                  <a:latin typeface="News Gothic MT"/>
                  <a:ea typeface="News Gothic MT"/>
                  <a:cs typeface="News Gothic MT"/>
                  <a:sym typeface="News Gothic MT"/>
                </a:defRPr>
              </a:pPr>
              <a:r>
                <a:rPr lang="en-US" sz="600" dirty="0"/>
                <a:t>The overall experience lead me to better understand multiple treatments that pertain to dentistry and cemented my desire to pursue a career in this field</a:t>
              </a:r>
              <a:r>
                <a:rPr lang="en-US" sz="600" dirty="0" smtClean="0"/>
                <a:t>.</a:t>
              </a:r>
              <a:endParaRPr lang="en-US" sz="600" dirty="0"/>
            </a:p>
          </p:txBody>
        </p:sp>
      </p:grpSp>
      <p:pic>
        <p:nvPicPr>
          <p:cNvPr id="74" name="Picture 73"/>
          <p:cNvPicPr>
            <a:picLocks noChangeAspect="1"/>
          </p:cNvPicPr>
          <p:nvPr/>
        </p:nvPicPr>
        <p:blipFill>
          <a:blip r:embed="rId3"/>
          <a:stretch>
            <a:fillRect/>
          </a:stretch>
        </p:blipFill>
        <p:spPr>
          <a:xfrm>
            <a:off x="-2580" y="4498314"/>
            <a:ext cx="2113280" cy="1188720"/>
          </a:xfrm>
          <a:prstGeom prst="rect">
            <a:avLst/>
          </a:prstGeom>
        </p:spPr>
      </p:pic>
      <p:grpSp>
        <p:nvGrpSpPr>
          <p:cNvPr id="75" name="Group 74"/>
          <p:cNvGrpSpPr/>
          <p:nvPr/>
        </p:nvGrpSpPr>
        <p:grpSpPr>
          <a:xfrm>
            <a:off x="2793851" y="4712725"/>
            <a:ext cx="3555318" cy="1188720"/>
            <a:chOff x="2793851" y="4712725"/>
            <a:chExt cx="3555318" cy="1188720"/>
          </a:xfrm>
        </p:grpSpPr>
        <p:grpSp>
          <p:nvGrpSpPr>
            <p:cNvPr id="76" name="Group 75"/>
            <p:cNvGrpSpPr>
              <a:grpSpLocks noChangeAspect="1"/>
            </p:cNvGrpSpPr>
            <p:nvPr/>
          </p:nvGrpSpPr>
          <p:grpSpPr>
            <a:xfrm>
              <a:off x="2793851" y="4712725"/>
              <a:ext cx="3555318" cy="1188720"/>
              <a:chOff x="1393536" y="6130370"/>
              <a:chExt cx="8699238" cy="2908589"/>
            </a:xfrm>
          </p:grpSpPr>
          <p:pic>
            <p:nvPicPr>
              <p:cNvPr id="78" name="Picture 77"/>
              <p:cNvPicPr>
                <a:picLocks noChangeAspect="1"/>
              </p:cNvPicPr>
              <p:nvPr/>
            </p:nvPicPr>
            <p:blipFill rotWithShape="1">
              <a:blip r:embed="rId4"/>
              <a:srcRect l="2394" t="22669" r="2379" b="22656"/>
              <a:stretch/>
            </p:blipFill>
            <p:spPr>
              <a:xfrm>
                <a:off x="4317433" y="6130370"/>
                <a:ext cx="2851836" cy="2908589"/>
              </a:xfrm>
              <a:prstGeom prst="rect">
                <a:avLst/>
              </a:prstGeom>
            </p:spPr>
          </p:pic>
          <p:pic>
            <p:nvPicPr>
              <p:cNvPr id="79" name="Picture 78"/>
              <p:cNvPicPr>
                <a:picLocks noChangeAspect="1"/>
              </p:cNvPicPr>
              <p:nvPr/>
            </p:nvPicPr>
            <p:blipFill rotWithShape="1">
              <a:blip r:embed="rId5"/>
              <a:srcRect l="7131" t="19996" r="2380" b="29338"/>
              <a:stretch/>
            </p:blipFill>
            <p:spPr>
              <a:xfrm>
                <a:off x="1393536" y="6130370"/>
                <a:ext cx="2923897" cy="2908589"/>
              </a:xfrm>
              <a:prstGeom prst="rect">
                <a:avLst/>
              </a:prstGeom>
            </p:spPr>
          </p:pic>
          <p:pic>
            <p:nvPicPr>
              <p:cNvPr id="80" name="Picture 79"/>
              <p:cNvPicPr>
                <a:picLocks noChangeAspect="1"/>
              </p:cNvPicPr>
              <p:nvPr/>
            </p:nvPicPr>
            <p:blipFill rotWithShape="1">
              <a:blip r:embed="rId6"/>
              <a:srcRect l="4763" t="21329" r="2380" b="26671"/>
              <a:stretch/>
            </p:blipFill>
            <p:spPr>
              <a:xfrm>
                <a:off x="7169269" y="6130370"/>
                <a:ext cx="2923505" cy="2908589"/>
              </a:xfrm>
              <a:prstGeom prst="rect">
                <a:avLst/>
              </a:prstGeom>
            </p:spPr>
          </p:pic>
        </p:grpSp>
        <p:sp>
          <p:nvSpPr>
            <p:cNvPr id="77" name="TextBox 76"/>
            <p:cNvSpPr txBox="1"/>
            <p:nvPr/>
          </p:nvSpPr>
          <p:spPr>
            <a:xfrm>
              <a:off x="2797466" y="4727082"/>
              <a:ext cx="3551703" cy="276999"/>
            </a:xfrm>
            <a:prstGeom prst="rect">
              <a:avLst/>
            </a:prstGeom>
            <a:noFill/>
          </p:spPr>
          <p:txBody>
            <a:bodyPr wrap="square" rtlCol="0">
              <a:spAutoFit/>
            </a:bodyPr>
            <a:lstStyle/>
            <a:p>
              <a:pPr algn="l"/>
              <a:r>
                <a:rPr lang="en-US" sz="1200" dirty="0" smtClean="0">
                  <a:solidFill>
                    <a:schemeClr val="bg1"/>
                  </a:solidFill>
                </a:rPr>
                <a:t>A                          B                         C</a:t>
              </a:r>
              <a:endParaRPr lang="en-US" sz="1200" dirty="0">
                <a:solidFill>
                  <a:schemeClr val="bg1"/>
                </a:solidFill>
              </a:endParaRPr>
            </a:p>
          </p:txBody>
        </p:sp>
      </p:grpSp>
      <p:pic>
        <p:nvPicPr>
          <p:cNvPr id="81" name="Picture 80"/>
          <p:cNvPicPr>
            <a:picLocks noChangeAspect="1"/>
          </p:cNvPicPr>
          <p:nvPr/>
        </p:nvPicPr>
        <p:blipFill rotWithShape="1">
          <a:blip r:embed="rId7"/>
          <a:srcRect l="9301" t="3138" r="14708" b="3472"/>
          <a:stretch/>
        </p:blipFill>
        <p:spPr>
          <a:xfrm>
            <a:off x="5796732" y="6841017"/>
            <a:ext cx="2114991" cy="1463040"/>
          </a:xfrm>
          <a:prstGeom prst="rect">
            <a:avLst/>
          </a:prstGeom>
        </p:spPr>
      </p:pic>
      <p:pic>
        <p:nvPicPr>
          <p:cNvPr id="82" name="Picture 81"/>
          <p:cNvPicPr>
            <a:picLocks noChangeAspect="1"/>
          </p:cNvPicPr>
          <p:nvPr/>
        </p:nvPicPr>
        <p:blipFill>
          <a:blip r:embed="rId8"/>
          <a:stretch>
            <a:fillRect/>
          </a:stretch>
        </p:blipFill>
        <p:spPr>
          <a:xfrm>
            <a:off x="7698831" y="3875125"/>
            <a:ext cx="1116882" cy="1984248"/>
          </a:xfrm>
          <a:prstGeom prst="rect">
            <a:avLst/>
          </a:prstGeom>
        </p:spPr>
      </p:pic>
      <p:pic>
        <p:nvPicPr>
          <p:cNvPr id="83" name="Picture 82"/>
          <p:cNvPicPr>
            <a:picLocks noChangeAspect="1"/>
          </p:cNvPicPr>
          <p:nvPr/>
        </p:nvPicPr>
        <p:blipFill>
          <a:blip r:embed="rId9"/>
          <a:stretch>
            <a:fillRect/>
          </a:stretch>
        </p:blipFill>
        <p:spPr>
          <a:xfrm>
            <a:off x="9515707" y="5155243"/>
            <a:ext cx="2924134" cy="1645920"/>
          </a:xfrm>
          <a:prstGeom prst="rect">
            <a:avLst/>
          </a:prstGeom>
        </p:spPr>
      </p:pic>
      <p:pic>
        <p:nvPicPr>
          <p:cNvPr id="84" name="Picture 83"/>
          <p:cNvPicPr>
            <a:picLocks noChangeAspect="1"/>
          </p:cNvPicPr>
          <p:nvPr/>
        </p:nvPicPr>
        <p:blipFill rotWithShape="1">
          <a:blip r:embed="rId10"/>
          <a:srcRect l="-42242" t="-20" r="42244" b="20"/>
          <a:stretch/>
        </p:blipFill>
        <p:spPr>
          <a:xfrm>
            <a:off x="10334785" y="7434049"/>
            <a:ext cx="2296774" cy="1293679"/>
          </a:xfrm>
          <a:prstGeom prst="rect">
            <a:avLst/>
          </a:prstGeom>
        </p:spPr>
      </p:pic>
      <p:pic>
        <p:nvPicPr>
          <p:cNvPr id="85" name="Picture 84" descr="sacred-heart-logo.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869" y="52579"/>
            <a:ext cx="2753798" cy="676656"/>
          </a:xfrm>
          <a:prstGeom prst="rect">
            <a:avLst/>
          </a:prstGeom>
        </p:spPr>
      </p:pic>
    </p:spTree>
    <p:extLst>
      <p:ext uri="{BB962C8B-B14F-4D97-AF65-F5344CB8AC3E}">
        <p14:creationId xmlns:p14="http://schemas.microsoft.com/office/powerpoint/2010/main" val="181369425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217</TotalTime>
  <Words>1026</Words>
  <Application>Microsoft Macintosh PowerPoint</Application>
  <PresentationFormat>Custom</PresentationFormat>
  <Paragraphs>113</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White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Josias Madera</cp:lastModifiedBy>
  <cp:revision>54</cp:revision>
  <dcterms:modified xsi:type="dcterms:W3CDTF">2017-04-15T23:55:44Z</dcterms:modified>
</cp:coreProperties>
</file>