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76" r:id="rId7"/>
    <p:sldId id="262" r:id="rId8"/>
    <p:sldId id="264" r:id="rId9"/>
    <p:sldId id="265" r:id="rId10"/>
    <p:sldId id="263" r:id="rId11"/>
    <p:sldId id="261" r:id="rId12"/>
    <p:sldId id="275" r:id="rId13"/>
    <p:sldId id="272" r:id="rId14"/>
    <p:sldId id="267" r:id="rId15"/>
    <p:sldId id="269" r:id="rId16"/>
    <p:sldId id="271" r:id="rId17"/>
    <p:sldId id="274" r:id="rId18"/>
    <p:sldId id="266" r:id="rId19"/>
    <p:sldId id="270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39" autoAdjust="0"/>
    <p:restoredTop sz="72043" autoAdjust="0"/>
  </p:normalViewPr>
  <p:slideViewPr>
    <p:cSldViewPr snapToGrid="0">
      <p:cViewPr varScale="1">
        <p:scale>
          <a:sx n="39" d="100"/>
          <a:sy n="39" d="100"/>
        </p:scale>
        <p:origin x="60" y="192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74F02-96E9-4CD1-9C40-EE811050A18D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E6D2A-E2CE-474E-B90D-F6CED76A4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11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46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686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9670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4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74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4153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227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8925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061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033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68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298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88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127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Pretty scary huh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256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976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76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15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E6D2A-E2CE-474E-B90D-F6CED76A429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35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4251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69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256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631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735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7276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88972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4098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045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53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647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699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8673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115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32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486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56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95AD52F-059E-4441-8B4A-083DD18C83DA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0C727C7-3076-4CF8-BE51-927290A6A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65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9.jpg"/><Relationship Id="rId5" Type="http://schemas.openxmlformats.org/officeDocument/2006/relationships/hyperlink" Target="https://www.healthline.com/nutrition/11-graphs-that-show-what-is-wrong-with-modern-diet#section8" TargetMode="Externa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healthmetrics.heart.org/wp-content/uploads/2019/02/At-A-Glance-Heart-Disease-and-Stroke-Statistics-%E2%80%93-2019.pdf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1093/ajcn.81.2.341" TargetMode="External"/><Relationship Id="rId4" Type="http://schemas.openxmlformats.org/officeDocument/2006/relationships/hyperlink" Target="https://doi.org/10.1016/j.amepre.2016.10.01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93/ajcn/86.4.899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earch-ebscohost-com.sacredheart.idm.oclc.org/login.aspx?direct=true&amp;db=ccm&amp;AN=118604501&amp;site=eds-live&amp;scope=sit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cal-dictionary.thefreedictionary.com/Western+diet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D5527-0292-480E-8942-A2D42F74BF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Cardiovascular Disease Epidemic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4C6087-6B7D-4E14-A1B8-732278244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Honors Capstone Presentation</a:t>
            </a:r>
          </a:p>
          <a:p>
            <a:r>
              <a:rPr lang="en-US" dirty="0"/>
              <a:t>Mary Reiner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0BAF8D5-F5F3-409C-A5FB-77302B4B68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02143" y="63119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08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1E5C6-9B3F-470A-97A1-B23B03E95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Western Style Diet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A14DB6-1E54-400F-81B6-09B6FB9653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Eating pattern that includes a high content of saturated fat, a large amount of processed carbohydrate and excess total calories (Aslam &amp; </a:t>
            </a:r>
            <a:r>
              <a:rPr lang="en-US" dirty="0" err="1">
                <a:solidFill>
                  <a:schemeClr val="tx1"/>
                </a:solidFill>
              </a:rPr>
              <a:t>Verani</a:t>
            </a:r>
            <a:r>
              <a:rPr lang="en-US" dirty="0">
                <a:solidFill>
                  <a:schemeClr val="tx1"/>
                </a:solidFill>
              </a:rPr>
              <a:t>, 2016)</a:t>
            </a:r>
          </a:p>
          <a:p>
            <a:r>
              <a:rPr lang="en-US" dirty="0"/>
              <a:t> inadequate fruits, vegetables, whole grains, legumes, fish, and low-fat dairy products </a:t>
            </a:r>
          </a:p>
          <a:p>
            <a:r>
              <a:rPr lang="en-US" dirty="0"/>
              <a:t>excessive amounts of process foods, alcohol, salt, red meats, sugary beverages, snacks ,eggs, butter</a:t>
            </a:r>
          </a:p>
          <a:p>
            <a:r>
              <a:rPr lang="en-US" dirty="0"/>
              <a:t>low in potassium, high in sodium, fats, and simple carbohydrates, </a:t>
            </a:r>
          </a:p>
          <a:p>
            <a:r>
              <a:rPr lang="en-US" dirty="0"/>
              <a:t>implicated in many diseases </a:t>
            </a:r>
            <a:r>
              <a:rPr lang="en-US" dirty="0" err="1"/>
              <a:t>ie</a:t>
            </a:r>
            <a:r>
              <a:rPr lang="en-US" dirty="0"/>
              <a:t>: atherosclerosis, type II diabetes, hypertension, and obesity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06089D-6DCA-428A-8D2E-305C1B6BD48D}"/>
              </a:ext>
            </a:extLst>
          </p:cNvPr>
          <p:cNvSpPr txBox="1"/>
          <p:nvPr/>
        </p:nvSpPr>
        <p:spPr>
          <a:xfrm>
            <a:off x="6322423" y="5666862"/>
            <a:ext cx="500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</a:t>
            </a:r>
            <a:r>
              <a:rPr lang="en-US" i="1" dirty="0"/>
              <a:t>McGraw- Hill Concise Dictionary of Modern Medicine, </a:t>
            </a:r>
            <a:r>
              <a:rPr lang="en-US" dirty="0"/>
              <a:t>2002)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E41F64B-18E0-4B64-A8EC-0C1A1B3AF3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55876" y="482313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63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9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A67CC-5D73-4FBF-A065-1B493AC43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Western Diet and CVD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3B2CE-3A88-45CD-A301-F4E423498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the last 50 years, there has been vast research conducted that establishes a clear link between diet and cardiovascular diseases (Santiago et al., 2017)</a:t>
            </a:r>
          </a:p>
          <a:p>
            <a:r>
              <a:rPr lang="en-US" dirty="0"/>
              <a:t>Sugar consumption has tripled worldwide in the last fifty years along with an increase in oil and sweetener consumption</a:t>
            </a:r>
          </a:p>
          <a:p>
            <a:pPr lvl="1"/>
            <a:r>
              <a:rPr lang="en-US" dirty="0"/>
              <a:t>Environmental and food security issues </a:t>
            </a:r>
          </a:p>
          <a:p>
            <a:pPr lvl="1"/>
            <a:r>
              <a:rPr lang="en-US" dirty="0"/>
              <a:t>Underlies the widespread diet-related health crisis, represented by nutritional diseases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7C962F-F312-42A0-8C32-7A8188E6BDF4}"/>
              </a:ext>
            </a:extLst>
          </p:cNvPr>
          <p:cNvSpPr txBox="1"/>
          <p:nvPr/>
        </p:nvSpPr>
        <p:spPr>
          <a:xfrm>
            <a:off x="6675119" y="5471927"/>
            <a:ext cx="4767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(Vega </a:t>
            </a:r>
            <a:r>
              <a:rPr lang="en-US" dirty="0" err="1"/>
              <a:t>Mejía</a:t>
            </a:r>
            <a:r>
              <a:rPr lang="en-US" dirty="0"/>
              <a:t>, Ponce Reyes, Martinez, Carrasco, &amp; Cerritos, 2018)</a:t>
            </a:r>
          </a:p>
        </p:txBody>
      </p:sp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E2B64FC-2083-481C-89A4-FDBC903C37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74100" y="511451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71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785B2D9-C7DC-4BD6-8924-54DEEF29AB15}"/>
              </a:ext>
            </a:extLst>
          </p:cNvPr>
          <p:cNvSpPr txBox="1"/>
          <p:nvPr/>
        </p:nvSpPr>
        <p:spPr>
          <a:xfrm>
            <a:off x="1325217" y="1662906"/>
            <a:ext cx="8401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Western Diet Consumption Since 1970s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89488C-BE8C-463C-83C8-4C48D40D92C4}"/>
              </a:ext>
            </a:extLst>
          </p:cNvPr>
          <p:cNvSpPr txBox="1"/>
          <p:nvPr/>
        </p:nvSpPr>
        <p:spPr>
          <a:xfrm>
            <a:off x="7421217" y="2623930"/>
            <a:ext cx="3922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https://www.healthline.com/nutrition/11-graphs-that-show-what-is-wrong-with-modern-diet#section8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FA0D693-DA34-403E-AD15-C2E5E51094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02" y="2503198"/>
            <a:ext cx="5724940" cy="3659872"/>
          </a:xfr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467D038-7FED-4A2B-9531-EB846A0290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08941" y="549547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33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29F4E-BA20-48F2-AF75-EFF7E5B16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866F0-1CA5-452C-82FD-32F368C4E1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Meta- analysis: examination of data from numerous independent studies of the same subject to show an overall trend</a:t>
            </a:r>
          </a:p>
          <a:p>
            <a:r>
              <a:rPr lang="en-US" dirty="0"/>
              <a:t>RCT : randomized controlled trial</a:t>
            </a:r>
          </a:p>
          <a:p>
            <a:r>
              <a:rPr lang="en-US" dirty="0"/>
              <a:t>Systematic review: summarizes the results of available carefully designed healthcare studies (controlled trials) and provides a high level of evidence on the effectiveness of healthcare interventions. Judgments may be made about the evidence and inform recommendations for healthcare.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3BD085-FABE-4490-B8C4-A0E94B0D875D}"/>
              </a:ext>
            </a:extLst>
          </p:cNvPr>
          <p:cNvSpPr txBox="1"/>
          <p:nvPr/>
        </p:nvSpPr>
        <p:spPr>
          <a:xfrm>
            <a:off x="9210261" y="5875868"/>
            <a:ext cx="2093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Cochrane Network 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D055BB0-D416-492E-B685-BD93DC69B0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90197" y="540173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64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B53BA-D387-4ED1-8E75-90F2FBF30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Western Diet and CVD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18E4C-AC71-43F6-ABE5-B26D07FEFB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Refined carbohydrates</a:t>
            </a:r>
          </a:p>
          <a:p>
            <a:pPr lvl="1"/>
            <a:r>
              <a:rPr lang="en-US" dirty="0"/>
              <a:t>Hyperglycemia and Diabetes</a:t>
            </a:r>
          </a:p>
          <a:p>
            <a:pPr lvl="1"/>
            <a:r>
              <a:rPr lang="en-US" dirty="0"/>
              <a:t>Cholesterol and HTN and CVD</a:t>
            </a:r>
          </a:p>
          <a:p>
            <a:r>
              <a:rPr lang="en-US" dirty="0"/>
              <a:t>Sugar Sweetened Beverages</a:t>
            </a:r>
          </a:p>
          <a:p>
            <a:r>
              <a:rPr lang="en-US" dirty="0"/>
              <a:t>Fats and Oils</a:t>
            </a:r>
          </a:p>
          <a:p>
            <a:r>
              <a:rPr lang="en-US" dirty="0"/>
              <a:t>Protein Sources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5BA311-82BF-41B7-9109-0C4C83127B8D}"/>
              </a:ext>
            </a:extLst>
          </p:cNvPr>
          <p:cNvSpPr txBox="1"/>
          <p:nvPr/>
        </p:nvSpPr>
        <p:spPr>
          <a:xfrm>
            <a:off x="6096001" y="5486400"/>
            <a:ext cx="4651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(Anand, Hawkes, de Souza, </a:t>
            </a:r>
            <a:r>
              <a:rPr lang="en-US" dirty="0" err="1"/>
              <a:t>Mente</a:t>
            </a:r>
            <a:r>
              <a:rPr lang="en-US" dirty="0"/>
              <a:t>,  </a:t>
            </a:r>
            <a:r>
              <a:rPr lang="en-US" dirty="0" err="1"/>
              <a:t>Dehghan</a:t>
            </a:r>
            <a:r>
              <a:rPr lang="en-US" dirty="0"/>
              <a:t>,  Nugent, … Popkin, 2015)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0CC8B12-0463-488B-9171-C7838299B0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93397" y="554203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2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9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F2BD6-EDE5-4DE1-87D0-F07F46BC3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Recommended Treatment of CVD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85A3C-5F72-408C-BA7C-4678EEFDE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2015-2020 Dietary</a:t>
            </a:r>
            <a:r>
              <a:rPr lang="en-US" i="1" dirty="0"/>
              <a:t> Guidelines for Americans</a:t>
            </a:r>
          </a:p>
          <a:p>
            <a:r>
              <a:rPr lang="en-US" dirty="0"/>
              <a:t>Nutrient Dense, Plant-Rich Dietary Intervention Reduces CVD</a:t>
            </a:r>
          </a:p>
          <a:p>
            <a:pPr lvl="1"/>
            <a:r>
              <a:rPr lang="en-US" dirty="0"/>
              <a:t>(</a:t>
            </a:r>
            <a:r>
              <a:rPr lang="en-US" dirty="0" err="1"/>
              <a:t>Sutliffe</a:t>
            </a:r>
            <a:r>
              <a:rPr lang="en-US" dirty="0"/>
              <a:t>, Fuhrman, Carnot, Beetham, </a:t>
            </a:r>
            <a:r>
              <a:rPr lang="en-US" dirty="0" err="1"/>
              <a:t>Peddy</a:t>
            </a:r>
            <a:r>
              <a:rPr lang="en-US" dirty="0"/>
              <a:t>, </a:t>
            </a:r>
            <a:r>
              <a:rPr lang="en-US" dirty="0" err="1"/>
              <a:t>Sutliffe</a:t>
            </a:r>
            <a:r>
              <a:rPr lang="en-US" dirty="0"/>
              <a:t>, … </a:t>
            </a:r>
            <a:r>
              <a:rPr lang="en-US" dirty="0" err="1"/>
              <a:t>Peddy</a:t>
            </a:r>
            <a:r>
              <a:rPr lang="en-US" dirty="0"/>
              <a:t>, 2016)</a:t>
            </a:r>
          </a:p>
          <a:p>
            <a:r>
              <a:rPr lang="en-US" dirty="0"/>
              <a:t>The MOVE! Program</a:t>
            </a:r>
          </a:p>
          <a:p>
            <a:pPr lvl="1"/>
            <a:r>
              <a:rPr lang="en-US" dirty="0"/>
              <a:t>Retrospective cohort study</a:t>
            </a:r>
          </a:p>
          <a:p>
            <a:pPr lvl="1"/>
            <a:r>
              <a:rPr lang="en-US" dirty="0"/>
              <a:t>(Jackson, </a:t>
            </a:r>
            <a:r>
              <a:rPr lang="en-US" dirty="0" err="1"/>
              <a:t>Safo</a:t>
            </a:r>
            <a:r>
              <a:rPr lang="en-US" dirty="0"/>
              <a:t>, </a:t>
            </a:r>
            <a:r>
              <a:rPr lang="en-US" dirty="0" err="1"/>
              <a:t>Staimez</a:t>
            </a:r>
            <a:r>
              <a:rPr lang="en-US" dirty="0"/>
              <a:t>, Long,  Rhee, Cunningham,  … Phillips, 2017)</a:t>
            </a:r>
          </a:p>
          <a:p>
            <a:pPr lvl="1"/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12AD6B2-038C-417D-A03E-2601CB1A29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597" y="546946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9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E15C7-C719-43BB-B349-95630E049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C3F5B-FC82-4A04-9286-991BCD4D01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Based on findings of lifestyle changes that reduce CVD and looking back at the evolutionary changes in diet and lifestyle, I conclude that the western-style diet is a major risk factor for CVD. 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2A9D17C-615C-433F-933A-474E7E6C9B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90197" y="544588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5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0E5D3-4EF2-4D99-B77C-9C82EACFF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5B4D3B-5CB4-43AD-AF33-2C4BE23FC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Anand, S. S., Hawkes, C., de Souza, R. J., </a:t>
            </a:r>
            <a:r>
              <a:rPr lang="en-US" dirty="0" err="1"/>
              <a:t>Mente</a:t>
            </a:r>
            <a:r>
              <a:rPr lang="en-US" dirty="0"/>
              <a:t>, A., </a:t>
            </a:r>
            <a:r>
              <a:rPr lang="en-US" dirty="0" err="1"/>
              <a:t>Dehghan</a:t>
            </a:r>
            <a:r>
              <a:rPr lang="en-US" dirty="0"/>
              <a:t>, M., Nugent, R., … Popkin, B. M. (2015). Food Consumption and its Impact on Cardiovascular Disease: Importance of Solutions Focused on the Globalized Food System: A Report From the Workshop Convened by the World Heart Federation. </a:t>
            </a:r>
            <a:r>
              <a:rPr lang="en-US" i="1" dirty="0"/>
              <a:t>Journal of the American College of Cardiology</a:t>
            </a:r>
            <a:r>
              <a:rPr lang="en-US" dirty="0"/>
              <a:t>, </a:t>
            </a:r>
            <a:r>
              <a:rPr lang="en-US" i="1" dirty="0"/>
              <a:t>66</a:t>
            </a:r>
            <a:r>
              <a:rPr lang="en-US" dirty="0"/>
              <a:t>(14), 1590–1614. doi:10.1016/j.jacc.2015.07.050</a:t>
            </a:r>
          </a:p>
          <a:p>
            <a:r>
              <a:rPr lang="en-US" dirty="0"/>
              <a:t>Aslam MN, </a:t>
            </a:r>
            <a:r>
              <a:rPr lang="en-US" dirty="0" err="1"/>
              <a:t>Varani</a:t>
            </a:r>
            <a:r>
              <a:rPr lang="en-US" dirty="0"/>
              <a:t> J (2016) The Western-Style Diet, Calcium Deficiency and Chronic Disease. J </a:t>
            </a:r>
            <a:r>
              <a:rPr lang="en-US" dirty="0" err="1"/>
              <a:t>Nutr</a:t>
            </a:r>
            <a:r>
              <a:rPr lang="en-US" dirty="0"/>
              <a:t> Food Sci 6:496. </a:t>
            </a:r>
            <a:r>
              <a:rPr lang="en-US" dirty="0" err="1"/>
              <a:t>doi</a:t>
            </a:r>
            <a:r>
              <a:rPr lang="en-US" dirty="0"/>
              <a:t>: 10.4172/2155-9600.1000496</a:t>
            </a:r>
          </a:p>
          <a:p>
            <a:r>
              <a:rPr lang="en-US" dirty="0"/>
              <a:t>Cardiovascular diseases (CVDs). (2018, September 26). Retrieved from https://www.who.int/cardiovascular_diseases/en/</a:t>
            </a:r>
          </a:p>
        </p:txBody>
      </p:sp>
    </p:spTree>
    <p:extLst>
      <p:ext uri="{BB962C8B-B14F-4D97-AF65-F5344CB8AC3E}">
        <p14:creationId xmlns:p14="http://schemas.microsoft.com/office/powerpoint/2010/main" val="3938247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4599E-10EF-4DF9-8CDC-B6BC0B174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F009C-4D61-478A-A723-AF51AA43C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2405269"/>
            <a:ext cx="9601196" cy="3889514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Heart Disease and Stroke Statistics-2019-At-a-Glance. Retrieved from </a:t>
            </a:r>
            <a:r>
              <a:rPr lang="en-US" dirty="0">
                <a:hlinkClick r:id="rId3"/>
              </a:rPr>
              <a:t>https://healthmetrics.heart.org/wp-content/uploads/2019/02/At-A-Glance-Heart-Disease-and-Stroke-Statistics-%E2%80%93-2019.pdf</a:t>
            </a:r>
            <a:endParaRPr lang="en-US" dirty="0"/>
          </a:p>
          <a:p>
            <a:r>
              <a:rPr lang="en-US" dirty="0"/>
              <a:t>Heart Disease Fact </a:t>
            </a:r>
            <a:r>
              <a:rPr lang="en-US" dirty="0" err="1"/>
              <a:t>Sheet|Data</a:t>
            </a:r>
            <a:r>
              <a:rPr lang="en-US" dirty="0"/>
              <a:t> &amp; </a:t>
            </a:r>
            <a:r>
              <a:rPr lang="en-US" dirty="0" err="1"/>
              <a:t>Statistics|DHDSP|CDC</a:t>
            </a:r>
            <a:r>
              <a:rPr lang="en-US" dirty="0"/>
              <a:t>. (n.d.). Retrieved from https://www.cdc.gov/dhdsp/data_statistics/fact_sheets/fs_heart_disease.htm</a:t>
            </a:r>
          </a:p>
          <a:p>
            <a:r>
              <a:rPr lang="en-US" dirty="0"/>
              <a:t>Jackson, S. L., </a:t>
            </a:r>
            <a:r>
              <a:rPr lang="en-US" dirty="0" err="1"/>
              <a:t>Safo</a:t>
            </a:r>
            <a:r>
              <a:rPr lang="en-US" dirty="0"/>
              <a:t>, S., </a:t>
            </a:r>
            <a:r>
              <a:rPr lang="en-US" dirty="0" err="1"/>
              <a:t>Staimez</a:t>
            </a:r>
            <a:r>
              <a:rPr lang="en-US" dirty="0"/>
              <a:t>, L. R., Long, Q., Rhee, M. K., Cunningham, S. A., … Phillips, L. S. (2017). Research Article: Reduced Cardiovascular Disease Incidence With a National Lifestyle Change Program. </a:t>
            </a:r>
            <a:r>
              <a:rPr lang="en-US" i="1" dirty="0"/>
              <a:t>American Journal of Preventive Medicine</a:t>
            </a:r>
            <a:r>
              <a:rPr lang="en-US" dirty="0"/>
              <a:t>, </a:t>
            </a:r>
            <a:r>
              <a:rPr lang="en-US" i="1" dirty="0"/>
              <a:t>52</a:t>
            </a:r>
            <a:r>
              <a:rPr lang="en-US" dirty="0"/>
              <a:t>, 459–468. </a:t>
            </a:r>
            <a:r>
              <a:rPr lang="en-US" dirty="0">
                <a:hlinkClick r:id="rId4"/>
              </a:rPr>
              <a:t>https://doi.org/10.1016/j.amepre.2016.10.013</a:t>
            </a:r>
            <a:endParaRPr lang="en-US" dirty="0"/>
          </a:p>
          <a:p>
            <a:r>
              <a:rPr lang="en-US" dirty="0"/>
              <a:t>Loren </a:t>
            </a:r>
            <a:r>
              <a:rPr lang="en-US" dirty="0" err="1"/>
              <a:t>Cordain</a:t>
            </a:r>
            <a:r>
              <a:rPr lang="en-US" dirty="0"/>
              <a:t>, S Boyd Eaton, Anthony Sebastian, Neil Mann, </a:t>
            </a:r>
            <a:r>
              <a:rPr lang="en-US" dirty="0" err="1"/>
              <a:t>Staffan</a:t>
            </a:r>
            <a:r>
              <a:rPr lang="en-US" dirty="0"/>
              <a:t> </a:t>
            </a:r>
            <a:r>
              <a:rPr lang="en-US" dirty="0" err="1"/>
              <a:t>Lindeberg</a:t>
            </a:r>
            <a:r>
              <a:rPr lang="en-US" dirty="0"/>
              <a:t>, Bruce A Watkins, James H O’Keefe, Janette Brand-Miller, Origins and evolution of the Western diet: health implications for the 21st century, </a:t>
            </a:r>
            <a:r>
              <a:rPr lang="en-US" i="1" dirty="0"/>
              <a:t>The American Journal of Clinical Nutrition</a:t>
            </a:r>
            <a:r>
              <a:rPr lang="en-US" dirty="0"/>
              <a:t>, Volume 81, Issue 2, February 2005, Pages 341–354, </a:t>
            </a:r>
            <a:r>
              <a:rPr lang="en-US" dirty="0">
                <a:hlinkClick r:id="rId5"/>
              </a:rPr>
              <a:t>https://doi.org/10.1093/ajcn.81.2.341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3450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D07B5-E5AD-461D-92C6-C592C6DE9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75221-E9E6-4415-93D1-922D108624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67159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Richard J Johnson, Mark S Segal, Yuri </a:t>
            </a:r>
            <a:r>
              <a:rPr lang="en-US" dirty="0" err="1"/>
              <a:t>Sautin</a:t>
            </a:r>
            <a:r>
              <a:rPr lang="en-US" dirty="0"/>
              <a:t>, Takahiko Nakagawa, Daniel I Feig, </a:t>
            </a:r>
            <a:r>
              <a:rPr lang="en-US" dirty="0" err="1"/>
              <a:t>Duk-Hee</a:t>
            </a:r>
            <a:r>
              <a:rPr lang="en-US" dirty="0"/>
              <a:t> Kang, Michael S </a:t>
            </a:r>
            <a:r>
              <a:rPr lang="en-US" dirty="0" err="1"/>
              <a:t>Gersch</a:t>
            </a:r>
            <a:r>
              <a:rPr lang="en-US" dirty="0"/>
              <a:t>, Steven Benner, Laura G Sánchez-Lozada, Potential role of sugar (fructose) in the epidemic of hypertension, obesity and the metabolic syndrome, diabetes, kidney disease, and cardiovascular disease, </a:t>
            </a:r>
            <a:r>
              <a:rPr lang="en-US" i="1" dirty="0"/>
              <a:t>The American Journal of Clinical Nutrition</a:t>
            </a:r>
            <a:r>
              <a:rPr lang="en-US" dirty="0"/>
              <a:t>, Volume 86, Issue 4, October 2007, Pages 899–906, </a:t>
            </a:r>
            <a:r>
              <a:rPr lang="en-US" dirty="0">
                <a:hlinkClick r:id="rId3"/>
              </a:rPr>
              <a:t>https://doi.org/10.1093/ajcn/86.4.899</a:t>
            </a:r>
            <a:endParaRPr lang="en-US" dirty="0"/>
          </a:p>
          <a:p>
            <a:r>
              <a:rPr lang="en-US" dirty="0" err="1"/>
              <a:t>Sutliffe</a:t>
            </a:r>
            <a:r>
              <a:rPr lang="en-US" dirty="0"/>
              <a:t>, J. T., Fuhrman, J., Carnot, M. J., Beetham, R., </a:t>
            </a:r>
            <a:r>
              <a:rPr lang="en-US" dirty="0" err="1"/>
              <a:t>Peddy</a:t>
            </a:r>
            <a:r>
              <a:rPr lang="en-US" dirty="0"/>
              <a:t>, M., </a:t>
            </a:r>
            <a:r>
              <a:rPr lang="en-US" dirty="0" err="1"/>
              <a:t>Sutliffe</a:t>
            </a:r>
            <a:r>
              <a:rPr lang="en-US" dirty="0"/>
              <a:t>, J. T., … </a:t>
            </a:r>
            <a:r>
              <a:rPr lang="en-US" dirty="0" err="1"/>
              <a:t>Peddy</a:t>
            </a:r>
            <a:r>
              <a:rPr lang="en-US" dirty="0"/>
              <a:t>, M. S. (2016). Nutrient-dense, Plant-rich Dietary Intervention Effective at Reducing Cardiovascular Disease Risk Factors for Worksites: A Pilot Study. </a:t>
            </a:r>
            <a:r>
              <a:rPr lang="en-US" i="1" dirty="0"/>
              <a:t>Alternative Therapies in Health &amp; Medicine</a:t>
            </a:r>
            <a:r>
              <a:rPr lang="en-US" dirty="0"/>
              <a:t>, </a:t>
            </a:r>
            <a:r>
              <a:rPr lang="en-US" i="1" dirty="0"/>
              <a:t>22</a:t>
            </a:r>
            <a:r>
              <a:rPr lang="en-US" dirty="0"/>
              <a:t>(5), 32–36. Retrieved from </a:t>
            </a:r>
            <a:r>
              <a:rPr lang="en-US" dirty="0">
                <a:hlinkClick r:id="rId4"/>
              </a:rPr>
              <a:t>https://search-ebscohost-com.sacredheart.idm.oclc.org/login.aspx?direct=true&amp;db=ccm&amp;AN=118604501&amp;site=eds-live&amp;scope=site</a:t>
            </a:r>
            <a:endParaRPr lang="en-US" dirty="0"/>
          </a:p>
          <a:p>
            <a:r>
              <a:rPr lang="en-US" dirty="0"/>
              <a:t>Ungar, P. S., &amp; </a:t>
            </a:r>
            <a:r>
              <a:rPr lang="en-US" dirty="0" err="1"/>
              <a:t>Teaford</a:t>
            </a:r>
            <a:r>
              <a:rPr lang="en-US" dirty="0"/>
              <a:t>, M. F. (2002). </a:t>
            </a:r>
            <a:r>
              <a:rPr lang="en-US" i="1" dirty="0"/>
              <a:t>Human Diet : Its Origin and Evolution</a:t>
            </a:r>
            <a:r>
              <a:rPr lang="en-US" dirty="0"/>
              <a:t>. Westport, Conn: Greenwood Publishing Group. Retrieved from https://sacredheart.idm.oclc.org/login?url=https://search.ebscohost.com/login.aspx?direct=true&amp;db=nlebk&amp;AN=86638&amp;site=eds-live&amp;scope=site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692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3C162-BFCC-45D8-A5A0-298C381CF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1295B5-6BA5-4FC8-8677-3C004D5497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Western style diets can cause detrimental consequences to the health and longevity of the contemporary human population, because the nutritional components of Western diets’ increase the risk of cardiovascular disease.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0AB996A-77B9-4920-A80E-DF75E80475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597" y="574040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4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14314-A1C7-4E60-8EA5-AD22135D1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A8084-FC9B-49F5-93D5-A459CFD5A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Vega </a:t>
            </a:r>
            <a:r>
              <a:rPr lang="en-US" dirty="0" err="1"/>
              <a:t>Mejía</a:t>
            </a:r>
            <a:r>
              <a:rPr lang="en-US" dirty="0"/>
              <a:t>, N., Ponce Reyes, R., Martinez, Y., Carrasco, O., &amp; Cerritos, R. (2018). Implications of the Western Diet for Agricultural Production, Health and Climate Change. </a:t>
            </a:r>
            <a:r>
              <a:rPr lang="en-US" i="1" dirty="0"/>
              <a:t>Frontiers in Sustainable Food Systems</a:t>
            </a:r>
            <a:r>
              <a:rPr lang="en-US" dirty="0"/>
              <a:t>, </a:t>
            </a:r>
            <a:r>
              <a:rPr lang="en-US" i="1" dirty="0"/>
              <a:t>2</a:t>
            </a:r>
            <a:r>
              <a:rPr lang="en-US" dirty="0"/>
              <a:t>. https://doi.org/10.3389/fsufs.2018.00088</a:t>
            </a:r>
          </a:p>
          <a:p>
            <a:r>
              <a:rPr lang="en-US" dirty="0"/>
              <a:t>Western diet. (n.d.) </a:t>
            </a:r>
            <a:r>
              <a:rPr lang="en-US" i="1" dirty="0"/>
              <a:t>McGraw-Hill Concise Dictionary of Modern Medicine</a:t>
            </a:r>
            <a:r>
              <a:rPr lang="en-US" dirty="0"/>
              <a:t>. (2002). Retrieved April 4 2019 from </a:t>
            </a:r>
            <a:r>
              <a:rPr lang="en-US" dirty="0">
                <a:hlinkClick r:id="rId3"/>
              </a:rPr>
              <a:t>https://medical-dictionary.thefreedictionary.com/Western+diet</a:t>
            </a:r>
            <a:endParaRPr lang="en-US" dirty="0"/>
          </a:p>
          <a:p>
            <a:r>
              <a:rPr lang="en-US" dirty="0"/>
              <a:t>What is a systematic review? (n.d.). Retrieved from https://consumers.cochrane.org/what-systematic-review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816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F3D91-D286-414D-A620-70FAA498C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4AFFE-14A9-43B1-9E5F-BCE5294272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CVD</a:t>
            </a:r>
          </a:p>
          <a:p>
            <a:r>
              <a:rPr lang="en-US" dirty="0"/>
              <a:t>Evolution of the Human diet </a:t>
            </a:r>
          </a:p>
          <a:p>
            <a:r>
              <a:rPr lang="en-US" dirty="0"/>
              <a:t>Western Diet</a:t>
            </a:r>
          </a:p>
          <a:p>
            <a:r>
              <a:rPr lang="en-US" dirty="0"/>
              <a:t>Linkage</a:t>
            </a:r>
          </a:p>
          <a:p>
            <a:r>
              <a:rPr lang="en-US" dirty="0"/>
              <a:t>Treatment</a:t>
            </a:r>
          </a:p>
          <a:p>
            <a:r>
              <a:rPr lang="en-US" dirty="0"/>
              <a:t>Conclusion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886CACB-4334-4175-8BDE-B92F3DA184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597" y="587586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65508-D7A8-45F0-80DC-4E5BE1EA5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Cardiovascular Disease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C3E23-0A80-4E26-B415-A3BA4ECFE2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“Cardiovascular disease (CVD) is the name for a group of disorders of heart and blood vessels, and include: hypertension (high blood pressure), coronary heart disease (heart attack), cerebrovascular disease (stroke), peripheral vascular disease, heart failure, rheumatic heart disease, congenital heart diseases, [and] cardiomyopathies”.</a:t>
            </a:r>
          </a:p>
          <a:p>
            <a:r>
              <a:rPr lang="en-US" dirty="0"/>
              <a:t>One of the most preventable diseases in the United States</a:t>
            </a:r>
          </a:p>
          <a:p>
            <a:pPr lvl="1"/>
            <a:r>
              <a:rPr lang="en-US" dirty="0"/>
              <a:t>BUT most people are reluctant to change their diets, because of the abundance and easy access to processed foods as well as their assimilation into the western style diet (</a:t>
            </a:r>
            <a:r>
              <a:rPr lang="en-US" dirty="0" err="1"/>
              <a:t>Rahkovsky</a:t>
            </a:r>
            <a:r>
              <a:rPr lang="en-US" dirty="0"/>
              <a:t>, </a:t>
            </a:r>
            <a:r>
              <a:rPr lang="en-US" dirty="0" err="1"/>
              <a:t>Anekwe</a:t>
            </a:r>
            <a:r>
              <a:rPr lang="en-US" dirty="0"/>
              <a:t>, &amp; Gregory, 2018). </a:t>
            </a:r>
          </a:p>
          <a:p>
            <a:r>
              <a:rPr lang="en-US" dirty="0"/>
              <a:t>The Simple 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01ADDE-2C5E-460A-B541-D3B6CABC341D}"/>
              </a:ext>
            </a:extLst>
          </p:cNvPr>
          <p:cNvSpPr txBox="1"/>
          <p:nvPr/>
        </p:nvSpPr>
        <p:spPr>
          <a:xfrm>
            <a:off x="8675370" y="5543550"/>
            <a:ext cx="2686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World Health Organization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141ED05-8862-474C-A2B1-7DCFD7DF5F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93397" y="51371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49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1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92589-1FB8-40C6-91D3-5B26E7E15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B829E5-77DA-4CDD-9307-7FA550F87C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leading cause of death in men and women in the United States. </a:t>
            </a:r>
          </a:p>
          <a:p>
            <a:r>
              <a:rPr lang="en-US" dirty="0"/>
              <a:t>CD accounted for 840,678 deaths which is about 1 in every 3 deaths in the US in 2016. </a:t>
            </a:r>
          </a:p>
          <a:p>
            <a:r>
              <a:rPr lang="en-US" dirty="0"/>
              <a:t>The leading cause of death globally which accounts for more than 17.6 million deaths per year in 2016 and is predicted to increase to more than 23.6 million by 2030</a:t>
            </a:r>
          </a:p>
          <a:p>
            <a:r>
              <a:rPr lang="en-US" dirty="0"/>
              <a:t>Total direct medical costs of CVD are projected to increase to $749 billion in 2035, according to a 2016 study.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386114-2C77-4D7B-A404-7E2C66623EB8}"/>
              </a:ext>
            </a:extLst>
          </p:cNvPr>
          <p:cNvSpPr txBox="1"/>
          <p:nvPr/>
        </p:nvSpPr>
        <p:spPr>
          <a:xfrm>
            <a:off x="7498080" y="5617029"/>
            <a:ext cx="398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American Heart Association, 2019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680087F-2817-4EDE-B56F-9AF58EE772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86224" y="534630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1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22AC0F86-9A78-4E84-A4B4-ADB8B2629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4AF78B9E-8BE2-4706-9377-A05FA25AB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32CDFDE2-4DB3-4623-BA21-187D1B710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D74B2AA-1443-4E9B-8462-F7F5B8525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9BB652B6-7300-49EC-9422-EF5342492A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D0909587-01DE-424D-A15F-DAA28CF2CD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1F499A2-B19D-4D77-B8D1-7C1B6011D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5825" y="982132"/>
            <a:ext cx="3360772" cy="1303867"/>
          </a:xfrm>
        </p:spPr>
        <p:txBody>
          <a:bodyPr>
            <a:normAutofit/>
          </a:bodyPr>
          <a:lstStyle/>
          <a:p>
            <a:r>
              <a:rPr lang="en-US" dirty="0"/>
              <a:t>CDC Statistics 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9A54E25-1C05-48E5-A5CC-3778C1D36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643" y="1092200"/>
            <a:ext cx="5942687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3" name="Picture 2" descr="Image result for cardiovascular disease statistics">
            <a:extLst>
              <a:ext uri="{FF2B5EF4-FFF2-40B4-BE49-F238E27FC236}">
                <a16:creationId xmlns:a16="http://schemas.microsoft.com/office/drawing/2014/main" id="{18AA896A-8FD8-445D-B4ED-96FA9B37ED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3"/>
          <a:stretch/>
        </p:blipFill>
        <p:spPr bwMode="auto">
          <a:xfrm>
            <a:off x="939481" y="982132"/>
            <a:ext cx="6346096" cy="463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0E5D0023-B23E-4823-8D72-B07FFF8CA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20089" y="2400639"/>
            <a:ext cx="337650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5" name="Content Placeholder 2054">
            <a:extLst>
              <a:ext uri="{FF2B5EF4-FFF2-40B4-BE49-F238E27FC236}">
                <a16:creationId xmlns:a16="http://schemas.microsoft.com/office/drawing/2014/main" id="{EB92AE8D-77A3-4375-9DC1-FCC1F30FE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5824" y="2556932"/>
            <a:ext cx="3360771" cy="3318936"/>
          </a:xfrm>
        </p:spPr>
        <p:txBody>
          <a:bodyPr>
            <a:normAutofit/>
          </a:bodyPr>
          <a:lstStyle/>
          <a:p>
            <a:r>
              <a:rPr lang="en-US" dirty="0"/>
              <a:t>HD death rates 2014-2016 in the United states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BF27C2E-3094-4FED-A631-50E71863D5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71276" y="563969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5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4E94E-B107-4916-9F53-91268267E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Evolution of the Human Diet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AE74A-0DB1-4DD3-B5D3-DDC742D5C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416629"/>
            <a:ext cx="9601196" cy="3709851"/>
          </a:xfrm>
        </p:spPr>
        <p:txBody>
          <a:bodyPr>
            <a:normAutofit/>
          </a:bodyPr>
          <a:lstStyle/>
          <a:p>
            <a:r>
              <a:rPr lang="en-US" dirty="0"/>
              <a:t>Paleolithic Era: </a:t>
            </a:r>
          </a:p>
          <a:p>
            <a:pPr lvl="1"/>
            <a:r>
              <a:rPr lang="en-US" dirty="0"/>
              <a:t>Protein from animal sources helped form brain tissue and increase brain size</a:t>
            </a:r>
          </a:p>
          <a:p>
            <a:pPr lvl="1"/>
            <a:r>
              <a:rPr lang="en-US" i="1" dirty="0"/>
              <a:t>Homo </a:t>
            </a:r>
            <a:r>
              <a:rPr lang="en-US" i="1" dirty="0" err="1"/>
              <a:t>Habilus</a:t>
            </a:r>
            <a:r>
              <a:rPr lang="en-US" i="1" dirty="0"/>
              <a:t> </a:t>
            </a:r>
            <a:r>
              <a:rPr lang="en-US" dirty="0"/>
              <a:t>to </a:t>
            </a:r>
            <a:r>
              <a:rPr lang="en-US" i="1" dirty="0" err="1"/>
              <a:t>Homoe</a:t>
            </a:r>
            <a:r>
              <a:rPr lang="en-US" i="1" dirty="0"/>
              <a:t> erectus:</a:t>
            </a:r>
            <a:r>
              <a:rPr lang="en-US" dirty="0"/>
              <a:t> several hundred thousand years of nutritional, anatomic, and behavioral changes</a:t>
            </a:r>
          </a:p>
          <a:p>
            <a:pPr lvl="2"/>
            <a:endParaRPr lang="en-US" dirty="0"/>
          </a:p>
          <a:p>
            <a:pPr lvl="1"/>
            <a:endParaRPr lang="en-US" i="1" dirty="0"/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BE0A49-68A1-43A0-8322-0925979C4C16}"/>
              </a:ext>
            </a:extLst>
          </p:cNvPr>
          <p:cNvSpPr txBox="1"/>
          <p:nvPr/>
        </p:nvSpPr>
        <p:spPr>
          <a:xfrm>
            <a:off x="8477794" y="5875868"/>
            <a:ext cx="286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Ungar &amp; </a:t>
            </a:r>
            <a:r>
              <a:rPr lang="en-US" dirty="0" err="1"/>
              <a:t>Teaford</a:t>
            </a:r>
            <a:r>
              <a:rPr lang="en-US" dirty="0"/>
              <a:t>, 2002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BB8F2BF-DAA7-4767-BC37-D23CCECFB1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11178" y="533883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3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3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7CA89-42CF-435F-81CB-DA5690514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Evolution of the Human Diet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796EB-D136-49AE-8CEC-84654911EF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Neolithic Era</a:t>
            </a:r>
          </a:p>
          <a:p>
            <a:pPr lvl="1"/>
            <a:r>
              <a:rPr lang="en-US" dirty="0"/>
              <a:t>Introduction of agriculture and animal husbandry</a:t>
            </a:r>
          </a:p>
          <a:p>
            <a:pPr lvl="2"/>
            <a:r>
              <a:rPr lang="en-US" dirty="0"/>
              <a:t>Emphasis on cereal grains as the main energy source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The development of alcoholic drinks, commercial salt production and continuous spread of sugar cane cultivation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1DA087-9A16-4DD8-8D7F-9ADECDF8BA62}"/>
              </a:ext>
            </a:extLst>
          </p:cNvPr>
          <p:cNvSpPr txBox="1"/>
          <p:nvPr/>
        </p:nvSpPr>
        <p:spPr>
          <a:xfrm>
            <a:off x="8399417" y="5760720"/>
            <a:ext cx="2782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Ungar &amp; </a:t>
            </a:r>
            <a:r>
              <a:rPr lang="en-US" dirty="0" err="1"/>
              <a:t>Teaford</a:t>
            </a:r>
            <a:r>
              <a:rPr lang="en-US" dirty="0"/>
              <a:t>, 2002</a:t>
            </a:r>
          </a:p>
          <a:p>
            <a:endParaRPr lang="en-US" dirty="0"/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B33ED90-814C-42B7-9F29-48D6A142D1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75406" y="521885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0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1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C6FEC-4167-40FC-895D-DDE307BCF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Evolution of the Human Diet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C1FD58-BFC2-4624-8327-5FCC18D777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Industrial Era</a:t>
            </a:r>
          </a:p>
          <a:p>
            <a:pPr lvl="1"/>
            <a:r>
              <a:rPr lang="en-US" dirty="0"/>
              <a:t>Roller milling and cold pressing</a:t>
            </a:r>
          </a:p>
          <a:p>
            <a:pPr lvl="1"/>
            <a:r>
              <a:rPr lang="en-US" dirty="0"/>
              <a:t>Prices for commercial meats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56FE12-1915-427E-A6C9-E768BD046EFD}"/>
              </a:ext>
            </a:extLst>
          </p:cNvPr>
          <p:cNvSpPr txBox="1"/>
          <p:nvPr/>
        </p:nvSpPr>
        <p:spPr>
          <a:xfrm>
            <a:off x="8151223" y="5603966"/>
            <a:ext cx="3056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Ungar &amp; Teaford, 2002</a:t>
            </a:r>
            <a:endParaRPr lang="en-US" dirty="0"/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28EE2CC-FFDD-411D-9C02-01BAE5B3A0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45864" y="514912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37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1605</Words>
  <Application>Microsoft Office PowerPoint</Application>
  <PresentationFormat>Widescreen</PresentationFormat>
  <Paragraphs>120</Paragraphs>
  <Slides>20</Slides>
  <Notes>19</Notes>
  <HiddenSlides>0</HiddenSlides>
  <MMClips>16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Garamond</vt:lpstr>
      <vt:lpstr>Organic</vt:lpstr>
      <vt:lpstr>The Cardiovascular Disease Epidemic </vt:lpstr>
      <vt:lpstr>Thesis</vt:lpstr>
      <vt:lpstr>Outline</vt:lpstr>
      <vt:lpstr>Cardiovascular Disease </vt:lpstr>
      <vt:lpstr>Statistics</vt:lpstr>
      <vt:lpstr>CDC Statistics </vt:lpstr>
      <vt:lpstr>Evolution of the Human Diet</vt:lpstr>
      <vt:lpstr>Evolution of the Human Diet (cont.)</vt:lpstr>
      <vt:lpstr>Evolution of the Human Diet (cont.)</vt:lpstr>
      <vt:lpstr>Western Style Diet </vt:lpstr>
      <vt:lpstr>Western Diet and CVD</vt:lpstr>
      <vt:lpstr>PowerPoint Presentation</vt:lpstr>
      <vt:lpstr>Definitions </vt:lpstr>
      <vt:lpstr>Western Diet and CVD (cont.)</vt:lpstr>
      <vt:lpstr>Recommended Treatment of CVD</vt:lpstr>
      <vt:lpstr>Conclusion</vt:lpstr>
      <vt:lpstr>References</vt:lpstr>
      <vt:lpstr>References</vt:lpstr>
      <vt:lpstr>References (cont.)</vt:lpstr>
      <vt:lpstr>References (cont.)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Cardiovascular Disease Epidemic </dc:title>
  <dc:creator>Mary</dc:creator>
  <cp:lastModifiedBy>Reiner, Mary R.</cp:lastModifiedBy>
  <cp:revision>16</cp:revision>
  <dcterms:created xsi:type="dcterms:W3CDTF">2019-04-05T14:46:06Z</dcterms:created>
  <dcterms:modified xsi:type="dcterms:W3CDTF">2020-04-10T20:57:19Z</dcterms:modified>
</cp:coreProperties>
</file>