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2" autoAdjust="0"/>
    <p:restoredTop sz="94660"/>
  </p:normalViewPr>
  <p:slideViewPr>
    <p:cSldViewPr snapToGrid="0">
      <p:cViewPr varScale="1">
        <p:scale>
          <a:sx n="50" d="100"/>
          <a:sy n="50" d="100"/>
        </p:scale>
        <p:origin x="43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48C7F-7E1B-4086-A239-C270AB68CB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C8A929-9E7F-4B5A-8FAD-821310E33C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092F7F-3F9D-4368-A2E7-FE3399495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7F39-7F11-4552-9582-0E325A2BD0F5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CA8B99-C02F-46FD-A6D3-DD5429DDB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C13F9-912F-4104-90DC-C4BF3946A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E7AE-024E-473B-BBCD-E19BEE860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547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FE0BC-86E4-438B-B8D5-7B7FF8B0F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310FCA-7A80-43DA-9614-3FDDD1DA63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6BF9B2-A481-4EA7-AC56-A3DE088B0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7F39-7F11-4552-9582-0E325A2BD0F5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36F0D5-9BAF-4C2A-8F1A-36D3303F0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67180F-557B-4F97-A2CB-BCF6B5817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E7AE-024E-473B-BBCD-E19BEE860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720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9F1A08-E956-4E6B-BC48-F53E7D2187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72C667-8B75-41B7-A76A-84700C8855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AFA7B4-C9DF-44D1-852E-AECC019E8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7F39-7F11-4552-9582-0E325A2BD0F5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047F3B-B7B9-4922-B2E2-D72906793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6563F-F29C-4292-9F3D-FF514E743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E7AE-024E-473B-BBCD-E19BEE860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082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3F3E2-62B8-4A11-8061-E67B3A8B1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212880-782D-4694-9274-6967E78F74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AC9F82-DE2D-4879-8E15-4A4B89958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7F39-7F11-4552-9582-0E325A2BD0F5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99884-D3A8-45B1-B71D-D81898189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D3C5B-C05B-4980-AA1B-222D93B34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E7AE-024E-473B-BBCD-E19BEE860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208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94CFE-51E3-42D5-9DDA-77DD5480F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DD01D8-F286-4E8D-8C1F-93FF07CB31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18798-D222-4B7A-A438-C76677A6A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7F39-7F11-4552-9582-0E325A2BD0F5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CCF48-A7E2-4491-B30B-481B6FB0E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E7F16C-3572-485B-8FDE-5B195B0D3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E7AE-024E-473B-BBCD-E19BEE860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018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B5D85-F7E9-48A7-A506-6D56A1156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D33A0B-EA95-4CA7-BDBC-54730C627B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713839-E715-4D26-BEB0-E60F9377B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8E7B8C-BAA5-44EE-9DEB-D2033F780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7F39-7F11-4552-9582-0E325A2BD0F5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1FCF8E-40B4-4D94-B5B5-269A349CA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D60E15-E892-4445-A6AA-CC6D8E3EB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E7AE-024E-473B-BBCD-E19BEE860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427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2B25A-100E-4BA9-97CF-316646EBB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2AF4A5-E0D6-44BF-8FE6-B6298A8CA3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36225E-CFF9-4DB0-9A5A-E80CAFBE83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45AABB-B729-4338-BC2A-9838E22B94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780BCE-FB92-49DF-A94A-1C9F71C405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6B080C-0BE5-499A-890F-EBA5D4915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7F39-7F11-4552-9582-0E325A2BD0F5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6A5AB3-E83C-4FD6-A8A5-A4070EBBE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2A24D3-9AB0-4628-BC40-4AF6F32C7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E7AE-024E-473B-BBCD-E19BEE860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98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08AAC-061E-472B-A145-CE6056A94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DC379-87ED-4C33-8A2B-F01154430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7F39-7F11-4552-9582-0E325A2BD0F5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ACF79D-3510-402B-AE96-4270BDBDD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4A9BCF-DAEF-49A2-8577-435C1B111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E7AE-024E-473B-BBCD-E19BEE860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340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DE961A-6816-43BF-BA7D-2602E3ACB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7F39-7F11-4552-9582-0E325A2BD0F5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701753-1338-4FB6-82CD-B74EA53D8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ACD19E-6191-4C6B-B779-0A8A11D8E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E7AE-024E-473B-BBCD-E19BEE860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216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F4A0E-A643-4C5B-90F5-5C3B73A7B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671D91-B77A-4840-8F99-3B33B7B68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8A7C26-2E8A-44BB-9F6E-D9C00C0DE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726CE8-D750-43B4-AC1F-724178C2F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7F39-7F11-4552-9582-0E325A2BD0F5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394352-CA58-43BA-B1AC-4FCA72887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5A6193-35C9-49C1-8C54-84C01C7F5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E7AE-024E-473B-BBCD-E19BEE860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927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0AA93-ADC1-41FD-957D-83EE531C1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F70092-65EE-4642-B231-91C0AFE794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ECE42D-5D2E-422A-9BEB-CB9A806FEA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DAFB5A-A1C1-4F32-A625-575257D94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7F39-7F11-4552-9582-0E325A2BD0F5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6553F7-A005-4714-8B92-C0331452C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E95B36-7A2E-499C-A7AD-1C2EA5CE2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E7AE-024E-473B-BBCD-E19BEE860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731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A24BCF-2934-48E8-B1ED-E63F29E9D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31B3B1-771E-42A4-88EC-D0F7D96DBC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1C9948-BCD6-4643-A735-03600DE20E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17F39-7F11-4552-9582-0E325A2BD0F5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25A54F-56A9-4F4B-80AC-EE4C5D4D62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5E541-D253-42AC-AF13-84C164EC3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2E7AE-024E-473B-BBCD-E19BEE860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7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09AA385-3D8E-4B97-86E6-668989AECE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0"/>
            <a:ext cx="12192000" cy="1758462"/>
          </a:xfrm>
          <a:solidFill>
            <a:srgbClr val="C000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 fontScale="47500" lnSpcReduction="20000"/>
          </a:bodyPr>
          <a:lstStyle/>
          <a:p>
            <a:r>
              <a:rPr lang="en-US" sz="5900" b="1" dirty="0">
                <a:solidFill>
                  <a:schemeClr val="bg1"/>
                </a:solidFill>
              </a:rPr>
              <a:t>Newborn Jaundice </a:t>
            </a:r>
          </a:p>
          <a:p>
            <a:r>
              <a:rPr lang="en-US" sz="4200" b="1" dirty="0">
                <a:solidFill>
                  <a:schemeClr val="bg1"/>
                </a:solidFill>
              </a:rPr>
              <a:t>Emily Casey, SN </a:t>
            </a:r>
          </a:p>
          <a:p>
            <a:r>
              <a:rPr lang="en-US" b="1" dirty="0">
                <a:solidFill>
                  <a:schemeClr val="bg1"/>
                </a:solidFill>
                <a:latin typeface="Times New Roman" charset="0"/>
              </a:rPr>
              <a:t>DHCON Faculty Mentor : </a:t>
            </a:r>
            <a:r>
              <a:rPr lang="en-US" b="1" dirty="0">
                <a:solidFill>
                  <a:schemeClr val="bg1"/>
                </a:solidFill>
              </a:rPr>
              <a:t>Dr. Goncalves, DNP, MS-RN &amp; </a:t>
            </a:r>
          </a:p>
          <a:p>
            <a:r>
              <a:rPr lang="en-US" b="1" dirty="0">
                <a:solidFill>
                  <a:schemeClr val="bg1"/>
                </a:solidFill>
              </a:rPr>
              <a:t>Clinical Faculty Mentor: Professor Angela Chlebowski MSN, RN</a:t>
            </a:r>
          </a:p>
          <a:p>
            <a:r>
              <a:rPr lang="en-US" b="1" dirty="0">
                <a:solidFill>
                  <a:schemeClr val="bg1"/>
                </a:solidFill>
              </a:rPr>
              <a:t>Dr. Susan L. Davis, R.N., and Richard J. Henley College of Nursing, Sacred Heart University </a:t>
            </a:r>
          </a:p>
          <a:p>
            <a:r>
              <a:rPr lang="en-US" b="1" dirty="0">
                <a:solidFill>
                  <a:schemeClr val="bg1"/>
                </a:solidFill>
              </a:rPr>
              <a:t>Thomas Honors Program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63FB01-22B2-4F10-ACE7-B7F612DDBF62}"/>
              </a:ext>
            </a:extLst>
          </p:cNvPr>
          <p:cNvSpPr/>
          <p:nvPr/>
        </p:nvSpPr>
        <p:spPr>
          <a:xfrm>
            <a:off x="0" y="0"/>
            <a:ext cx="1135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39CE64-728E-4E6D-BB4A-4E06647C1476}"/>
              </a:ext>
            </a:extLst>
          </p:cNvPr>
          <p:cNvSpPr txBox="1"/>
          <p:nvPr/>
        </p:nvSpPr>
        <p:spPr>
          <a:xfrm>
            <a:off x="0" y="1750203"/>
            <a:ext cx="3039778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Purpose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AD1E52-306F-4EDD-BC9F-8CAAAAB89D79}"/>
              </a:ext>
            </a:extLst>
          </p:cNvPr>
          <p:cNvSpPr txBox="1"/>
          <p:nvPr/>
        </p:nvSpPr>
        <p:spPr>
          <a:xfrm>
            <a:off x="0" y="2100241"/>
            <a:ext cx="3032875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/>
              <a:t>The purpose of this project was to provide the Mother-Baby unit at Greenwich Hospital with education on the common newborn condition of jaundice by educating on risk factors, treatment, and what to look out for after discharge.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74CA059-D14F-4651-8DF9-C4B65605A8FF}"/>
              </a:ext>
            </a:extLst>
          </p:cNvPr>
          <p:cNvSpPr txBox="1"/>
          <p:nvPr/>
        </p:nvSpPr>
        <p:spPr>
          <a:xfrm>
            <a:off x="0" y="3228572"/>
            <a:ext cx="3050599" cy="338554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Background</a:t>
            </a:r>
            <a:r>
              <a:rPr lang="en-US" sz="1600" b="1" dirty="0"/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84F92B-55E4-43A4-9B6E-A7358BABCA66}"/>
              </a:ext>
            </a:extLst>
          </p:cNvPr>
          <p:cNvSpPr txBox="1"/>
          <p:nvPr/>
        </p:nvSpPr>
        <p:spPr>
          <a:xfrm>
            <a:off x="0" y="3580683"/>
            <a:ext cx="3047554" cy="24622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/>
              <a:t>Newborn jaundice is caused by a buildup of bilirubin due to the immature function of the liver to excrete it from the body.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/>
              <a:t>Newborn jaundice is very common as it is seen in 60% of newborns. 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/>
              <a:t>Some risk factors for newborn jaundice are prematurity, blood incapability, poor feeding, ethnicity,  maternal diabetes, and other siblings that have had jaundice (Newborn Jaundice, 2019). 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/>
              <a:t>Early detection by performing assessments can prevent complications from arising such as: </a:t>
            </a:r>
            <a:r>
              <a:rPr lang="en-US" sz="1100" dirty="0" err="1"/>
              <a:t>Kinecterus</a:t>
            </a:r>
            <a:r>
              <a:rPr lang="en-US" sz="1100" dirty="0"/>
              <a:t> (brain swelling), deafness, and cerebral palsy.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A873CDB-747A-45CE-995A-76E9B107D354}"/>
              </a:ext>
            </a:extLst>
          </p:cNvPr>
          <p:cNvSpPr txBox="1"/>
          <p:nvPr/>
        </p:nvSpPr>
        <p:spPr>
          <a:xfrm>
            <a:off x="3039778" y="4684042"/>
            <a:ext cx="3529870" cy="338554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Significance in Nursing </a:t>
            </a:r>
          </a:p>
        </p:txBody>
      </p:sp>
      <p:cxnSp>
        <p:nvCxnSpPr>
          <p:cNvPr id="1036" name="Straight Connector 1035">
            <a:extLst>
              <a:ext uri="{FF2B5EF4-FFF2-40B4-BE49-F238E27FC236}">
                <a16:creationId xmlns:a16="http://schemas.microsoft.com/office/drawing/2014/main" id="{BED5077F-1414-4F45-929B-8867B71BEA14}"/>
              </a:ext>
            </a:extLst>
          </p:cNvPr>
          <p:cNvCxnSpPr/>
          <p:nvPr/>
        </p:nvCxnSpPr>
        <p:spPr>
          <a:xfrm>
            <a:off x="2566219" y="208369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5" name="TextBox 1064">
            <a:extLst>
              <a:ext uri="{FF2B5EF4-FFF2-40B4-BE49-F238E27FC236}">
                <a16:creationId xmlns:a16="http://schemas.microsoft.com/office/drawing/2014/main" id="{9179144A-A4F1-417F-9C2E-BCC05B64F3F8}"/>
              </a:ext>
            </a:extLst>
          </p:cNvPr>
          <p:cNvSpPr txBox="1"/>
          <p:nvPr/>
        </p:nvSpPr>
        <p:spPr>
          <a:xfrm>
            <a:off x="3056018" y="5016141"/>
            <a:ext cx="3505851" cy="18291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/>
              <a:t>The nurse performs a head to toe assessment for early recognition of the condition.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/>
              <a:t>Nurses have the responsibility of assessing, implementing care, interpreting information, and evaluating the condition.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/>
              <a:t>Educating patients and their families will increase safe and effective patient centered care.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/>
              <a:t>Providing patient advocacy by supporting the patient’s values and decisions. </a:t>
            </a:r>
          </a:p>
          <a:p>
            <a:r>
              <a:rPr lang="en-US" sz="1000" dirty="0"/>
              <a:t> </a:t>
            </a:r>
          </a:p>
        </p:txBody>
      </p:sp>
      <p:sp>
        <p:nvSpPr>
          <p:cNvPr id="1098" name="TextBox 1097">
            <a:extLst>
              <a:ext uri="{FF2B5EF4-FFF2-40B4-BE49-F238E27FC236}">
                <a16:creationId xmlns:a16="http://schemas.microsoft.com/office/drawing/2014/main" id="{95DD993C-4275-4A2A-A3FA-3689A00061F2}"/>
              </a:ext>
            </a:extLst>
          </p:cNvPr>
          <p:cNvSpPr txBox="1"/>
          <p:nvPr/>
        </p:nvSpPr>
        <p:spPr>
          <a:xfrm>
            <a:off x="9553116" y="3228572"/>
            <a:ext cx="2638883" cy="338554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Conclusion </a:t>
            </a:r>
          </a:p>
        </p:txBody>
      </p:sp>
      <p:sp>
        <p:nvSpPr>
          <p:cNvPr id="1099" name="TextBox 1098">
            <a:extLst>
              <a:ext uri="{FF2B5EF4-FFF2-40B4-BE49-F238E27FC236}">
                <a16:creationId xmlns:a16="http://schemas.microsoft.com/office/drawing/2014/main" id="{29B3DCED-C5B3-4C95-B97E-33EED67CDE5D}"/>
              </a:ext>
            </a:extLst>
          </p:cNvPr>
          <p:cNvSpPr txBox="1"/>
          <p:nvPr/>
        </p:nvSpPr>
        <p:spPr>
          <a:xfrm>
            <a:off x="9553116" y="3567126"/>
            <a:ext cx="2638883" cy="26826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/>
              <a:t>Newborn Jaundice is a common condition that can be effectively treated through early recognition.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/>
              <a:t>Incorporating developmental needs, sensitivity to culture, and age appropriate language is essential in providing patient centered education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/>
              <a:t>Effective outcomes will result from collaboration between health care members to educate patients and families through educational tools.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/>
              <a:t> Besides providing nursing care, nurses must provide emotional and physical support during this transition in life.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n-US" sz="1100" dirty="0"/>
          </a:p>
        </p:txBody>
      </p:sp>
      <p:cxnSp>
        <p:nvCxnSpPr>
          <p:cNvPr id="1101" name="Straight Connector 1100">
            <a:extLst>
              <a:ext uri="{FF2B5EF4-FFF2-40B4-BE49-F238E27FC236}">
                <a16:creationId xmlns:a16="http://schemas.microsoft.com/office/drawing/2014/main" id="{1D815ACF-448D-416F-A527-2412A48DE0C7}"/>
              </a:ext>
            </a:extLst>
          </p:cNvPr>
          <p:cNvCxnSpPr>
            <a:cxnSpLocks/>
          </p:cNvCxnSpPr>
          <p:nvPr/>
        </p:nvCxnSpPr>
        <p:spPr>
          <a:xfrm>
            <a:off x="9333186" y="4399913"/>
            <a:ext cx="0" cy="24454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09" name="Picture 8" descr="Greenwich Hospital - Yale New Haven Health">
            <a:extLst>
              <a:ext uri="{FF2B5EF4-FFF2-40B4-BE49-F238E27FC236}">
                <a16:creationId xmlns:a16="http://schemas.microsoft.com/office/drawing/2014/main" id="{226B155D-9926-4BA7-BFD0-B6748ABCC0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58" y="0"/>
            <a:ext cx="2131701" cy="164817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12" name="Picture 10" descr="Jaundice in Newborns: Treatment and Care at Home">
            <a:extLst>
              <a:ext uri="{FF2B5EF4-FFF2-40B4-BE49-F238E27FC236}">
                <a16:creationId xmlns:a16="http://schemas.microsoft.com/office/drawing/2014/main" id="{2DBAB858-8969-4C3D-8C19-72A607DFC0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801" y="3885345"/>
            <a:ext cx="2974316" cy="299417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4" name="Picture 14" descr="Newborn Baby Boy Under Phototherapy Stockvideos &amp; Filmmaterial ...">
            <a:extLst>
              <a:ext uri="{FF2B5EF4-FFF2-40B4-BE49-F238E27FC236}">
                <a16:creationId xmlns:a16="http://schemas.microsoft.com/office/drawing/2014/main" id="{41721F0E-8850-4762-84A4-983F128CE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833" y="1748118"/>
            <a:ext cx="3577537" cy="293592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9" name="TextBox 1118">
            <a:extLst>
              <a:ext uri="{FF2B5EF4-FFF2-40B4-BE49-F238E27FC236}">
                <a16:creationId xmlns:a16="http://schemas.microsoft.com/office/drawing/2014/main" id="{4FAA5F38-216C-4279-A756-5194F1F4DB4A}"/>
              </a:ext>
            </a:extLst>
          </p:cNvPr>
          <p:cNvSpPr txBox="1"/>
          <p:nvPr/>
        </p:nvSpPr>
        <p:spPr>
          <a:xfrm>
            <a:off x="6595733" y="2100241"/>
            <a:ext cx="2974316" cy="17851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/>
              <a:t>Monitor the newborn’s temperature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/>
              <a:t>Monitor intake and output levels by assessing number of diapers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/>
              <a:t>Keep eyes covered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/>
              <a:t>Monitor hydration by checking  skin turgor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/>
              <a:t>Allow newborn to just wear a diaper; exposing as much skin as possible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/>
              <a:t>Perform  skin assessments with frequent repositioning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/>
              <a:t>Monitor bilirubin levels (</a:t>
            </a:r>
            <a:r>
              <a:rPr lang="en-US" sz="1050" dirty="0"/>
              <a:t>Infant Jaundice, 2020)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120DAD1D-53E4-4456-91C0-1B42E35AC287}"/>
              </a:ext>
            </a:extLst>
          </p:cNvPr>
          <p:cNvSpPr txBox="1"/>
          <p:nvPr/>
        </p:nvSpPr>
        <p:spPr>
          <a:xfrm>
            <a:off x="6578801" y="1730910"/>
            <a:ext cx="2991249" cy="338554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Phototherapy Care</a:t>
            </a:r>
          </a:p>
        </p:txBody>
      </p:sp>
      <p:pic>
        <p:nvPicPr>
          <p:cNvPr id="1130" name="Picture 20" descr="Image preview">
            <a:extLst>
              <a:ext uri="{FF2B5EF4-FFF2-40B4-BE49-F238E27FC236}">
                <a16:creationId xmlns:a16="http://schemas.microsoft.com/office/drawing/2014/main" id="{997BBB5F-75E9-4F0C-A89C-4B6EBB418A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9387" y="82732"/>
            <a:ext cx="2431154" cy="156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048" y="1729783"/>
            <a:ext cx="2609866" cy="147845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74CA059-D14F-4651-8DF9-C4B65605A8FF}"/>
              </a:ext>
            </a:extLst>
          </p:cNvPr>
          <p:cNvSpPr txBox="1"/>
          <p:nvPr/>
        </p:nvSpPr>
        <p:spPr>
          <a:xfrm>
            <a:off x="0" y="6001013"/>
            <a:ext cx="3047555" cy="338554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Project Implementation</a:t>
            </a:r>
            <a:endParaRPr lang="en-US" sz="160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92D01AC-6AEC-47B9-B1FD-AA9A796254C1}"/>
              </a:ext>
            </a:extLst>
          </p:cNvPr>
          <p:cNvSpPr/>
          <p:nvPr/>
        </p:nvSpPr>
        <p:spPr>
          <a:xfrm>
            <a:off x="0" y="6339567"/>
            <a:ext cx="3144416" cy="581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060" dirty="0"/>
              <a:t>The educational pamphlet was created to enhance and strengthen the understanding of Jaundice on the Mother-Baby unit at Greenwich Hospital.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459C2E-70E5-4838-B57D-FFBB8E2B4673}"/>
              </a:ext>
            </a:extLst>
          </p:cNvPr>
          <p:cNvSpPr txBox="1"/>
          <p:nvPr/>
        </p:nvSpPr>
        <p:spPr>
          <a:xfrm>
            <a:off x="9561581" y="5985624"/>
            <a:ext cx="2638883" cy="338554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Acknowledgements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3BC845-B304-4A53-B55F-BA67EAFEF4ED}"/>
              </a:ext>
            </a:extLst>
          </p:cNvPr>
          <p:cNvSpPr txBox="1"/>
          <p:nvPr/>
        </p:nvSpPr>
        <p:spPr>
          <a:xfrm>
            <a:off x="9561582" y="6339567"/>
            <a:ext cx="26183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I would like to thank and acknowledge my clinical partner Jessica Wagner, SN.</a:t>
            </a:r>
          </a:p>
          <a:p>
            <a:r>
              <a:rPr lang="en-US" sz="1000" dirty="0"/>
              <a:t>References are available on separate handout.</a:t>
            </a:r>
          </a:p>
        </p:txBody>
      </p:sp>
    </p:spTree>
    <p:extLst>
      <p:ext uri="{BB962C8B-B14F-4D97-AF65-F5344CB8AC3E}">
        <p14:creationId xmlns:p14="http://schemas.microsoft.com/office/powerpoint/2010/main" val="583687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1842</TotalTime>
  <Words>428</Words>
  <Application>Microsoft Office PowerPoint</Application>
  <PresentationFormat>Widescreen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Casey</dc:creator>
  <cp:lastModifiedBy>Emily Casey</cp:lastModifiedBy>
  <cp:revision>53</cp:revision>
  <dcterms:created xsi:type="dcterms:W3CDTF">2020-04-15T01:04:06Z</dcterms:created>
  <dcterms:modified xsi:type="dcterms:W3CDTF">2020-04-18T01:12:20Z</dcterms:modified>
</cp:coreProperties>
</file>