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21945600" cy="16459200"/>
  <p:notesSz cx="6858000" cy="9144000"/>
  <p:defaultTextStyle>
    <a:defPPr>
      <a:defRPr lang="en-US"/>
    </a:defPPr>
    <a:lvl1pPr marL="0" algn="l" defTabSz="2194514" rtl="0" eaLnBrk="1" latinLnBrk="0" hangingPunct="1">
      <a:defRPr sz="4350" kern="1200">
        <a:solidFill>
          <a:schemeClr val="tx1"/>
        </a:solidFill>
        <a:latin typeface="+mn-lt"/>
        <a:ea typeface="+mn-ea"/>
        <a:cs typeface="+mn-cs"/>
      </a:defRPr>
    </a:lvl1pPr>
    <a:lvl2pPr marL="1097257" algn="l" defTabSz="2194514" rtl="0" eaLnBrk="1" latinLnBrk="0" hangingPunct="1">
      <a:defRPr sz="4350" kern="1200">
        <a:solidFill>
          <a:schemeClr val="tx1"/>
        </a:solidFill>
        <a:latin typeface="+mn-lt"/>
        <a:ea typeface="+mn-ea"/>
        <a:cs typeface="+mn-cs"/>
      </a:defRPr>
    </a:lvl2pPr>
    <a:lvl3pPr marL="2194514" algn="l" defTabSz="2194514" rtl="0" eaLnBrk="1" latinLnBrk="0" hangingPunct="1">
      <a:defRPr sz="4350" kern="1200">
        <a:solidFill>
          <a:schemeClr val="tx1"/>
        </a:solidFill>
        <a:latin typeface="+mn-lt"/>
        <a:ea typeface="+mn-ea"/>
        <a:cs typeface="+mn-cs"/>
      </a:defRPr>
    </a:lvl3pPr>
    <a:lvl4pPr marL="3291772" algn="l" defTabSz="2194514" rtl="0" eaLnBrk="1" latinLnBrk="0" hangingPunct="1">
      <a:defRPr sz="4350" kern="1200">
        <a:solidFill>
          <a:schemeClr val="tx1"/>
        </a:solidFill>
        <a:latin typeface="+mn-lt"/>
        <a:ea typeface="+mn-ea"/>
        <a:cs typeface="+mn-cs"/>
      </a:defRPr>
    </a:lvl4pPr>
    <a:lvl5pPr marL="4389029" algn="l" defTabSz="2194514" rtl="0" eaLnBrk="1" latinLnBrk="0" hangingPunct="1">
      <a:defRPr sz="4350" kern="1200">
        <a:solidFill>
          <a:schemeClr val="tx1"/>
        </a:solidFill>
        <a:latin typeface="+mn-lt"/>
        <a:ea typeface="+mn-ea"/>
        <a:cs typeface="+mn-cs"/>
      </a:defRPr>
    </a:lvl5pPr>
    <a:lvl6pPr marL="5486286" algn="l" defTabSz="2194514" rtl="0" eaLnBrk="1" latinLnBrk="0" hangingPunct="1">
      <a:defRPr sz="4350" kern="1200">
        <a:solidFill>
          <a:schemeClr val="tx1"/>
        </a:solidFill>
        <a:latin typeface="+mn-lt"/>
        <a:ea typeface="+mn-ea"/>
        <a:cs typeface="+mn-cs"/>
      </a:defRPr>
    </a:lvl6pPr>
    <a:lvl7pPr marL="6583543" algn="l" defTabSz="2194514" rtl="0" eaLnBrk="1" latinLnBrk="0" hangingPunct="1">
      <a:defRPr sz="4350" kern="1200">
        <a:solidFill>
          <a:schemeClr val="tx1"/>
        </a:solidFill>
        <a:latin typeface="+mn-lt"/>
        <a:ea typeface="+mn-ea"/>
        <a:cs typeface="+mn-cs"/>
      </a:defRPr>
    </a:lvl7pPr>
    <a:lvl8pPr marL="7680800" algn="l" defTabSz="2194514" rtl="0" eaLnBrk="1" latinLnBrk="0" hangingPunct="1">
      <a:defRPr sz="4350" kern="1200">
        <a:solidFill>
          <a:schemeClr val="tx1"/>
        </a:solidFill>
        <a:latin typeface="+mn-lt"/>
        <a:ea typeface="+mn-ea"/>
        <a:cs typeface="+mn-cs"/>
      </a:defRPr>
    </a:lvl8pPr>
    <a:lvl9pPr marL="8778058" algn="l" defTabSz="2194514" rtl="0" eaLnBrk="1" latinLnBrk="0" hangingPunct="1">
      <a:defRPr sz="4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84" userDrawn="1">
          <p15:clr>
            <a:srgbClr val="A4A3A4"/>
          </p15:clr>
        </p15:guide>
        <p15:guide id="2" pos="6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99"/>
    <a:srgbClr val="A0181B"/>
    <a:srgbClr val="AF0000"/>
    <a:srgbClr val="CC3333"/>
    <a:srgbClr val="C42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36" d="100"/>
          <a:sy n="36" d="100"/>
        </p:scale>
        <p:origin x="1810" y="29"/>
      </p:cViewPr>
      <p:guideLst>
        <p:guide orient="horz" pos="5184"/>
        <p:guide pos="69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kayla\Documents\EX%20367\Graph%20template%2012-11-19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'Within subject 1 group'!$A$2</c:f>
              <c:strCache>
                <c:ptCount val="1"/>
                <c:pt idx="0">
                  <c:v>Average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 w="12700">
              <a:solidFill>
                <a:sysClr val="windowText" lastClr="000000"/>
              </a:solidFill>
            </a:ln>
            <a:effectLst/>
          </c:spPr>
          <c:invertIfNegative val="0"/>
          <c:cat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cat>
          <c:val>
            <c:numRef>
              <c:f>'Within subject 1 group'!$B$2:$C$2</c:f>
              <c:numCache>
                <c:formatCode>General</c:formatCode>
                <c:ptCount val="2"/>
                <c:pt idx="0">
                  <c:v>139.77777777777777</c:v>
                </c:pt>
                <c:pt idx="1">
                  <c:v>144.22222222222223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9A-4C8B-A9CC-50EBDA0726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2444680"/>
        <c:axId val="496137888"/>
      </c:barChart>
      <c:scatterChart>
        <c:scatterStyle val="lineMarker"/>
        <c:varyColors val="0"/>
        <c:ser>
          <c:idx val="1"/>
          <c:order val="1"/>
          <c:tx>
            <c:strRef>
              <c:f>'Within subject 1 group'!$A$3</c:f>
              <c:strCache>
                <c:ptCount val="1"/>
                <c:pt idx="0">
                  <c:v>P1</c:v>
                </c:pt>
              </c:strCache>
            </c:strRef>
          </c:tx>
          <c:spPr>
            <a:ln w="12700" cap="rnd">
              <a:solidFill>
                <a:srgbClr val="E7E6E6">
                  <a:lumMod val="50000"/>
                </a:srgb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group'!$B$3:$C$3</c:f>
              <c:numCache>
                <c:formatCode>General</c:formatCode>
                <c:ptCount val="2"/>
                <c:pt idx="0">
                  <c:v>132</c:v>
                </c:pt>
                <c:pt idx="1">
                  <c:v>132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879A-4C8B-A9CC-50EBDA072600}"/>
            </c:ext>
          </c:extLst>
        </c:ser>
        <c:ser>
          <c:idx val="2"/>
          <c:order val="2"/>
          <c:tx>
            <c:strRef>
              <c:f>'Within subject 1 group'!$A$4</c:f>
              <c:strCache>
                <c:ptCount val="1"/>
                <c:pt idx="0">
                  <c:v>P2</c:v>
                </c:pt>
              </c:strCache>
            </c:strRef>
          </c:tx>
          <c:spPr>
            <a:ln w="12700" cap="rnd">
              <a:solidFill>
                <a:srgbClr val="E7E6E6">
                  <a:lumMod val="50000"/>
                </a:srgb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group'!$B$4:$C$4</c:f>
              <c:numCache>
                <c:formatCode>General</c:formatCode>
                <c:ptCount val="2"/>
                <c:pt idx="0">
                  <c:v>182</c:v>
                </c:pt>
                <c:pt idx="1">
                  <c:v>161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879A-4C8B-A9CC-50EBDA072600}"/>
            </c:ext>
          </c:extLst>
        </c:ser>
        <c:ser>
          <c:idx val="3"/>
          <c:order val="3"/>
          <c:tx>
            <c:strRef>
              <c:f>'Within subject 1 group'!$A$5</c:f>
              <c:strCache>
                <c:ptCount val="1"/>
                <c:pt idx="0">
                  <c:v>P3</c:v>
                </c:pt>
              </c:strCache>
            </c:strRef>
          </c:tx>
          <c:spPr>
            <a:ln w="12700" cap="rnd">
              <a:solidFill>
                <a:srgbClr val="E7E6E6">
                  <a:lumMod val="50000"/>
                </a:srgb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group'!$B$5:$C$5</c:f>
              <c:numCache>
                <c:formatCode>General</c:formatCode>
                <c:ptCount val="2"/>
                <c:pt idx="0">
                  <c:v>110</c:v>
                </c:pt>
                <c:pt idx="1">
                  <c:v>112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879A-4C8B-A9CC-50EBDA072600}"/>
            </c:ext>
          </c:extLst>
        </c:ser>
        <c:ser>
          <c:idx val="4"/>
          <c:order val="4"/>
          <c:tx>
            <c:strRef>
              <c:f>'Within subject 1 group'!$A$6</c:f>
              <c:strCache>
                <c:ptCount val="1"/>
                <c:pt idx="0">
                  <c:v>P4</c:v>
                </c:pt>
              </c:strCache>
            </c:strRef>
          </c:tx>
          <c:spPr>
            <a:ln w="12700" cap="rnd">
              <a:solidFill>
                <a:srgbClr val="E7E6E6">
                  <a:lumMod val="50000"/>
                </a:srgb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group'!$B$6:$C$6</c:f>
              <c:numCache>
                <c:formatCode>General</c:formatCode>
                <c:ptCount val="2"/>
                <c:pt idx="0">
                  <c:v>141</c:v>
                </c:pt>
                <c:pt idx="1">
                  <c:v>158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879A-4C8B-A9CC-50EBDA072600}"/>
            </c:ext>
          </c:extLst>
        </c:ser>
        <c:ser>
          <c:idx val="5"/>
          <c:order val="5"/>
          <c:tx>
            <c:strRef>
              <c:f>'Within subject 1 group'!$A$7</c:f>
              <c:strCache>
                <c:ptCount val="1"/>
                <c:pt idx="0">
                  <c:v>P5</c:v>
                </c:pt>
              </c:strCache>
            </c:strRef>
          </c:tx>
          <c:spPr>
            <a:ln w="12700" cap="rnd">
              <a:solidFill>
                <a:srgbClr val="E7E6E6">
                  <a:lumMod val="50000"/>
                </a:srgb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group'!$B$7:$C$7</c:f>
              <c:numCache>
                <c:formatCode>General</c:formatCode>
                <c:ptCount val="2"/>
                <c:pt idx="0">
                  <c:v>196</c:v>
                </c:pt>
                <c:pt idx="1">
                  <c:v>200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879A-4C8B-A9CC-50EBDA072600}"/>
            </c:ext>
          </c:extLst>
        </c:ser>
        <c:ser>
          <c:idx val="6"/>
          <c:order val="6"/>
          <c:tx>
            <c:strRef>
              <c:f>'Within subject 1 group'!$A$8</c:f>
              <c:strCache>
                <c:ptCount val="1"/>
                <c:pt idx="0">
                  <c:v>P6</c:v>
                </c:pt>
              </c:strCache>
            </c:strRef>
          </c:tx>
          <c:spPr>
            <a:ln w="12700" cap="rnd">
              <a:solidFill>
                <a:srgbClr val="E7E6E6">
                  <a:lumMod val="50000"/>
                </a:srgb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group'!$B$8:$C$8</c:f>
              <c:numCache>
                <c:formatCode>General</c:formatCode>
                <c:ptCount val="2"/>
                <c:pt idx="0">
                  <c:v>127</c:v>
                </c:pt>
                <c:pt idx="1">
                  <c:v>138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879A-4C8B-A9CC-50EBDA072600}"/>
            </c:ext>
          </c:extLst>
        </c:ser>
        <c:ser>
          <c:idx val="7"/>
          <c:order val="7"/>
          <c:tx>
            <c:strRef>
              <c:f>'Within subject 1 group'!$A$9</c:f>
              <c:strCache>
                <c:ptCount val="1"/>
                <c:pt idx="0">
                  <c:v>P7</c:v>
                </c:pt>
              </c:strCache>
            </c:strRef>
          </c:tx>
          <c:spPr>
            <a:ln w="12700" cap="rnd">
              <a:solidFill>
                <a:srgbClr val="E7E6E6">
                  <a:lumMod val="50000"/>
                </a:srgb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group'!$B$9:$C$9</c:f>
              <c:numCache>
                <c:formatCode>General</c:formatCode>
                <c:ptCount val="2"/>
                <c:pt idx="0">
                  <c:v>125</c:v>
                </c:pt>
                <c:pt idx="1">
                  <c:v>132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879A-4C8B-A9CC-50EBDA072600}"/>
            </c:ext>
          </c:extLst>
        </c:ser>
        <c:ser>
          <c:idx val="8"/>
          <c:order val="8"/>
          <c:tx>
            <c:strRef>
              <c:f>'Within subject 1 group'!$A$10</c:f>
              <c:strCache>
                <c:ptCount val="1"/>
                <c:pt idx="0">
                  <c:v>P8</c:v>
                </c:pt>
              </c:strCache>
            </c:strRef>
          </c:tx>
          <c:spPr>
            <a:ln w="12700" cap="rnd">
              <a:solidFill>
                <a:srgbClr val="E7E6E6">
                  <a:lumMod val="50000"/>
                </a:srgb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group'!$B$10:$C$10</c:f>
              <c:numCache>
                <c:formatCode>General</c:formatCode>
                <c:ptCount val="2"/>
                <c:pt idx="0">
                  <c:v>114</c:v>
                </c:pt>
                <c:pt idx="1">
                  <c:v>130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879A-4C8B-A9CC-50EBDA072600}"/>
            </c:ext>
          </c:extLst>
        </c:ser>
        <c:ser>
          <c:idx val="9"/>
          <c:order val="9"/>
          <c:tx>
            <c:strRef>
              <c:f>'Within subject 1 group'!$A$11</c:f>
              <c:strCache>
                <c:ptCount val="1"/>
                <c:pt idx="0">
                  <c:v>P9</c:v>
                </c:pt>
              </c:strCache>
            </c:strRef>
          </c:tx>
          <c:spPr>
            <a:ln w="12700" cap="rnd">
              <a:solidFill>
                <a:srgbClr val="E7E6E6">
                  <a:lumMod val="50000"/>
                </a:srgb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group'!$B$11:$C$11</c:f>
              <c:numCache>
                <c:formatCode>General</c:formatCode>
                <c:ptCount val="2"/>
                <c:pt idx="0">
                  <c:v>130</c:v>
                </c:pt>
                <c:pt idx="1">
                  <c:v>132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9-879A-4C8B-A9CC-50EBDA072600}"/>
            </c:ext>
          </c:extLst>
        </c:ser>
        <c:ser>
          <c:idx val="10"/>
          <c:order val="10"/>
          <c:tx>
            <c:strRef>
              <c:f>'Within subject 1 group'!$A$12</c:f>
              <c:strCache>
                <c:ptCount val="1"/>
                <c:pt idx="0">
                  <c:v>P10</c:v>
                </c:pt>
              </c:strCache>
            </c:strRef>
          </c:tx>
          <c:spPr>
            <a:ln w="12700" cap="rnd">
              <a:solidFill>
                <a:srgbClr val="E7E6E6">
                  <a:lumMod val="50000"/>
                </a:srgb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group'!$B$12:$C$12</c:f>
              <c:numCache>
                <c:formatCode>General</c:formatCode>
                <c:ptCount val="2"/>
                <c:pt idx="0">
                  <c:v>136</c:v>
                </c:pt>
                <c:pt idx="1">
                  <c:v>133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A-879A-4C8B-A9CC-50EBDA072600}"/>
            </c:ext>
          </c:extLst>
        </c:ser>
        <c:ser>
          <c:idx val="11"/>
          <c:order val="11"/>
          <c:tx>
            <c:strRef>
              <c:f>'Within subject 1 group'!$A$13</c:f>
              <c:strCache>
                <c:ptCount val="1"/>
                <c:pt idx="0">
                  <c:v>P11</c:v>
                </c:pt>
              </c:strCache>
            </c:strRef>
          </c:tx>
          <c:spPr>
            <a:ln w="12700" cap="rnd">
              <a:solidFill>
                <a:srgbClr val="E7E6E6">
                  <a:lumMod val="50000"/>
                </a:srgb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group'!$B$13:$C$13</c:f>
              <c:numCache>
                <c:formatCode>General</c:formatCode>
                <c:ptCount val="2"/>
                <c:pt idx="0">
                  <c:v>128</c:v>
                </c:pt>
                <c:pt idx="1">
                  <c:v>137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B-879A-4C8B-A9CC-50EBDA072600}"/>
            </c:ext>
          </c:extLst>
        </c:ser>
        <c:ser>
          <c:idx val="12"/>
          <c:order val="12"/>
          <c:tx>
            <c:strRef>
              <c:f>'Within subject 1 group'!$A$14</c:f>
              <c:strCache>
                <c:ptCount val="1"/>
                <c:pt idx="0">
                  <c:v>P12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group'!$B$14:$C$14</c:f>
              <c:numCache>
                <c:formatCode>General</c:formatCode>
                <c:ptCount val="2"/>
                <c:pt idx="0">
                  <c:v>160</c:v>
                </c:pt>
                <c:pt idx="1">
                  <c:v>168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C-879A-4C8B-A9CC-50EBDA072600}"/>
            </c:ext>
          </c:extLst>
        </c:ser>
        <c:ser>
          <c:idx val="13"/>
          <c:order val="13"/>
          <c:tx>
            <c:strRef>
              <c:f>'Within subject 1 group'!$A$15</c:f>
              <c:strCache>
                <c:ptCount val="1"/>
                <c:pt idx="0">
                  <c:v>P13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group'!$B$15:$C$15</c:f>
              <c:numCache>
                <c:formatCode>General</c:formatCode>
                <c:ptCount val="2"/>
                <c:pt idx="0">
                  <c:v>130</c:v>
                </c:pt>
                <c:pt idx="1">
                  <c:v>120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D-879A-4C8B-A9CC-50EBDA072600}"/>
            </c:ext>
          </c:extLst>
        </c:ser>
        <c:ser>
          <c:idx val="14"/>
          <c:order val="14"/>
          <c:tx>
            <c:strRef>
              <c:f>'Within subject 1 group'!$A$16</c:f>
              <c:strCache>
                <c:ptCount val="1"/>
                <c:pt idx="0">
                  <c:v>P14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group'!$B$16:$C$16</c:f>
              <c:numCache>
                <c:formatCode>General</c:formatCode>
                <c:ptCount val="2"/>
                <c:pt idx="0">
                  <c:v>117</c:v>
                </c:pt>
                <c:pt idx="1">
                  <c:v>127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E-879A-4C8B-A9CC-50EBDA072600}"/>
            </c:ext>
          </c:extLst>
        </c:ser>
        <c:ser>
          <c:idx val="15"/>
          <c:order val="15"/>
          <c:tx>
            <c:strRef>
              <c:f>'Within subject 1 group'!$A$17</c:f>
              <c:strCache>
                <c:ptCount val="1"/>
                <c:pt idx="0">
                  <c:v>P15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group'!$B$17:$C$17</c:f>
              <c:numCache>
                <c:formatCode>General</c:formatCode>
                <c:ptCount val="2"/>
                <c:pt idx="0">
                  <c:v>134</c:v>
                </c:pt>
                <c:pt idx="1">
                  <c:v>144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F-879A-4C8B-A9CC-50EBDA072600}"/>
            </c:ext>
          </c:extLst>
        </c:ser>
        <c:ser>
          <c:idx val="16"/>
          <c:order val="16"/>
          <c:tx>
            <c:strRef>
              <c:f>'Within subject 1 group'!$A$18</c:f>
              <c:strCache>
                <c:ptCount val="1"/>
                <c:pt idx="0">
                  <c:v>P16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group'!$B$18:$C$18</c:f>
              <c:numCache>
                <c:formatCode>General</c:formatCode>
                <c:ptCount val="2"/>
                <c:pt idx="0">
                  <c:v>135</c:v>
                </c:pt>
                <c:pt idx="1">
                  <c:v>134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0-879A-4C8B-A9CC-50EBDA072600}"/>
            </c:ext>
          </c:extLst>
        </c:ser>
        <c:ser>
          <c:idx val="17"/>
          <c:order val="17"/>
          <c:tx>
            <c:strRef>
              <c:f>'Within subject 1 group'!$A$19</c:f>
              <c:strCache>
                <c:ptCount val="1"/>
                <c:pt idx="0">
                  <c:v>P17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group'!$B$19:$C$19</c:f>
              <c:numCache>
                <c:formatCode>General</c:formatCode>
                <c:ptCount val="2"/>
                <c:pt idx="0">
                  <c:v>133</c:v>
                </c:pt>
                <c:pt idx="1">
                  <c:v>152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1-879A-4C8B-A9CC-50EBDA072600}"/>
            </c:ext>
          </c:extLst>
        </c:ser>
        <c:ser>
          <c:idx val="18"/>
          <c:order val="18"/>
          <c:tx>
            <c:strRef>
              <c:f>'Within subject 1 group'!$A$20</c:f>
              <c:strCache>
                <c:ptCount val="1"/>
                <c:pt idx="0">
                  <c:v>P18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group'!$B$20:$C$20</c:f>
              <c:numCache>
                <c:formatCode>General</c:formatCode>
                <c:ptCount val="2"/>
                <c:pt idx="0">
                  <c:v>186</c:v>
                </c:pt>
                <c:pt idx="1">
                  <c:v>186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2-879A-4C8B-A9CC-50EBDA072600}"/>
            </c:ext>
          </c:extLst>
        </c:ser>
        <c:ser>
          <c:idx val="19"/>
          <c:order val="19"/>
          <c:tx>
            <c:strRef>
              <c:f>'Within subject 1 group'!$A$21</c:f>
              <c:strCache>
                <c:ptCount val="1"/>
                <c:pt idx="0">
                  <c:v>P19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group'!$B$21:$C$21</c:f>
              <c:numCache>
                <c:formatCode>General</c:formatCode>
                <c:ptCount val="2"/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3-879A-4C8B-A9CC-50EBDA072600}"/>
            </c:ext>
          </c:extLst>
        </c:ser>
        <c:ser>
          <c:idx val="20"/>
          <c:order val="20"/>
          <c:tx>
            <c:strRef>
              <c:f>'Within subject 1 group'!$A$22</c:f>
              <c:strCache>
                <c:ptCount val="1"/>
                <c:pt idx="0">
                  <c:v>P20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group'!$B$22:$C$22</c:f>
              <c:numCache>
                <c:formatCode>General</c:formatCode>
                <c:ptCount val="2"/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4-879A-4C8B-A9CC-50EBDA072600}"/>
            </c:ext>
          </c:extLst>
        </c:ser>
        <c:ser>
          <c:idx val="21"/>
          <c:order val="21"/>
          <c:tx>
            <c:strRef>
              <c:f>'Within subject 1 group'!$A$23</c:f>
              <c:strCache>
                <c:ptCount val="1"/>
                <c:pt idx="0">
                  <c:v>P21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group'!$B$23:$C$23</c:f>
              <c:numCache>
                <c:formatCode>General</c:formatCode>
                <c:ptCount val="2"/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5-879A-4C8B-A9CC-50EBDA072600}"/>
            </c:ext>
          </c:extLst>
        </c:ser>
        <c:ser>
          <c:idx val="22"/>
          <c:order val="22"/>
          <c:tx>
            <c:strRef>
              <c:f>'Within subject 1 group'!$A$24</c:f>
              <c:strCache>
                <c:ptCount val="1"/>
                <c:pt idx="0">
                  <c:v>P22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group'!$B$24:$C$24</c:f>
              <c:numCache>
                <c:formatCode>General</c:formatCode>
                <c:ptCount val="2"/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6-879A-4C8B-A9CC-50EBDA072600}"/>
            </c:ext>
          </c:extLst>
        </c:ser>
        <c:ser>
          <c:idx val="23"/>
          <c:order val="23"/>
          <c:tx>
            <c:strRef>
              <c:f>'Within subject 1 group'!$A$25</c:f>
              <c:strCache>
                <c:ptCount val="1"/>
                <c:pt idx="0">
                  <c:v>P23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group'!$B$25:$C$25</c:f>
              <c:numCache>
                <c:formatCode>General</c:formatCode>
                <c:ptCount val="2"/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7-879A-4C8B-A9CC-50EBDA072600}"/>
            </c:ext>
          </c:extLst>
        </c:ser>
        <c:ser>
          <c:idx val="24"/>
          <c:order val="24"/>
          <c:tx>
            <c:strRef>
              <c:f>'Within subject 1 group'!$A$26</c:f>
              <c:strCache>
                <c:ptCount val="1"/>
                <c:pt idx="0">
                  <c:v>P24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group'!$B$26:$C$26</c:f>
              <c:numCache>
                <c:formatCode>General</c:formatCode>
                <c:ptCount val="2"/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8-879A-4C8B-A9CC-50EBDA072600}"/>
            </c:ext>
          </c:extLst>
        </c:ser>
        <c:ser>
          <c:idx val="25"/>
          <c:order val="25"/>
          <c:tx>
            <c:strRef>
              <c:f>'Within subject 1 group'!$A$27</c:f>
              <c:strCache>
                <c:ptCount val="1"/>
                <c:pt idx="0">
                  <c:v>P25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group'!$B$27:$C$27</c:f>
              <c:numCache>
                <c:formatCode>General</c:formatCode>
                <c:ptCount val="2"/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9-879A-4C8B-A9CC-50EBDA072600}"/>
            </c:ext>
          </c:extLst>
        </c:ser>
        <c:ser>
          <c:idx val="26"/>
          <c:order val="26"/>
          <c:tx>
            <c:strRef>
              <c:f>'Within subject 1 group'!$A$28</c:f>
              <c:strCache>
                <c:ptCount val="1"/>
                <c:pt idx="0">
                  <c:v>P26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group'!$B$28:$C$28</c:f>
              <c:numCache>
                <c:formatCode>General</c:formatCode>
                <c:ptCount val="2"/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A-879A-4C8B-A9CC-50EBDA072600}"/>
            </c:ext>
          </c:extLst>
        </c:ser>
        <c:ser>
          <c:idx val="27"/>
          <c:order val="27"/>
          <c:tx>
            <c:strRef>
              <c:f>'Within subject 1 group'!$A$29</c:f>
              <c:strCache>
                <c:ptCount val="1"/>
                <c:pt idx="0">
                  <c:v>P27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group'!$B$29:$C$29</c:f>
              <c:numCache>
                <c:formatCode>General</c:formatCode>
                <c:ptCount val="2"/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B-879A-4C8B-A9CC-50EBDA072600}"/>
            </c:ext>
          </c:extLst>
        </c:ser>
        <c:ser>
          <c:idx val="28"/>
          <c:order val="28"/>
          <c:tx>
            <c:strRef>
              <c:f>'Within subject 1 group'!$A$30</c:f>
              <c:strCache>
                <c:ptCount val="1"/>
                <c:pt idx="0">
                  <c:v>P28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group'!$B$30:$C$30</c:f>
              <c:numCache>
                <c:formatCode>General</c:formatCode>
                <c:ptCount val="2"/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C-879A-4C8B-A9CC-50EBDA072600}"/>
            </c:ext>
          </c:extLst>
        </c:ser>
        <c:ser>
          <c:idx val="29"/>
          <c:order val="29"/>
          <c:tx>
            <c:strRef>
              <c:f>'Within subject 1 group'!$A$31</c:f>
              <c:strCache>
                <c:ptCount val="1"/>
                <c:pt idx="0">
                  <c:v>P29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group'!$B$31:$C$31</c:f>
              <c:numCache>
                <c:formatCode>General</c:formatCode>
                <c:ptCount val="2"/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D-879A-4C8B-A9CC-50EBDA072600}"/>
            </c:ext>
          </c:extLst>
        </c:ser>
        <c:ser>
          <c:idx val="30"/>
          <c:order val="30"/>
          <c:tx>
            <c:strRef>
              <c:f>'Within subject 1 group'!$A$32</c:f>
              <c:strCache>
                <c:ptCount val="1"/>
                <c:pt idx="0">
                  <c:v>P30</c:v>
                </c:pt>
              </c:strCache>
            </c:strRef>
          </c:tx>
          <c:spPr>
            <a:ln w="12700" cap="rnd">
              <a:solidFill>
                <a:sysClr val="window" lastClr="FFFFFF">
                  <a:lumMod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strRef>
              <c:f>'Within subject 1 group'!$B$1:$C$1</c:f>
              <c:strCache>
                <c:ptCount val="2"/>
                <c:pt idx="0">
                  <c:v>4 mmol Watt Pre</c:v>
                </c:pt>
                <c:pt idx="1">
                  <c:v>4 mmol Watt Pre</c:v>
                </c:pt>
              </c:strCache>
            </c:strRef>
          </c:xVal>
          <c:yVal>
            <c:numRef>
              <c:f>'Within subject 1 group'!$B$32:$C$32</c:f>
              <c:numCache>
                <c:formatCode>General</c:formatCode>
                <c:ptCount val="2"/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E-879A-4C8B-A9CC-50EBDA0726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2444680"/>
        <c:axId val="496137888"/>
      </c:scatterChart>
      <c:catAx>
        <c:axId val="412444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6137888"/>
        <c:crosses val="autoZero"/>
        <c:auto val="1"/>
        <c:lblAlgn val="ctr"/>
        <c:lblOffset val="100"/>
        <c:noMultiLvlLbl val="0"/>
      </c:catAx>
      <c:valAx>
        <c:axId val="4961378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Watts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2444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12700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113022"/>
            <a:ext cx="18653760" cy="35280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91840" y="9326880"/>
            <a:ext cx="15361920" cy="42062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2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4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5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6189-DB41-42F5-B187-0E036EE96E0B}" type="datetimeFigureOut">
              <a:rPr lang="en-US" smtClean="0"/>
              <a:t>4/13/2020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FD185-E02B-4476-BAC7-44E4CC1EA1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688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6189-DB41-42F5-B187-0E036EE96E0B}" type="datetimeFigureOut">
              <a:rPr lang="en-US" smtClean="0"/>
              <a:t>4/13/2020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FD185-E02B-4476-BAC7-44E4CC1EA1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211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910560" y="659133"/>
            <a:ext cx="4937760" cy="140436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97280" y="659133"/>
            <a:ext cx="14447520" cy="1404366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6189-DB41-42F5-B187-0E036EE96E0B}" type="datetimeFigureOut">
              <a:rPr lang="en-US" smtClean="0"/>
              <a:t>4/13/2020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FD185-E02B-4476-BAC7-44E4CC1EA1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450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6189-DB41-42F5-B187-0E036EE96E0B}" type="datetimeFigureOut">
              <a:rPr lang="en-US" smtClean="0"/>
              <a:t>4/13/2020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FD185-E02B-4476-BAC7-44E4CC1EA1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897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3552" y="10576562"/>
            <a:ext cx="18653760" cy="3268980"/>
          </a:xfrm>
        </p:spPr>
        <p:txBody>
          <a:bodyPr anchor="t"/>
          <a:lstStyle>
            <a:lvl1pPr algn="l">
              <a:defRPr sz="12342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3552" y="6976114"/>
            <a:ext cx="18653760" cy="3600450"/>
          </a:xfrm>
        </p:spPr>
        <p:txBody>
          <a:bodyPr anchor="b"/>
          <a:lstStyle>
            <a:lvl1pPr marL="0" indent="0">
              <a:buNone/>
              <a:defRPr sz="6236">
                <a:solidFill>
                  <a:schemeClr val="tx1">
                    <a:tint val="75000"/>
                  </a:schemeClr>
                </a:solidFill>
              </a:defRPr>
            </a:lvl1pPr>
            <a:lvl2pPr marL="1410713" indent="0">
              <a:buNone/>
              <a:defRPr sz="5593">
                <a:solidFill>
                  <a:schemeClr val="tx1">
                    <a:tint val="75000"/>
                  </a:schemeClr>
                </a:solidFill>
              </a:defRPr>
            </a:lvl2pPr>
            <a:lvl3pPr marL="2821426" indent="0">
              <a:buNone/>
              <a:defRPr sz="4950">
                <a:solidFill>
                  <a:schemeClr val="tx1">
                    <a:tint val="75000"/>
                  </a:schemeClr>
                </a:solidFill>
              </a:defRPr>
            </a:lvl3pPr>
            <a:lvl4pPr marL="4232140" indent="0">
              <a:buNone/>
              <a:defRPr sz="4307">
                <a:solidFill>
                  <a:schemeClr val="tx1">
                    <a:tint val="75000"/>
                  </a:schemeClr>
                </a:solidFill>
              </a:defRPr>
            </a:lvl4pPr>
            <a:lvl5pPr marL="5642853" indent="0">
              <a:buNone/>
              <a:defRPr sz="4307">
                <a:solidFill>
                  <a:schemeClr val="tx1">
                    <a:tint val="75000"/>
                  </a:schemeClr>
                </a:solidFill>
              </a:defRPr>
            </a:lvl5pPr>
            <a:lvl6pPr marL="7053566" indent="0">
              <a:buNone/>
              <a:defRPr sz="4307">
                <a:solidFill>
                  <a:schemeClr val="tx1">
                    <a:tint val="75000"/>
                  </a:schemeClr>
                </a:solidFill>
              </a:defRPr>
            </a:lvl6pPr>
            <a:lvl7pPr marL="8464280" indent="0">
              <a:buNone/>
              <a:defRPr sz="4307">
                <a:solidFill>
                  <a:schemeClr val="tx1">
                    <a:tint val="75000"/>
                  </a:schemeClr>
                </a:solidFill>
              </a:defRPr>
            </a:lvl7pPr>
            <a:lvl8pPr marL="9874993" indent="0">
              <a:buNone/>
              <a:defRPr sz="4307">
                <a:solidFill>
                  <a:schemeClr val="tx1">
                    <a:tint val="75000"/>
                  </a:schemeClr>
                </a:solidFill>
              </a:defRPr>
            </a:lvl8pPr>
            <a:lvl9pPr marL="11285707" indent="0">
              <a:buNone/>
              <a:defRPr sz="43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6189-DB41-42F5-B187-0E036EE96E0B}" type="datetimeFigureOut">
              <a:rPr lang="en-US" smtClean="0"/>
              <a:t>4/13/2020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FD185-E02B-4476-BAC7-44E4CC1EA1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247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3840483"/>
            <a:ext cx="9692640" cy="10862312"/>
          </a:xfrm>
        </p:spPr>
        <p:txBody>
          <a:bodyPr/>
          <a:lstStyle>
            <a:lvl1pPr>
              <a:defRPr sz="8614"/>
            </a:lvl1pPr>
            <a:lvl2pPr>
              <a:defRPr sz="7393"/>
            </a:lvl2pPr>
            <a:lvl3pPr>
              <a:defRPr sz="6236"/>
            </a:lvl3pPr>
            <a:lvl4pPr>
              <a:defRPr sz="5593"/>
            </a:lvl4pPr>
            <a:lvl5pPr>
              <a:defRPr sz="5593"/>
            </a:lvl5pPr>
            <a:lvl6pPr>
              <a:defRPr sz="5593"/>
            </a:lvl6pPr>
            <a:lvl7pPr>
              <a:defRPr sz="5593"/>
            </a:lvl7pPr>
            <a:lvl8pPr>
              <a:defRPr sz="5593"/>
            </a:lvl8pPr>
            <a:lvl9pPr>
              <a:defRPr sz="559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55680" y="3840483"/>
            <a:ext cx="9692640" cy="10862312"/>
          </a:xfrm>
        </p:spPr>
        <p:txBody>
          <a:bodyPr/>
          <a:lstStyle>
            <a:lvl1pPr>
              <a:defRPr sz="8614"/>
            </a:lvl1pPr>
            <a:lvl2pPr>
              <a:defRPr sz="7393"/>
            </a:lvl2pPr>
            <a:lvl3pPr>
              <a:defRPr sz="6236"/>
            </a:lvl3pPr>
            <a:lvl4pPr>
              <a:defRPr sz="5593"/>
            </a:lvl4pPr>
            <a:lvl5pPr>
              <a:defRPr sz="5593"/>
            </a:lvl5pPr>
            <a:lvl6pPr>
              <a:defRPr sz="5593"/>
            </a:lvl6pPr>
            <a:lvl7pPr>
              <a:defRPr sz="5593"/>
            </a:lvl7pPr>
            <a:lvl8pPr>
              <a:defRPr sz="5593"/>
            </a:lvl8pPr>
            <a:lvl9pPr>
              <a:defRPr sz="559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6189-DB41-42F5-B187-0E036EE96E0B}" type="datetimeFigureOut">
              <a:rPr lang="en-US" smtClean="0"/>
              <a:t>4/13/2020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FD185-E02B-4476-BAC7-44E4CC1EA1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502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3684273"/>
            <a:ext cx="9696452" cy="1535429"/>
          </a:xfrm>
        </p:spPr>
        <p:txBody>
          <a:bodyPr anchor="b"/>
          <a:lstStyle>
            <a:lvl1pPr marL="0" indent="0">
              <a:buNone/>
              <a:defRPr sz="7393" b="1"/>
            </a:lvl1pPr>
            <a:lvl2pPr marL="1410713" indent="0">
              <a:buNone/>
              <a:defRPr sz="6236" b="1"/>
            </a:lvl2pPr>
            <a:lvl3pPr marL="2821426" indent="0">
              <a:buNone/>
              <a:defRPr sz="5593" b="1"/>
            </a:lvl3pPr>
            <a:lvl4pPr marL="4232140" indent="0">
              <a:buNone/>
              <a:defRPr sz="4950" b="1"/>
            </a:lvl4pPr>
            <a:lvl5pPr marL="5642853" indent="0">
              <a:buNone/>
              <a:defRPr sz="4950" b="1"/>
            </a:lvl5pPr>
            <a:lvl6pPr marL="7053566" indent="0">
              <a:buNone/>
              <a:defRPr sz="4950" b="1"/>
            </a:lvl6pPr>
            <a:lvl7pPr marL="8464280" indent="0">
              <a:buNone/>
              <a:defRPr sz="4950" b="1"/>
            </a:lvl7pPr>
            <a:lvl8pPr marL="9874993" indent="0">
              <a:buNone/>
              <a:defRPr sz="4950" b="1"/>
            </a:lvl8pPr>
            <a:lvl9pPr marL="11285707" indent="0">
              <a:buNone/>
              <a:defRPr sz="49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5219702"/>
            <a:ext cx="9696452" cy="9483091"/>
          </a:xfrm>
        </p:spPr>
        <p:txBody>
          <a:bodyPr/>
          <a:lstStyle>
            <a:lvl1pPr>
              <a:defRPr sz="7393"/>
            </a:lvl1pPr>
            <a:lvl2pPr>
              <a:defRPr sz="6236"/>
            </a:lvl2pPr>
            <a:lvl3pPr>
              <a:defRPr sz="5593"/>
            </a:lvl3pPr>
            <a:lvl4pPr>
              <a:defRPr sz="4950"/>
            </a:lvl4pPr>
            <a:lvl5pPr>
              <a:defRPr sz="4950"/>
            </a:lvl5pPr>
            <a:lvl6pPr>
              <a:defRPr sz="4950"/>
            </a:lvl6pPr>
            <a:lvl7pPr>
              <a:defRPr sz="4950"/>
            </a:lvl7pPr>
            <a:lvl8pPr>
              <a:defRPr sz="4950"/>
            </a:lvl8pPr>
            <a:lvl9pPr>
              <a:defRPr sz="49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148062" y="3684273"/>
            <a:ext cx="9700260" cy="1535429"/>
          </a:xfrm>
        </p:spPr>
        <p:txBody>
          <a:bodyPr anchor="b"/>
          <a:lstStyle>
            <a:lvl1pPr marL="0" indent="0">
              <a:buNone/>
              <a:defRPr sz="7393" b="1"/>
            </a:lvl1pPr>
            <a:lvl2pPr marL="1410713" indent="0">
              <a:buNone/>
              <a:defRPr sz="6236" b="1"/>
            </a:lvl2pPr>
            <a:lvl3pPr marL="2821426" indent="0">
              <a:buNone/>
              <a:defRPr sz="5593" b="1"/>
            </a:lvl3pPr>
            <a:lvl4pPr marL="4232140" indent="0">
              <a:buNone/>
              <a:defRPr sz="4950" b="1"/>
            </a:lvl4pPr>
            <a:lvl5pPr marL="5642853" indent="0">
              <a:buNone/>
              <a:defRPr sz="4950" b="1"/>
            </a:lvl5pPr>
            <a:lvl6pPr marL="7053566" indent="0">
              <a:buNone/>
              <a:defRPr sz="4950" b="1"/>
            </a:lvl6pPr>
            <a:lvl7pPr marL="8464280" indent="0">
              <a:buNone/>
              <a:defRPr sz="4950" b="1"/>
            </a:lvl7pPr>
            <a:lvl8pPr marL="9874993" indent="0">
              <a:buNone/>
              <a:defRPr sz="4950" b="1"/>
            </a:lvl8pPr>
            <a:lvl9pPr marL="11285707" indent="0">
              <a:buNone/>
              <a:defRPr sz="49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148062" y="5219702"/>
            <a:ext cx="9700260" cy="9483091"/>
          </a:xfrm>
        </p:spPr>
        <p:txBody>
          <a:bodyPr/>
          <a:lstStyle>
            <a:lvl1pPr>
              <a:defRPr sz="7393"/>
            </a:lvl1pPr>
            <a:lvl2pPr>
              <a:defRPr sz="6236"/>
            </a:lvl2pPr>
            <a:lvl3pPr>
              <a:defRPr sz="5593"/>
            </a:lvl3pPr>
            <a:lvl4pPr>
              <a:defRPr sz="4950"/>
            </a:lvl4pPr>
            <a:lvl5pPr>
              <a:defRPr sz="4950"/>
            </a:lvl5pPr>
            <a:lvl6pPr>
              <a:defRPr sz="4950"/>
            </a:lvl6pPr>
            <a:lvl7pPr>
              <a:defRPr sz="4950"/>
            </a:lvl7pPr>
            <a:lvl8pPr>
              <a:defRPr sz="4950"/>
            </a:lvl8pPr>
            <a:lvl9pPr>
              <a:defRPr sz="49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6189-DB41-42F5-B187-0E036EE96E0B}" type="datetimeFigureOut">
              <a:rPr lang="en-US" smtClean="0"/>
              <a:t>4/13/2020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FD185-E02B-4476-BAC7-44E4CC1EA1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339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6189-DB41-42F5-B187-0E036EE96E0B}" type="datetimeFigureOut">
              <a:rPr lang="en-US" smtClean="0"/>
              <a:t>4/13/2020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FD185-E02B-4476-BAC7-44E4CC1EA1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762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6189-DB41-42F5-B187-0E036EE96E0B}" type="datetimeFigureOut">
              <a:rPr lang="en-US" smtClean="0"/>
              <a:t>4/13/2020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FD185-E02B-4476-BAC7-44E4CC1EA1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884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2" y="655320"/>
            <a:ext cx="7219952" cy="2788920"/>
          </a:xfrm>
        </p:spPr>
        <p:txBody>
          <a:bodyPr anchor="b"/>
          <a:lstStyle>
            <a:lvl1pPr algn="l">
              <a:defRPr sz="623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80120" y="655323"/>
            <a:ext cx="12268200" cy="14047471"/>
          </a:xfrm>
        </p:spPr>
        <p:txBody>
          <a:bodyPr/>
          <a:lstStyle>
            <a:lvl1pPr>
              <a:defRPr sz="9899"/>
            </a:lvl1pPr>
            <a:lvl2pPr>
              <a:defRPr sz="8614"/>
            </a:lvl2pPr>
            <a:lvl3pPr>
              <a:defRPr sz="7393"/>
            </a:lvl3pPr>
            <a:lvl4pPr>
              <a:defRPr sz="6236"/>
            </a:lvl4pPr>
            <a:lvl5pPr>
              <a:defRPr sz="6236"/>
            </a:lvl5pPr>
            <a:lvl6pPr>
              <a:defRPr sz="6236"/>
            </a:lvl6pPr>
            <a:lvl7pPr>
              <a:defRPr sz="6236"/>
            </a:lvl7pPr>
            <a:lvl8pPr>
              <a:defRPr sz="6236"/>
            </a:lvl8pPr>
            <a:lvl9pPr>
              <a:defRPr sz="623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2" y="3444243"/>
            <a:ext cx="7219952" cy="11258551"/>
          </a:xfrm>
        </p:spPr>
        <p:txBody>
          <a:bodyPr/>
          <a:lstStyle>
            <a:lvl1pPr marL="0" indent="0">
              <a:buNone/>
              <a:defRPr sz="4307"/>
            </a:lvl1pPr>
            <a:lvl2pPr marL="1410713" indent="0">
              <a:buNone/>
              <a:defRPr sz="3664"/>
            </a:lvl2pPr>
            <a:lvl3pPr marL="2821426" indent="0">
              <a:buNone/>
              <a:defRPr sz="3086"/>
            </a:lvl3pPr>
            <a:lvl4pPr marL="4232140" indent="0">
              <a:buNone/>
              <a:defRPr sz="2765"/>
            </a:lvl4pPr>
            <a:lvl5pPr marL="5642853" indent="0">
              <a:buNone/>
              <a:defRPr sz="2765"/>
            </a:lvl5pPr>
            <a:lvl6pPr marL="7053566" indent="0">
              <a:buNone/>
              <a:defRPr sz="2765"/>
            </a:lvl6pPr>
            <a:lvl7pPr marL="8464280" indent="0">
              <a:buNone/>
              <a:defRPr sz="2765"/>
            </a:lvl7pPr>
            <a:lvl8pPr marL="9874993" indent="0">
              <a:buNone/>
              <a:defRPr sz="2765"/>
            </a:lvl8pPr>
            <a:lvl9pPr marL="11285707" indent="0">
              <a:buNone/>
              <a:defRPr sz="276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6189-DB41-42F5-B187-0E036EE96E0B}" type="datetimeFigureOut">
              <a:rPr lang="en-US" smtClean="0"/>
              <a:t>4/13/2020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FD185-E02B-4476-BAC7-44E4CC1EA1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02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1492" y="11521442"/>
            <a:ext cx="13167360" cy="1360171"/>
          </a:xfrm>
        </p:spPr>
        <p:txBody>
          <a:bodyPr anchor="b"/>
          <a:lstStyle>
            <a:lvl1pPr algn="l">
              <a:defRPr sz="623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01492" y="1470661"/>
            <a:ext cx="13167360" cy="9875520"/>
          </a:xfrm>
        </p:spPr>
        <p:txBody>
          <a:bodyPr/>
          <a:lstStyle>
            <a:lvl1pPr marL="0" indent="0">
              <a:buNone/>
              <a:defRPr sz="9899"/>
            </a:lvl1pPr>
            <a:lvl2pPr marL="1410713" indent="0">
              <a:buNone/>
              <a:defRPr sz="8614"/>
            </a:lvl2pPr>
            <a:lvl3pPr marL="2821426" indent="0">
              <a:buNone/>
              <a:defRPr sz="7393"/>
            </a:lvl3pPr>
            <a:lvl4pPr marL="4232140" indent="0">
              <a:buNone/>
              <a:defRPr sz="6236"/>
            </a:lvl4pPr>
            <a:lvl5pPr marL="5642853" indent="0">
              <a:buNone/>
              <a:defRPr sz="6236"/>
            </a:lvl5pPr>
            <a:lvl6pPr marL="7053566" indent="0">
              <a:buNone/>
              <a:defRPr sz="6236"/>
            </a:lvl6pPr>
            <a:lvl7pPr marL="8464280" indent="0">
              <a:buNone/>
              <a:defRPr sz="6236"/>
            </a:lvl7pPr>
            <a:lvl8pPr marL="9874993" indent="0">
              <a:buNone/>
              <a:defRPr sz="6236"/>
            </a:lvl8pPr>
            <a:lvl9pPr marL="11285707" indent="0">
              <a:buNone/>
              <a:defRPr sz="6236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1492" y="12881612"/>
            <a:ext cx="13167360" cy="1931670"/>
          </a:xfrm>
        </p:spPr>
        <p:txBody>
          <a:bodyPr/>
          <a:lstStyle>
            <a:lvl1pPr marL="0" indent="0">
              <a:buNone/>
              <a:defRPr sz="4307"/>
            </a:lvl1pPr>
            <a:lvl2pPr marL="1410713" indent="0">
              <a:buNone/>
              <a:defRPr sz="3664"/>
            </a:lvl2pPr>
            <a:lvl3pPr marL="2821426" indent="0">
              <a:buNone/>
              <a:defRPr sz="3086"/>
            </a:lvl3pPr>
            <a:lvl4pPr marL="4232140" indent="0">
              <a:buNone/>
              <a:defRPr sz="2765"/>
            </a:lvl4pPr>
            <a:lvl5pPr marL="5642853" indent="0">
              <a:buNone/>
              <a:defRPr sz="2765"/>
            </a:lvl5pPr>
            <a:lvl6pPr marL="7053566" indent="0">
              <a:buNone/>
              <a:defRPr sz="2765"/>
            </a:lvl6pPr>
            <a:lvl7pPr marL="8464280" indent="0">
              <a:buNone/>
              <a:defRPr sz="2765"/>
            </a:lvl7pPr>
            <a:lvl8pPr marL="9874993" indent="0">
              <a:buNone/>
              <a:defRPr sz="2765"/>
            </a:lvl8pPr>
            <a:lvl9pPr marL="11285707" indent="0">
              <a:buNone/>
              <a:defRPr sz="276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6189-DB41-42F5-B187-0E036EE96E0B}" type="datetimeFigureOut">
              <a:rPr lang="en-US" smtClean="0"/>
              <a:t>4/13/2020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FD185-E02B-4476-BAC7-44E4CC1EA1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118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659131"/>
            <a:ext cx="19751040" cy="2743200"/>
          </a:xfrm>
          <a:prstGeom prst="rect">
            <a:avLst/>
          </a:prstGeom>
        </p:spPr>
        <p:txBody>
          <a:bodyPr vert="horz" lIns="438903" tIns="219451" rIns="438903" bIns="219451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3840483"/>
            <a:ext cx="19751040" cy="10862312"/>
          </a:xfrm>
          <a:prstGeom prst="rect">
            <a:avLst/>
          </a:prstGeom>
        </p:spPr>
        <p:txBody>
          <a:bodyPr vert="horz" lIns="438903" tIns="219451" rIns="438903" bIns="21945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15255242"/>
            <a:ext cx="5120640" cy="876301"/>
          </a:xfrm>
          <a:prstGeom prst="rect">
            <a:avLst/>
          </a:prstGeom>
        </p:spPr>
        <p:txBody>
          <a:bodyPr vert="horz" lIns="438903" tIns="219451" rIns="438903" bIns="219451" rtlCol="0" anchor="ctr"/>
          <a:lstStyle>
            <a:lvl1pPr algn="l">
              <a:defRPr sz="36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16189-DB41-42F5-B187-0E036EE96E0B}" type="datetimeFigureOut">
              <a:rPr lang="en-US" smtClean="0"/>
              <a:t>4/13/2020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98080" y="15255242"/>
            <a:ext cx="6949440" cy="876301"/>
          </a:xfrm>
          <a:prstGeom prst="rect">
            <a:avLst/>
          </a:prstGeom>
        </p:spPr>
        <p:txBody>
          <a:bodyPr vert="horz" lIns="438903" tIns="219451" rIns="438903" bIns="219451" rtlCol="0" anchor="ctr"/>
          <a:lstStyle>
            <a:lvl1pPr algn="ctr">
              <a:defRPr sz="36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27680" y="15255242"/>
            <a:ext cx="5120640" cy="876301"/>
          </a:xfrm>
          <a:prstGeom prst="rect">
            <a:avLst/>
          </a:prstGeom>
        </p:spPr>
        <p:txBody>
          <a:bodyPr vert="horz" lIns="438903" tIns="219451" rIns="438903" bIns="219451" rtlCol="0" anchor="ctr"/>
          <a:lstStyle>
            <a:lvl1pPr algn="r">
              <a:defRPr sz="36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FD185-E02B-4476-BAC7-44E4CC1EA1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570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426" rtl="0" eaLnBrk="1" latinLnBrk="0" hangingPunct="1">
        <a:spcBef>
          <a:spcPct val="0"/>
        </a:spcBef>
        <a:buNone/>
        <a:defRPr sz="135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36" indent="-1058036" algn="l" defTabSz="2821426" rtl="0" eaLnBrk="1" latinLnBrk="0" hangingPunct="1">
        <a:spcBef>
          <a:spcPct val="20000"/>
        </a:spcBef>
        <a:buFont typeface="Arial" pitchFamily="34" charset="0"/>
        <a:buChar char="•"/>
        <a:defRPr sz="9899" kern="1200">
          <a:solidFill>
            <a:schemeClr val="tx1"/>
          </a:solidFill>
          <a:latin typeface="+mn-lt"/>
          <a:ea typeface="+mn-ea"/>
          <a:cs typeface="+mn-cs"/>
        </a:defRPr>
      </a:lvl1pPr>
      <a:lvl2pPr marL="2292409" indent="-881696" algn="l" defTabSz="2821426" rtl="0" eaLnBrk="1" latinLnBrk="0" hangingPunct="1">
        <a:spcBef>
          <a:spcPct val="20000"/>
        </a:spcBef>
        <a:buFont typeface="Arial" pitchFamily="34" charset="0"/>
        <a:buChar char="–"/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3526784" indent="-705357" algn="l" defTabSz="2821426" rtl="0" eaLnBrk="1" latinLnBrk="0" hangingPunct="1">
        <a:spcBef>
          <a:spcPct val="20000"/>
        </a:spcBef>
        <a:buFont typeface="Arial" pitchFamily="34" charset="0"/>
        <a:buChar char="•"/>
        <a:defRPr sz="7393" kern="1200">
          <a:solidFill>
            <a:schemeClr val="tx1"/>
          </a:solidFill>
          <a:latin typeface="+mn-lt"/>
          <a:ea typeface="+mn-ea"/>
          <a:cs typeface="+mn-cs"/>
        </a:defRPr>
      </a:lvl3pPr>
      <a:lvl4pPr marL="4937497" indent="-705357" algn="l" defTabSz="2821426" rtl="0" eaLnBrk="1" latinLnBrk="0" hangingPunct="1">
        <a:spcBef>
          <a:spcPct val="20000"/>
        </a:spcBef>
        <a:buFont typeface="Arial" pitchFamily="34" charset="0"/>
        <a:buChar char="–"/>
        <a:defRPr sz="6236" kern="1200">
          <a:solidFill>
            <a:schemeClr val="tx1"/>
          </a:solidFill>
          <a:latin typeface="+mn-lt"/>
          <a:ea typeface="+mn-ea"/>
          <a:cs typeface="+mn-cs"/>
        </a:defRPr>
      </a:lvl4pPr>
      <a:lvl5pPr marL="6348210" indent="-705357" algn="l" defTabSz="2821426" rtl="0" eaLnBrk="1" latinLnBrk="0" hangingPunct="1">
        <a:spcBef>
          <a:spcPct val="20000"/>
        </a:spcBef>
        <a:buFont typeface="Arial" pitchFamily="34" charset="0"/>
        <a:buChar char="»"/>
        <a:defRPr sz="6236" kern="1200">
          <a:solidFill>
            <a:schemeClr val="tx1"/>
          </a:solidFill>
          <a:latin typeface="+mn-lt"/>
          <a:ea typeface="+mn-ea"/>
          <a:cs typeface="+mn-cs"/>
        </a:defRPr>
      </a:lvl5pPr>
      <a:lvl6pPr marL="7758923" indent="-705357" algn="l" defTabSz="2821426" rtl="0" eaLnBrk="1" latinLnBrk="0" hangingPunct="1">
        <a:spcBef>
          <a:spcPct val="20000"/>
        </a:spcBef>
        <a:buFont typeface="Arial" pitchFamily="34" charset="0"/>
        <a:buChar char="•"/>
        <a:defRPr sz="6236" kern="1200">
          <a:solidFill>
            <a:schemeClr val="tx1"/>
          </a:solidFill>
          <a:latin typeface="+mn-lt"/>
          <a:ea typeface="+mn-ea"/>
          <a:cs typeface="+mn-cs"/>
        </a:defRPr>
      </a:lvl6pPr>
      <a:lvl7pPr marL="9169636" indent="-705357" algn="l" defTabSz="2821426" rtl="0" eaLnBrk="1" latinLnBrk="0" hangingPunct="1">
        <a:spcBef>
          <a:spcPct val="20000"/>
        </a:spcBef>
        <a:buFont typeface="Arial" pitchFamily="34" charset="0"/>
        <a:buChar char="•"/>
        <a:defRPr sz="6236" kern="1200">
          <a:solidFill>
            <a:schemeClr val="tx1"/>
          </a:solidFill>
          <a:latin typeface="+mn-lt"/>
          <a:ea typeface="+mn-ea"/>
          <a:cs typeface="+mn-cs"/>
        </a:defRPr>
      </a:lvl7pPr>
      <a:lvl8pPr marL="10580350" indent="-705357" algn="l" defTabSz="2821426" rtl="0" eaLnBrk="1" latinLnBrk="0" hangingPunct="1">
        <a:spcBef>
          <a:spcPct val="20000"/>
        </a:spcBef>
        <a:buFont typeface="Arial" pitchFamily="34" charset="0"/>
        <a:buChar char="•"/>
        <a:defRPr sz="6236" kern="1200">
          <a:solidFill>
            <a:schemeClr val="tx1"/>
          </a:solidFill>
          <a:latin typeface="+mn-lt"/>
          <a:ea typeface="+mn-ea"/>
          <a:cs typeface="+mn-cs"/>
        </a:defRPr>
      </a:lvl8pPr>
      <a:lvl9pPr marL="11991063" indent="-705357" algn="l" defTabSz="2821426" rtl="0" eaLnBrk="1" latinLnBrk="0" hangingPunct="1">
        <a:spcBef>
          <a:spcPct val="20000"/>
        </a:spcBef>
        <a:buFont typeface="Arial" pitchFamily="34" charset="0"/>
        <a:buChar char="•"/>
        <a:defRPr sz="62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426" rtl="0" eaLnBrk="1" latinLnBrk="0" hangingPunct="1">
        <a:defRPr sz="5593" kern="1200">
          <a:solidFill>
            <a:schemeClr val="tx1"/>
          </a:solidFill>
          <a:latin typeface="+mn-lt"/>
          <a:ea typeface="+mn-ea"/>
          <a:cs typeface="+mn-cs"/>
        </a:defRPr>
      </a:lvl1pPr>
      <a:lvl2pPr marL="1410713" algn="l" defTabSz="2821426" rtl="0" eaLnBrk="1" latinLnBrk="0" hangingPunct="1">
        <a:defRPr sz="5593" kern="1200">
          <a:solidFill>
            <a:schemeClr val="tx1"/>
          </a:solidFill>
          <a:latin typeface="+mn-lt"/>
          <a:ea typeface="+mn-ea"/>
          <a:cs typeface="+mn-cs"/>
        </a:defRPr>
      </a:lvl2pPr>
      <a:lvl3pPr marL="2821426" algn="l" defTabSz="2821426" rtl="0" eaLnBrk="1" latinLnBrk="0" hangingPunct="1">
        <a:defRPr sz="5593" kern="1200">
          <a:solidFill>
            <a:schemeClr val="tx1"/>
          </a:solidFill>
          <a:latin typeface="+mn-lt"/>
          <a:ea typeface="+mn-ea"/>
          <a:cs typeface="+mn-cs"/>
        </a:defRPr>
      </a:lvl3pPr>
      <a:lvl4pPr marL="4232140" algn="l" defTabSz="2821426" rtl="0" eaLnBrk="1" latinLnBrk="0" hangingPunct="1">
        <a:defRPr sz="5593" kern="1200">
          <a:solidFill>
            <a:schemeClr val="tx1"/>
          </a:solidFill>
          <a:latin typeface="+mn-lt"/>
          <a:ea typeface="+mn-ea"/>
          <a:cs typeface="+mn-cs"/>
        </a:defRPr>
      </a:lvl4pPr>
      <a:lvl5pPr marL="5642853" algn="l" defTabSz="2821426" rtl="0" eaLnBrk="1" latinLnBrk="0" hangingPunct="1">
        <a:defRPr sz="5593" kern="1200">
          <a:solidFill>
            <a:schemeClr val="tx1"/>
          </a:solidFill>
          <a:latin typeface="+mn-lt"/>
          <a:ea typeface="+mn-ea"/>
          <a:cs typeface="+mn-cs"/>
        </a:defRPr>
      </a:lvl5pPr>
      <a:lvl6pPr marL="7053566" algn="l" defTabSz="2821426" rtl="0" eaLnBrk="1" latinLnBrk="0" hangingPunct="1">
        <a:defRPr sz="5593" kern="1200">
          <a:solidFill>
            <a:schemeClr val="tx1"/>
          </a:solidFill>
          <a:latin typeface="+mn-lt"/>
          <a:ea typeface="+mn-ea"/>
          <a:cs typeface="+mn-cs"/>
        </a:defRPr>
      </a:lvl6pPr>
      <a:lvl7pPr marL="8464280" algn="l" defTabSz="2821426" rtl="0" eaLnBrk="1" latinLnBrk="0" hangingPunct="1">
        <a:defRPr sz="5593" kern="1200">
          <a:solidFill>
            <a:schemeClr val="tx1"/>
          </a:solidFill>
          <a:latin typeface="+mn-lt"/>
          <a:ea typeface="+mn-ea"/>
          <a:cs typeface="+mn-cs"/>
        </a:defRPr>
      </a:lvl7pPr>
      <a:lvl8pPr marL="9874993" algn="l" defTabSz="2821426" rtl="0" eaLnBrk="1" latinLnBrk="0" hangingPunct="1">
        <a:defRPr sz="5593" kern="1200">
          <a:solidFill>
            <a:schemeClr val="tx1"/>
          </a:solidFill>
          <a:latin typeface="+mn-lt"/>
          <a:ea typeface="+mn-ea"/>
          <a:cs typeface="+mn-cs"/>
        </a:defRPr>
      </a:lvl8pPr>
      <a:lvl9pPr marL="11285707" algn="l" defTabSz="2821426" rtl="0" eaLnBrk="1" latinLnBrk="0" hangingPunct="1">
        <a:defRPr sz="55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5" Type="http://schemas.openxmlformats.org/officeDocument/2006/relationships/image" Target="../media/image2.png"/><Relationship Id="rId10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20358"/>
            <a:ext cx="21945600" cy="61910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945600" cy="268233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-19050" y="1676400"/>
            <a:ext cx="21945600" cy="688843"/>
          </a:xfrm>
          <a:prstGeom prst="rect">
            <a:avLst/>
          </a:prstGeom>
          <a:noFill/>
        </p:spPr>
        <p:txBody>
          <a:bodyPr wrap="square" lIns="82296" tIns="41148" rIns="82296" bIns="41148" rtlCol="0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sz="3471" i="1" dirty="0">
                <a:solidFill>
                  <a:schemeClr val="bg1"/>
                </a:solidFill>
                <a:latin typeface="Rockwell" panose="02060603020205020403" pitchFamily="18" charset="0"/>
                <a:cs typeface="Times New Roman" pitchFamily="18" charset="0"/>
              </a:rPr>
              <a:t>Kayla Kowalczyk, Jonathan Hudak MS, Christopher Taber PhD</a:t>
            </a:r>
            <a:endParaRPr lang="en-US" sz="2000" i="1" dirty="0">
              <a:solidFill>
                <a:schemeClr val="bg1"/>
              </a:solidFill>
              <a:latin typeface="Rockwell" panose="02060603020205020403" pitchFamily="18" charset="0"/>
              <a:cs typeface="Times New Roman" pitchFamily="18" charset="0"/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sz="2057" dirty="0">
                <a:solidFill>
                  <a:schemeClr val="bg1"/>
                </a:solidFill>
                <a:latin typeface="Rockwell" panose="02060603020205020403" pitchFamily="18" charset="0"/>
                <a:cs typeface="Times New Roman" pitchFamily="18" charset="0"/>
              </a:rPr>
              <a:t>Department of Physical Therapy and Human Movement Science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39820" y="348472"/>
            <a:ext cx="17054923" cy="1067985"/>
          </a:xfrm>
          <a:prstGeom prst="rect">
            <a:avLst/>
          </a:prstGeom>
          <a:noFill/>
        </p:spPr>
        <p:txBody>
          <a:bodyPr wrap="square" lIns="82296" tIns="41148" rIns="82296" bIns="41148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Rockwell" panose="02060603020205020403" pitchFamily="18" charset="0"/>
              </a:rPr>
              <a:t>The Effect of Off-season Training Load on Lactate Threshold, Strength, and Rowing Performance in Collegiate Division 1 Rowers</a:t>
            </a:r>
            <a:endParaRPr lang="en-US" sz="3200" dirty="0">
              <a:solidFill>
                <a:schemeClr val="bg1"/>
              </a:solidFill>
              <a:latin typeface="Rockwell" panose="02060603020205020403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67775" y="16020489"/>
            <a:ext cx="9723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bg1"/>
                </a:solidFill>
                <a:latin typeface="Rockwell" panose="02060603020205020403" pitchFamily="18" charset="0"/>
                <a:cs typeface="Times New Roman" pitchFamily="18" charset="0"/>
              </a:rPr>
              <a:t>This work was presented at the 2020 Sacred Heart University Academic Festival</a:t>
            </a:r>
          </a:p>
        </p:txBody>
      </p:sp>
      <p:sp>
        <p:nvSpPr>
          <p:cNvPr id="22" name="Rectangle 21"/>
          <p:cNvSpPr/>
          <p:nvPr/>
        </p:nvSpPr>
        <p:spPr>
          <a:xfrm>
            <a:off x="-33612" y="2581695"/>
            <a:ext cx="6167775" cy="1323802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593" dirty="0"/>
          </a:p>
        </p:txBody>
      </p:sp>
      <p:sp>
        <p:nvSpPr>
          <p:cNvPr id="3" name="TextBox 2"/>
          <p:cNvSpPr txBox="1"/>
          <p:nvPr/>
        </p:nvSpPr>
        <p:spPr>
          <a:xfrm>
            <a:off x="-23026" y="2726591"/>
            <a:ext cx="608230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INTRODUCTION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70C0"/>
                </a:solidFill>
                <a:latin typeface="Rockwell" panose="02060603020205020403" pitchFamily="18" charset="0"/>
              </a:rPr>
              <a:t>Rowing utilizes maximal amounts of anaerobic capacity,  aerobic capacity, maximal power output, and strength</a:t>
            </a:r>
            <a:r>
              <a:rPr lang="en-US" sz="1800" baseline="30000" dirty="0">
                <a:solidFill>
                  <a:srgbClr val="0070C0"/>
                </a:solidFill>
                <a:latin typeface="Rockwell" panose="02060603020205020403" pitchFamily="18" charset="0"/>
              </a:rPr>
              <a:t>1</a:t>
            </a:r>
            <a:endParaRPr lang="en-US" sz="1800" dirty="0">
              <a:solidFill>
                <a:srgbClr val="0070C0"/>
              </a:solidFill>
              <a:latin typeface="Rockwell" panose="02060603020205020403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70C0"/>
                </a:solidFill>
                <a:latin typeface="Rockwell" panose="02060603020205020403" pitchFamily="18" charset="0"/>
              </a:rPr>
              <a:t>Rowing ergometer performance has been correlated to performance on isometric grip and leg strength tests</a:t>
            </a:r>
            <a:r>
              <a:rPr lang="en-US" sz="1800" baseline="30000" dirty="0">
                <a:solidFill>
                  <a:srgbClr val="0070C0"/>
                </a:solidFill>
                <a:latin typeface="Rockwell" panose="02060603020205020403" pitchFamily="18" charset="0"/>
              </a:rPr>
              <a:t>2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70C0"/>
                </a:solidFill>
                <a:latin typeface="Rockwell" panose="02060603020205020403" pitchFamily="18" charset="0"/>
              </a:rPr>
              <a:t>Previous research hasn’t compared off-season training programs with a 2000-meter rowing performance test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70C0"/>
                </a:solidFill>
                <a:latin typeface="Rockwell" panose="02060603020205020403" pitchFamily="18" charset="0"/>
              </a:rPr>
              <a:t>The goals of this research included: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Providing the Sacred Heart Rowing team with data to enhance their training prescription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To examine how offseason training influenced lactate threshold, grip strength, and leg strength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115678" y="7173799"/>
            <a:ext cx="59436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44587"/>
            <a:ext cx="3000375" cy="1647825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1022123" y="2874580"/>
            <a:ext cx="4800601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PARTICIPANTS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 21 participants (female)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All completed handgrip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16 completed isometric mid-thigh pull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18 completed lactate threshold protocols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Demographics(mean ± SD)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Age: 19.1 ± 1.1 years 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Height: 167.05±6.28 cm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Body Mass: 69.33± 14.58 kg </a:t>
            </a:r>
          </a:p>
          <a:p>
            <a:endParaRPr lang="en-US" sz="3600" dirty="0">
              <a:solidFill>
                <a:schemeClr val="tx2">
                  <a:lumMod val="60000"/>
                  <a:lumOff val="40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7282" y="7151349"/>
            <a:ext cx="5960392" cy="9348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METHODS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Two weeks of data collection at two time points (pre-post)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Fall and Spring Semesters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Week 1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Anthropometric</a:t>
            </a:r>
          </a:p>
          <a:p>
            <a:pPr marL="2480264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DOB</a:t>
            </a:r>
          </a:p>
          <a:p>
            <a:pPr marL="2480264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Height (cm)/Weight (kg)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Performance tests </a:t>
            </a:r>
          </a:p>
          <a:p>
            <a:pPr marL="2480264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Dynamic warm-up</a:t>
            </a:r>
          </a:p>
          <a:p>
            <a:pPr marL="2480264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Two maximal hand grip tests per hand. </a:t>
            </a:r>
          </a:p>
          <a:p>
            <a:pPr marL="2480264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Isometric mid-thigh pull test</a:t>
            </a:r>
          </a:p>
          <a:p>
            <a:pPr marL="3577522" lvl="3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Bar height estimated in cm. </a:t>
            </a:r>
          </a:p>
          <a:p>
            <a:pPr marL="3577522" lvl="3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Subjects strapped into a custom isometric mid-thigh pull rack </a:t>
            </a:r>
          </a:p>
          <a:p>
            <a:pPr marL="3577522" lvl="3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Weightlifting straps/athletic tape used to lock athletes in</a:t>
            </a:r>
          </a:p>
          <a:p>
            <a:pPr marL="3577522" lvl="3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Dual force plates used for data collection. </a:t>
            </a:r>
          </a:p>
          <a:p>
            <a:pPr marL="3577522" lvl="3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Two submaximal warm up attempts </a:t>
            </a:r>
          </a:p>
          <a:p>
            <a:pPr marL="4674779" lvl="4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50 and 75% of perceived maximum. </a:t>
            </a:r>
          </a:p>
          <a:p>
            <a:pPr marL="3577522" lvl="3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Two maximal trials collected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Week 2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Blood lactate levels collected </a:t>
            </a:r>
          </a:p>
          <a:p>
            <a:pPr marL="2480264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Graded exercise test </a:t>
            </a:r>
          </a:p>
          <a:p>
            <a:pPr marL="2480264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Blood was drawn from the earlobe </a:t>
            </a:r>
          </a:p>
          <a:p>
            <a:pPr marL="2480264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Subjects started at a submaximal level of intensity in wattage </a:t>
            </a:r>
          </a:p>
          <a:p>
            <a:pPr marL="2480264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Each stage lasted approximately four minutes</a:t>
            </a:r>
          </a:p>
          <a:p>
            <a:pPr marL="2480264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  <a:latin typeface="Rockwell" panose="02060603020205020403" pitchFamily="18" charset="0"/>
              </a:rPr>
              <a:t>Intensity increased by 20-30 watts until a value above eight millimoles of lactate was achieved. </a:t>
            </a:r>
          </a:p>
          <a:p>
            <a:endParaRPr lang="en-US" sz="3600" dirty="0">
              <a:solidFill>
                <a:schemeClr val="tx2">
                  <a:lumMod val="60000"/>
                  <a:lumOff val="40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981990" y="6807804"/>
            <a:ext cx="5753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RESULTS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5815205" y="2665604"/>
            <a:ext cx="6167775" cy="1322758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593" dirty="0"/>
          </a:p>
        </p:txBody>
      </p:sp>
      <p:sp>
        <p:nvSpPr>
          <p:cNvPr id="39" name="TextBox 38"/>
          <p:cNvSpPr txBox="1"/>
          <p:nvPr/>
        </p:nvSpPr>
        <p:spPr>
          <a:xfrm>
            <a:off x="15922487" y="13393192"/>
            <a:ext cx="58403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REFERENCES</a:t>
            </a:r>
          </a:p>
          <a:p>
            <a:pPr marL="228600" indent="-228600">
              <a:buFontTx/>
              <a:buAutoNum type="arabicPeriod"/>
            </a:pPr>
            <a:r>
              <a:rPr lang="en-US" sz="1200" dirty="0">
                <a:solidFill>
                  <a:srgbClr val="0070C0"/>
                </a:solidFill>
                <a:latin typeface="Rockwell" panose="02060603020205020403" pitchFamily="18" charset="0"/>
              </a:rPr>
              <a:t>García-</a:t>
            </a:r>
            <a:r>
              <a:rPr lang="en-US" sz="1200" dirty="0" err="1">
                <a:solidFill>
                  <a:srgbClr val="0070C0"/>
                </a:solidFill>
                <a:latin typeface="Rockwell" panose="02060603020205020403" pitchFamily="18" charset="0"/>
              </a:rPr>
              <a:t>pallarés</a:t>
            </a:r>
            <a:r>
              <a:rPr lang="en-US" sz="1200" dirty="0">
                <a:solidFill>
                  <a:srgbClr val="0070C0"/>
                </a:solidFill>
                <a:latin typeface="Rockwell" panose="02060603020205020403" pitchFamily="18" charset="0"/>
              </a:rPr>
              <a:t> J, </a:t>
            </a:r>
            <a:r>
              <a:rPr lang="en-US" sz="1200" dirty="0" err="1">
                <a:solidFill>
                  <a:srgbClr val="0070C0"/>
                </a:solidFill>
                <a:latin typeface="Rockwell" panose="02060603020205020403" pitchFamily="18" charset="0"/>
              </a:rPr>
              <a:t>Izquierdo</a:t>
            </a:r>
            <a:r>
              <a:rPr lang="en-US" sz="1200" dirty="0">
                <a:solidFill>
                  <a:srgbClr val="0070C0"/>
                </a:solidFill>
                <a:latin typeface="Rockwell" panose="02060603020205020403" pitchFamily="18" charset="0"/>
              </a:rPr>
              <a:t> M. Strategies to Optimize Concurrent Training of Strength and Aerobic Fitness for Rowing and Canoeing. </a:t>
            </a:r>
            <a:r>
              <a:rPr lang="en-US" sz="1200" i="1" dirty="0">
                <a:solidFill>
                  <a:srgbClr val="0070C0"/>
                </a:solidFill>
                <a:latin typeface="Rockwell" panose="02060603020205020403" pitchFamily="18" charset="0"/>
              </a:rPr>
              <a:t>Sports medicine</a:t>
            </a:r>
            <a:r>
              <a:rPr lang="en-US" sz="1200" dirty="0">
                <a:solidFill>
                  <a:srgbClr val="0070C0"/>
                </a:solidFill>
                <a:latin typeface="Rockwell" panose="02060603020205020403" pitchFamily="18" charset="0"/>
              </a:rPr>
              <a:t>. 2011. 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err="1">
                <a:solidFill>
                  <a:srgbClr val="0070C0"/>
                </a:solidFill>
                <a:latin typeface="Rockwell" panose="02060603020205020403" pitchFamily="18" charset="0"/>
              </a:rPr>
              <a:t>Secher</a:t>
            </a:r>
            <a:r>
              <a:rPr lang="en-US" sz="1200" dirty="0">
                <a:solidFill>
                  <a:srgbClr val="0070C0"/>
                </a:solidFill>
                <a:latin typeface="Rockwell" panose="02060603020205020403" pitchFamily="18" charset="0"/>
              </a:rPr>
              <a:t> NH. Physiological and Biomechanical Aspects of Rowing: Implications for Training. </a:t>
            </a:r>
            <a:r>
              <a:rPr lang="en-US" sz="1200" i="1" dirty="0">
                <a:solidFill>
                  <a:srgbClr val="0070C0"/>
                </a:solidFill>
                <a:latin typeface="Rockwell" panose="02060603020205020403" pitchFamily="18" charset="0"/>
              </a:rPr>
              <a:t>Sports Medicine</a:t>
            </a:r>
            <a:r>
              <a:rPr lang="en-US" sz="1200" dirty="0">
                <a:solidFill>
                  <a:srgbClr val="0070C0"/>
                </a:solidFill>
                <a:latin typeface="Rockwell" panose="02060603020205020403" pitchFamily="18" charset="0"/>
              </a:rPr>
              <a:t>. 1993;15(1):24-42. </a:t>
            </a:r>
          </a:p>
          <a:p>
            <a:pPr marL="228600" indent="-228600">
              <a:buFontTx/>
              <a:buAutoNum type="arabicPeriod"/>
            </a:pPr>
            <a:r>
              <a:rPr lang="en-US" sz="1200" dirty="0">
                <a:solidFill>
                  <a:srgbClr val="0070C0"/>
                </a:solidFill>
                <a:latin typeface="Rockwell" panose="02060603020205020403" pitchFamily="18" charset="0"/>
              </a:rPr>
              <a:t>Hopkins W, Marshall S, </a:t>
            </a:r>
            <a:r>
              <a:rPr lang="en-US" sz="1200" dirty="0" err="1">
                <a:solidFill>
                  <a:srgbClr val="0070C0"/>
                </a:solidFill>
                <a:latin typeface="Rockwell" panose="02060603020205020403" pitchFamily="18" charset="0"/>
              </a:rPr>
              <a:t>Batterham</a:t>
            </a:r>
            <a:r>
              <a:rPr lang="en-US" sz="1200" dirty="0">
                <a:solidFill>
                  <a:srgbClr val="0070C0"/>
                </a:solidFill>
                <a:latin typeface="Rockwell" panose="02060603020205020403" pitchFamily="18" charset="0"/>
              </a:rPr>
              <a:t> A, </a:t>
            </a:r>
            <a:r>
              <a:rPr lang="en-US" sz="1200" dirty="0" err="1">
                <a:solidFill>
                  <a:srgbClr val="0070C0"/>
                </a:solidFill>
                <a:latin typeface="Rockwell" panose="02060603020205020403" pitchFamily="18" charset="0"/>
              </a:rPr>
              <a:t>Hanin</a:t>
            </a:r>
            <a:r>
              <a:rPr lang="en-US" sz="1200" dirty="0">
                <a:solidFill>
                  <a:srgbClr val="0070C0"/>
                </a:solidFill>
                <a:latin typeface="Rockwell" panose="02060603020205020403" pitchFamily="18" charset="0"/>
              </a:rPr>
              <a:t> J. Progressive statistics for studies in sports medicine and exercise science. Medicine+ Science in Sports+ Exercise 41:3, 2009.</a:t>
            </a:r>
          </a:p>
          <a:p>
            <a:pPr marL="228600" indent="-228600">
              <a:buAutoNum type="arabicPeriod"/>
            </a:pPr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985163" y="2880666"/>
            <a:ext cx="5753100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DISCUSSION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Right hand grip isometric strength improvement showed the only statistical significance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Some subjects showed great improvements in isometric mid-thigh pull strength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Averages between the Fall and Spring semesters did increase for all measures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Although statistically insignificant, this provides feedback to the coach and rowers 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Their numbers as a team improved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Limitations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Training programs were performed on rower’s on regard – they weren’t tracked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Intratester reliability</a:t>
            </a:r>
          </a:p>
          <a:p>
            <a:pPr marL="2480264" lvl="2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Different people recording and conducting the tests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Conclusions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Need to monitor offseason training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More research is needed to see how different training protocols influence performance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Data collected provides a base for the coach and researchers to use in the future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15834345" y="10131783"/>
            <a:ext cx="59436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6024845" y="10210398"/>
            <a:ext cx="57531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FUTURE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Continue to test female rowers in the fall and spring semesters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Create a database at the Pioneer Performance Center to establish norms within the program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Use data to inform and improve off-season training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Monitor progress of rowers throughout their collegiate careers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Expand testing to local rowing clubs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15834345" y="13106400"/>
            <a:ext cx="59436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304237" y="2731861"/>
            <a:ext cx="50554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Rockwell" panose="02060603020205020403" pitchFamily="18" charset="0"/>
              </a:rPr>
              <a:t>STATISTICAL ANALYSIS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Descriptive statistics (Microsoft Excel)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Mean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Standard deviation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Data Analysis (Microsoft Excel)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Paired, two-tailed T-Tests for all dependent variables. </a:t>
            </a:r>
          </a:p>
          <a:p>
            <a:pPr marL="1383007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Cohen’s d effect sizes</a:t>
            </a:r>
            <a:r>
              <a:rPr lang="en-US" sz="1600" baseline="30000" dirty="0">
                <a:solidFill>
                  <a:srgbClr val="0070C0"/>
                </a:solidFill>
                <a:latin typeface="Rockwell" panose="02060603020205020403" pitchFamily="18" charset="0"/>
              </a:rPr>
              <a:t>3</a:t>
            </a:r>
            <a:endParaRPr lang="en-US" sz="1600" dirty="0">
              <a:solidFill>
                <a:srgbClr val="0070C0"/>
              </a:solidFill>
              <a:latin typeface="Rockwell" panose="02060603020205020403" pitchFamily="18" charset="0"/>
            </a:endParaRPr>
          </a:p>
          <a:p>
            <a:pPr marL="2480264" lvl="2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Magnitude of difference between pre and post measurements.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  <a:latin typeface="Rockwell" panose="02060603020205020403" pitchFamily="18" charset="0"/>
              </a:rPr>
              <a:t>Statistical significance was set at p≤0.05 for all statistical analysis. 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3374526" y="8699182"/>
            <a:ext cx="10326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LATERAL ROTATION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4675697" y="8685288"/>
            <a:ext cx="81624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LATERAL BEND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68B0FA-742D-4F69-B480-15ECA158BC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6291" y="7412493"/>
            <a:ext cx="4230991" cy="27983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71A385-F789-41BC-A0AB-34D58317E8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22123" y="7467600"/>
            <a:ext cx="4279763" cy="26641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85AC9D-E557-4847-8E38-6076D048BB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18770" y="11038912"/>
            <a:ext cx="4704925" cy="2753288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8F0A43C-C367-4636-AB1C-6F6217AC75CB}"/>
              </a:ext>
            </a:extLst>
          </p:cNvPr>
          <p:cNvSpPr txBox="1"/>
          <p:nvPr/>
        </p:nvSpPr>
        <p:spPr>
          <a:xfrm>
            <a:off x="11470734" y="10287000"/>
            <a:ext cx="3795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  <a:latin typeface="Rockwell" panose="02060603020205020403" pitchFamily="18" charset="0"/>
              </a:rPr>
              <a:t>Figure 2. Left Hand Grip Strength Before and After Offseason Training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17687A4-1294-46D5-BA25-86C37F5DB926}"/>
              </a:ext>
            </a:extLst>
          </p:cNvPr>
          <p:cNvSpPr txBox="1"/>
          <p:nvPr/>
        </p:nvSpPr>
        <p:spPr>
          <a:xfrm>
            <a:off x="6859217" y="13868400"/>
            <a:ext cx="3999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  <a:latin typeface="Rockwell" panose="02060603020205020403" pitchFamily="18" charset="0"/>
              </a:rPr>
              <a:t>Figure 3. Onset of Blood Lactate Before and After Offseason Training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9EC77FE-F3E6-4571-B324-3C3B644E4BFB}"/>
              </a:ext>
            </a:extLst>
          </p:cNvPr>
          <p:cNvSpPr txBox="1"/>
          <p:nvPr/>
        </p:nvSpPr>
        <p:spPr>
          <a:xfrm>
            <a:off x="11470734" y="13868400"/>
            <a:ext cx="4021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  <a:latin typeface="Rockwell" panose="02060603020205020403" pitchFamily="18" charset="0"/>
              </a:rPr>
              <a:t>Figure 4. Isometric Mid-Thigh Pull Strength Before and After Offseason Training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EF89738-B786-41D5-9378-705057DECBD3}"/>
              </a:ext>
            </a:extLst>
          </p:cNvPr>
          <p:cNvSpPr txBox="1"/>
          <p:nvPr/>
        </p:nvSpPr>
        <p:spPr>
          <a:xfrm>
            <a:off x="6629400" y="10287000"/>
            <a:ext cx="40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  <a:latin typeface="Rockwell" panose="02060603020205020403" pitchFamily="18" charset="0"/>
              </a:rPr>
              <a:t>Figure 1. Right Hand Grip Strength Before and After Offseason Training</a:t>
            </a:r>
          </a:p>
        </p:txBody>
      </p:sp>
      <p:graphicFrame>
        <p:nvGraphicFramePr>
          <p:cNvPr id="51" name="Chart 50">
            <a:extLst>
              <a:ext uri="{FF2B5EF4-FFF2-40B4-BE49-F238E27FC236}">
                <a16:creationId xmlns:a16="http://schemas.microsoft.com/office/drawing/2014/main" id="{00000000-0008-0000-0200-000002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9918985"/>
              </p:ext>
            </p:extLst>
          </p:nvPr>
        </p:nvGraphicFramePr>
        <p:xfrm>
          <a:off x="6685449" y="11030453"/>
          <a:ext cx="3902480" cy="2759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04E83A8-5355-4B21-8533-07577DCE09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342919"/>
              </p:ext>
            </p:extLst>
          </p:nvPr>
        </p:nvGraphicFramePr>
        <p:xfrm>
          <a:off x="6436291" y="14292284"/>
          <a:ext cx="2060949" cy="114986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698500">
                  <a:extLst>
                    <a:ext uri="{9D8B030D-6E8A-4147-A177-3AD203B41FA5}">
                      <a16:colId xmlns:a16="http://schemas.microsoft.com/office/drawing/2014/main" val="2617969883"/>
                    </a:ext>
                  </a:extLst>
                </a:gridCol>
                <a:gridCol w="637835">
                  <a:extLst>
                    <a:ext uri="{9D8B030D-6E8A-4147-A177-3AD203B41FA5}">
                      <a16:colId xmlns:a16="http://schemas.microsoft.com/office/drawing/2014/main" val="1303457655"/>
                    </a:ext>
                  </a:extLst>
                </a:gridCol>
                <a:gridCol w="724614">
                  <a:extLst>
                    <a:ext uri="{9D8B030D-6E8A-4147-A177-3AD203B41FA5}">
                      <a16:colId xmlns:a16="http://schemas.microsoft.com/office/drawing/2014/main" val="125342581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AVERAGE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205.52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218.81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946339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38.14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34.32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8551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T-TEST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0.0509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2327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Cohens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0.36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Small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263923"/>
                  </a:ext>
                </a:extLst>
              </a:tr>
            </a:tbl>
          </a:graphicData>
        </a:graphic>
      </p:graphicFrame>
      <p:sp>
        <p:nvSpPr>
          <p:cNvPr id="52" name="TextBox 51">
            <a:extLst>
              <a:ext uri="{FF2B5EF4-FFF2-40B4-BE49-F238E27FC236}">
                <a16:creationId xmlns:a16="http://schemas.microsoft.com/office/drawing/2014/main" id="{F7F502FF-F7D4-46C3-95BD-0AAC42520EB3}"/>
              </a:ext>
            </a:extLst>
          </p:cNvPr>
          <p:cNvSpPr txBox="1"/>
          <p:nvPr/>
        </p:nvSpPr>
        <p:spPr>
          <a:xfrm>
            <a:off x="6360006" y="15476661"/>
            <a:ext cx="2427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  <a:latin typeface="Rockwell" panose="02060603020205020403" pitchFamily="18" charset="0"/>
              </a:rPr>
              <a:t>Table 1. Right Hand Grip Pre/Post Descriptive Statistics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02DD61E5-2107-4EFE-BAC8-8CA0D231B3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347723"/>
              </p:ext>
            </p:extLst>
          </p:nvPr>
        </p:nvGraphicFramePr>
        <p:xfrm>
          <a:off x="8862517" y="14292284"/>
          <a:ext cx="2034083" cy="114986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698500">
                  <a:extLst>
                    <a:ext uri="{9D8B030D-6E8A-4147-A177-3AD203B41FA5}">
                      <a16:colId xmlns:a16="http://schemas.microsoft.com/office/drawing/2014/main" val="1870130491"/>
                    </a:ext>
                  </a:extLst>
                </a:gridCol>
                <a:gridCol w="656755">
                  <a:extLst>
                    <a:ext uri="{9D8B030D-6E8A-4147-A177-3AD203B41FA5}">
                      <a16:colId xmlns:a16="http://schemas.microsoft.com/office/drawing/2014/main" val="3043603711"/>
                    </a:ext>
                  </a:extLst>
                </a:gridCol>
                <a:gridCol w="678828">
                  <a:extLst>
                    <a:ext uri="{9D8B030D-6E8A-4147-A177-3AD203B41FA5}">
                      <a16:colId xmlns:a16="http://schemas.microsoft.com/office/drawing/2014/main" val="352715741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AVERAGE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198.57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200.85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01968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40.61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31.02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327642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T-TEST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0.78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51103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Cohens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Trivial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8427348"/>
                  </a:ext>
                </a:extLst>
              </a:tr>
            </a:tbl>
          </a:graphicData>
        </a:graphic>
      </p:graphicFrame>
      <p:sp>
        <p:nvSpPr>
          <p:cNvPr id="53" name="TextBox 52">
            <a:extLst>
              <a:ext uri="{FF2B5EF4-FFF2-40B4-BE49-F238E27FC236}">
                <a16:creationId xmlns:a16="http://schemas.microsoft.com/office/drawing/2014/main" id="{9805FEF8-C2C0-47BB-A729-FE7C5A61ECA5}"/>
              </a:ext>
            </a:extLst>
          </p:cNvPr>
          <p:cNvSpPr txBox="1"/>
          <p:nvPr/>
        </p:nvSpPr>
        <p:spPr>
          <a:xfrm>
            <a:off x="8773650" y="15465918"/>
            <a:ext cx="2427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  <a:latin typeface="Rockwell" panose="02060603020205020403" pitchFamily="18" charset="0"/>
              </a:rPr>
              <a:t>Table 2. Left Hand Grip Pre/Post Descriptive Statistics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4129CB5F-5919-4B71-92C4-559090E038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5030156"/>
              </p:ext>
            </p:extLst>
          </p:nvPr>
        </p:nvGraphicFramePr>
        <p:xfrm>
          <a:off x="11128888" y="14312097"/>
          <a:ext cx="2254251" cy="114986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821085">
                  <a:extLst>
                    <a:ext uri="{9D8B030D-6E8A-4147-A177-3AD203B41FA5}">
                      <a16:colId xmlns:a16="http://schemas.microsoft.com/office/drawing/2014/main" val="724528308"/>
                    </a:ext>
                  </a:extLst>
                </a:gridCol>
                <a:gridCol w="753905">
                  <a:extLst>
                    <a:ext uri="{9D8B030D-6E8A-4147-A177-3AD203B41FA5}">
                      <a16:colId xmlns:a16="http://schemas.microsoft.com/office/drawing/2014/main" val="818269797"/>
                    </a:ext>
                  </a:extLst>
                </a:gridCol>
                <a:gridCol w="679261">
                  <a:extLst>
                    <a:ext uri="{9D8B030D-6E8A-4147-A177-3AD203B41FA5}">
                      <a16:colId xmlns:a16="http://schemas.microsoft.com/office/drawing/2014/main" val="119210397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AVERAGE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2054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2123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83198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435.28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539.46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72711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T-TEST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0.25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8478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Cohens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Trivial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7216002"/>
                  </a:ext>
                </a:extLst>
              </a:tr>
            </a:tbl>
          </a:graphicData>
        </a:graphic>
      </p:graphicFrame>
      <p:sp>
        <p:nvSpPr>
          <p:cNvPr id="54" name="TextBox 53">
            <a:extLst>
              <a:ext uri="{FF2B5EF4-FFF2-40B4-BE49-F238E27FC236}">
                <a16:creationId xmlns:a16="http://schemas.microsoft.com/office/drawing/2014/main" id="{65952CED-637C-4A4A-808E-46F3CAAC5A6B}"/>
              </a:ext>
            </a:extLst>
          </p:cNvPr>
          <p:cNvSpPr txBox="1"/>
          <p:nvPr/>
        </p:nvSpPr>
        <p:spPr>
          <a:xfrm>
            <a:off x="11029607" y="15465918"/>
            <a:ext cx="2427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  <a:latin typeface="Rockwell" panose="02060603020205020403" pitchFamily="18" charset="0"/>
              </a:rPr>
              <a:t>Table 3. Isometric Mid-Thigh Pull Pre/Post Descriptive Statistics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65EA7F5B-3AF5-4BD7-B9C3-3AC4486F53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505336"/>
              </p:ext>
            </p:extLst>
          </p:nvPr>
        </p:nvGraphicFramePr>
        <p:xfrm>
          <a:off x="13549970" y="14312097"/>
          <a:ext cx="2006600" cy="114986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698500">
                  <a:extLst>
                    <a:ext uri="{9D8B030D-6E8A-4147-A177-3AD203B41FA5}">
                      <a16:colId xmlns:a16="http://schemas.microsoft.com/office/drawing/2014/main" val="464004675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21246421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9339727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AVERAGE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139.77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144.22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3479732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24.79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22.81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3514475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T-TEST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814490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Cohens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Trivial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90757515"/>
                  </a:ext>
                </a:extLst>
              </a:tr>
            </a:tbl>
          </a:graphicData>
        </a:graphic>
      </p:graphicFrame>
      <p:sp>
        <p:nvSpPr>
          <p:cNvPr id="55" name="TextBox 54">
            <a:extLst>
              <a:ext uri="{FF2B5EF4-FFF2-40B4-BE49-F238E27FC236}">
                <a16:creationId xmlns:a16="http://schemas.microsoft.com/office/drawing/2014/main" id="{16D1B6C7-2216-4515-90F0-08BAF7AE2A41}"/>
              </a:ext>
            </a:extLst>
          </p:cNvPr>
          <p:cNvSpPr txBox="1"/>
          <p:nvPr/>
        </p:nvSpPr>
        <p:spPr>
          <a:xfrm>
            <a:off x="13494737" y="15476661"/>
            <a:ext cx="2427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  <a:latin typeface="Rockwell" panose="02060603020205020403" pitchFamily="18" charset="0"/>
              </a:rPr>
              <a:t>Table 4. Onset of Blood Lactate Pre/Post Descriptive Statistics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9BB078-C0C3-4B2A-8ACA-66F32EBEC7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9764" y="-32065"/>
            <a:ext cx="3673216" cy="2697669"/>
          </a:xfrm>
          <a:prstGeom prst="rect">
            <a:avLst/>
          </a:prstGeom>
        </p:spPr>
      </p:pic>
      <p:pic>
        <p:nvPicPr>
          <p:cNvPr id="6" name="Academic Festival Audio">
            <a:hlinkClick r:id="" action="ppaction://media"/>
            <a:extLst>
              <a:ext uri="{FF2B5EF4-FFF2-40B4-BE49-F238E27FC236}">
                <a16:creationId xmlns:a16="http://schemas.microsoft.com/office/drawing/2014/main" id="{F7A1B158-ED0F-4536-A7AE-97978204AC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16565" y="1493738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3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9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5CE8F2295A45499C85BE0C7ED9EB41" ma:contentTypeVersion="0" ma:contentTypeDescription="Create a new document." ma:contentTypeScope="" ma:versionID="85d2219be8eb000d10b3304140e8b59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F299B37-D4EC-4CB6-93C0-945DA68A3EA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C2CA534-F2B0-4C31-905C-7FFADA9216DC}">
  <ds:schemaRefs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04D6F85-45C1-43DE-9A51-4765A90C97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20172</TotalTime>
  <Words>757</Words>
  <Application>Microsoft Office PowerPoint</Application>
  <PresentationFormat>Custom</PresentationFormat>
  <Paragraphs>138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Rockwell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Scibek, Prof. Eric P.</dc:creator>
  <cp:lastModifiedBy>Kayla Kowalczyk</cp:lastModifiedBy>
  <cp:revision>168</cp:revision>
  <dcterms:created xsi:type="dcterms:W3CDTF">2013-06-27T21:33:01Z</dcterms:created>
  <dcterms:modified xsi:type="dcterms:W3CDTF">2020-04-13T13:02:28Z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0x0101001B5CE8F2295A45499C85BE0C7ED9EB41</vt:lpwstr>
  </property>
</Properties>
</file>