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0" r:id="rId7"/>
    <p:sldId id="260" r:id="rId8"/>
    <p:sldId id="271" r:id="rId9"/>
    <p:sldId id="261" r:id="rId10"/>
    <p:sldId id="265" r:id="rId11"/>
    <p:sldId id="266" r:id="rId12"/>
    <p:sldId id="268" r:id="rId13"/>
    <p:sldId id="267" r:id="rId14"/>
    <p:sldId id="262" r:id="rId15"/>
    <p:sldId id="263" r:id="rId16"/>
    <p:sldId id="264" r:id="rId17"/>
    <p:sldId id="272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ner, Prof. Stephen" initials="BPS" lastIdx="1" clrIdx="0">
    <p:extLst>
      <p:ext uri="{19B8F6BF-5375-455C-9EA6-DF929625EA0E}">
        <p15:presenceInfo xmlns:p15="http://schemas.microsoft.com/office/powerpoint/2012/main" userId="S-1-5-21-1275210071-1336601894-1801674531-158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riners\Desktop\Spring%2021\NamUs%20Database%20(Pre-COVID)%20for%20Academic%20Festival%204-26-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Sheet7!$M$23</c:f>
              <c:strCache>
                <c:ptCount val="1"/>
                <c:pt idx="0">
                  <c:v>% in Database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18C-49D5-8791-3C8A84A7420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18C-49D5-8791-3C8A84A7420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18C-49D5-8791-3C8A84A7420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18C-49D5-8791-3C8A84A7420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C18C-49D5-8791-3C8A84A7420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C18C-49D5-8791-3C8A84A742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Sheet7!$L$24:$L$29</c:f>
              <c:strCache>
                <c:ptCount val="6"/>
                <c:pt idx="0">
                  <c:v>Asian</c:v>
                </c:pt>
                <c:pt idx="1">
                  <c:v>Black</c:v>
                </c:pt>
                <c:pt idx="2">
                  <c:v>Hispanic</c:v>
                </c:pt>
                <c:pt idx="3">
                  <c:v>Native American</c:v>
                </c:pt>
                <c:pt idx="4">
                  <c:v>Other</c:v>
                </c:pt>
                <c:pt idx="5">
                  <c:v>White</c:v>
                </c:pt>
              </c:strCache>
            </c:strRef>
          </c:cat>
          <c:val>
            <c:numRef>
              <c:f>Sheet7!$M$24:$M$29</c:f>
              <c:numCache>
                <c:formatCode>0.0%</c:formatCode>
                <c:ptCount val="6"/>
                <c:pt idx="0">
                  <c:v>2.6277372262773723E-2</c:v>
                </c:pt>
                <c:pt idx="1">
                  <c:v>0.25547445255474455</c:v>
                </c:pt>
                <c:pt idx="2">
                  <c:v>0.14452554744525548</c:v>
                </c:pt>
                <c:pt idx="3">
                  <c:v>4.8175182481751823E-2</c:v>
                </c:pt>
                <c:pt idx="4">
                  <c:v>5.5474452554744529E-2</c:v>
                </c:pt>
                <c:pt idx="5">
                  <c:v>0.47007299270072994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18C-49D5-8791-3C8A84A7420A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29T08:48:58.857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1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9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5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8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6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5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97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2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91A6D-7D35-4D54-AE8C-D5BFB52C722A}" type="datetimeFigureOut">
              <a:rPr lang="en-US" smtClean="0"/>
              <a:t>4/29/21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C65F3-AC55-48FC-9B57-0448F7A35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4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namus.gov/Abou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cmag.com/archive/namus-missing-person-database-goes-unused-by-93-percent-of-law-enforcement-24894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870" y="11652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the NamUs Database to Investigate Trends in Missing Persons Cases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870" y="2754139"/>
            <a:ext cx="9144000" cy="1655762"/>
          </a:xfrm>
        </p:spPr>
        <p:txBody>
          <a:bodyPr/>
          <a:lstStyle/>
          <a:p>
            <a:r>
              <a:rPr lang="en-US" dirty="0"/>
              <a:t>Jenna Morales</a:t>
            </a:r>
          </a:p>
          <a:p>
            <a:r>
              <a:rPr lang="en-US" dirty="0"/>
              <a:t>(Faculty Mentor: Stephen Briner)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9101"/>
            <a:ext cx="5611008" cy="3038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733" y="4102535"/>
            <a:ext cx="4771242" cy="265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Ten States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334" y="1766637"/>
            <a:ext cx="440116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24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Missing Persons Rates (per 100k of Population)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7902" y="2642942"/>
            <a:ext cx="3172268" cy="2467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42942"/>
            <a:ext cx="3229426" cy="24673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17531" y="2319776"/>
            <a:ext cx="896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STATES MOST AT RISK			           STATES LEAST AT RISK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2975" y="5600700"/>
            <a:ext cx="910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Rates calculated by dividing active cases by state population, then multiplying by 100,000.</a:t>
            </a:r>
            <a:br>
              <a:rPr lang="en-US" dirty="0"/>
            </a:br>
            <a:r>
              <a:rPr lang="en-US" dirty="0"/>
              <a:t>	Similar to techniques used to measure homicide rates.</a:t>
            </a:r>
          </a:p>
        </p:txBody>
      </p:sp>
    </p:spTree>
    <p:extLst>
      <p:ext uri="{BB962C8B-B14F-4D97-AF65-F5344CB8AC3E}">
        <p14:creationId xmlns:p14="http://schemas.microsoft.com/office/powerpoint/2010/main" val="456468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64" y="-187645"/>
            <a:ext cx="10515600" cy="1325563"/>
          </a:xfrm>
        </p:spPr>
        <p:txBody>
          <a:bodyPr/>
          <a:lstStyle/>
          <a:p>
            <a:r>
              <a:rPr lang="en-US" dirty="0"/>
              <a:t>Cases by County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259" y="5973674"/>
            <a:ext cx="10515600" cy="4351338"/>
          </a:xfrm>
        </p:spPr>
        <p:txBody>
          <a:bodyPr/>
          <a:lstStyle/>
          <a:p>
            <a:r>
              <a:rPr lang="en-US" dirty="0"/>
              <a:t>Note that the counties with the highest number of cases are not necessarily the most populous counties.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25" y="1054791"/>
            <a:ext cx="9526329" cy="45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65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" y="-208453"/>
            <a:ext cx="10515600" cy="1325563"/>
          </a:xfrm>
        </p:spPr>
        <p:txBody>
          <a:bodyPr/>
          <a:lstStyle/>
          <a:p>
            <a:r>
              <a:rPr lang="en-US" dirty="0"/>
              <a:t>Cases by County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832" y="926796"/>
            <a:ext cx="8812790" cy="57833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84290" y="1688610"/>
            <a:ext cx="26588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Again, we see a “belt” of unusually high cases running through Tennessee, Arkansas, and Oklahoma. In this belt, the highest number of cases are in Knox County, TN (Knoxville) and Oklahoma County, OK (Oklahoma City). </a:t>
            </a:r>
          </a:p>
        </p:txBody>
      </p:sp>
    </p:spTree>
    <p:extLst>
      <p:ext uri="{BB962C8B-B14F-4D97-AF65-F5344CB8AC3E}">
        <p14:creationId xmlns:p14="http://schemas.microsoft.com/office/powerpoint/2010/main" val="2723377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Findings: Demographics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7673" y="2319618"/>
            <a:ext cx="5036127" cy="3021677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399031"/>
              </p:ext>
            </p:extLst>
          </p:nvPr>
        </p:nvGraphicFramePr>
        <p:xfrm>
          <a:off x="992881" y="2319618"/>
          <a:ext cx="4985845" cy="303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2881" y="1820487"/>
            <a:ext cx="10360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In NamUs Database				In General Population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650" y="5648325"/>
            <a:ext cx="10829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Findings suggest that African-Americans and Native Americans have disproportionately high number of cases in NamUs relative to their proportion of general population.  Suggests these groups may be especially at risk.</a:t>
            </a:r>
          </a:p>
        </p:txBody>
      </p:sp>
    </p:spTree>
    <p:extLst>
      <p:ext uri="{BB962C8B-B14F-4D97-AF65-F5344CB8AC3E}">
        <p14:creationId xmlns:p14="http://schemas.microsoft.com/office/powerpoint/2010/main" val="2668928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Findings:  Circumstances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10249"/>
            <a:ext cx="10001250" cy="59531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Although most “runaway” cases are resolved quickly, it is the most common circumstance among cold Missing Persons cases.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925" y="1690688"/>
            <a:ext cx="6485701" cy="37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67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demographic “hot spots” identified where missing persons cases are extremely high relative to the population</a:t>
            </a:r>
          </a:p>
          <a:p>
            <a:pPr lvl="1"/>
            <a:r>
              <a:rPr lang="en-US" dirty="0"/>
              <a:t>Knox County (TN), Washington County (AR), and Oklahoma County (OK) especially.</a:t>
            </a:r>
          </a:p>
          <a:p>
            <a:pPr lvl="1"/>
            <a:endParaRPr lang="en-US" dirty="0"/>
          </a:p>
          <a:p>
            <a:r>
              <a:rPr lang="en-US" dirty="0"/>
              <a:t>African-Americans and Native Americans at highest risk</a:t>
            </a:r>
          </a:p>
          <a:p>
            <a:endParaRPr lang="en-US" dirty="0"/>
          </a:p>
          <a:p>
            <a:r>
              <a:rPr lang="en-US" dirty="0"/>
              <a:t>Highlights the importance of investigating long-term runaway cases</a:t>
            </a:r>
          </a:p>
        </p:txBody>
      </p:sp>
    </p:spTree>
    <p:extLst>
      <p:ext uri="{BB962C8B-B14F-4D97-AF65-F5344CB8AC3E}">
        <p14:creationId xmlns:p14="http://schemas.microsoft.com/office/powerpoint/2010/main" val="3574260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Exploring demographic characteristics and circumstances in specific locations.</a:t>
            </a:r>
          </a:p>
          <a:p>
            <a:pPr lvl="1"/>
            <a:r>
              <a:rPr lang="en-US" dirty="0"/>
              <a:t>Do the victim profiles in the Tennessee-to-Oklahoma belt differ from the profiles in other areas?</a:t>
            </a:r>
          </a:p>
          <a:p>
            <a:pPr lvl="1"/>
            <a:endParaRPr lang="en-US" dirty="0"/>
          </a:p>
          <a:p>
            <a:r>
              <a:rPr lang="en-US" dirty="0"/>
              <a:t>Analyzing cases during the Coronavirus Pandemic. </a:t>
            </a:r>
          </a:p>
          <a:p>
            <a:pPr lvl="1"/>
            <a:r>
              <a:rPr lang="en-US" dirty="0"/>
              <a:t>Did the pandemic and quarantines affect trends in Missing Persons cases</a:t>
            </a:r>
          </a:p>
          <a:p>
            <a:pPr lvl="1"/>
            <a:r>
              <a:rPr lang="en-US" dirty="0"/>
              <a:t>And if so, how? </a:t>
            </a:r>
          </a:p>
        </p:txBody>
      </p:sp>
    </p:spTree>
    <p:extLst>
      <p:ext uri="{BB962C8B-B14F-4D97-AF65-F5344CB8AC3E}">
        <p14:creationId xmlns:p14="http://schemas.microsoft.com/office/powerpoint/2010/main" val="3844895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 Newswire. (2011, May 6). More Than 15,000 Cases in New Database That Matches Missing Persons and Unidentified. PR Newswire US.</a:t>
            </a:r>
          </a:p>
          <a:p>
            <a:r>
              <a:rPr lang="en-US" dirty="0"/>
              <a:t>Maurer, D. C. (2016). Opportunities May Exist to Share Information More Efficiently. GAO Reports, 1–30.</a:t>
            </a:r>
          </a:p>
          <a:p>
            <a:r>
              <a:rPr lang="en-US" dirty="0"/>
              <a:t>Sommers, Z. (2016). Missing White Woman Syndrome: An Empirical Analysis of Race and Gender Disparities in Online News Coverage of Missing Persons. </a:t>
            </a:r>
            <a:r>
              <a:rPr lang="en-US" i="1" dirty="0"/>
              <a:t>Journal of Criminal Law and Criminology</a:t>
            </a:r>
            <a:r>
              <a:rPr lang="en-US" dirty="0"/>
              <a:t>, </a:t>
            </a:r>
            <a:r>
              <a:rPr lang="en-US" i="1" dirty="0"/>
              <a:t>106</a:t>
            </a:r>
            <a:r>
              <a:rPr lang="en-US" dirty="0"/>
              <a:t>(2), 275–314.</a:t>
            </a:r>
          </a:p>
        </p:txBody>
      </p:sp>
    </p:spTree>
    <p:extLst>
      <p:ext uri="{BB962C8B-B14F-4D97-AF65-F5344CB8AC3E}">
        <p14:creationId xmlns:p14="http://schemas.microsoft.com/office/powerpoint/2010/main" val="1301146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NamUs?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616094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https://www.namus.gov/About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72" y="1316615"/>
            <a:ext cx="9240540" cy="17718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25" y="3165683"/>
            <a:ext cx="9202434" cy="293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9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NamUs for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Prior research has highlighted potential to use NamUs in identifying “John/Jane Doe” cases, in which deceased have not been identified (Maurer, 2016)</a:t>
            </a:r>
          </a:p>
          <a:p>
            <a:endParaRPr lang="en-US" dirty="0"/>
          </a:p>
          <a:p>
            <a:r>
              <a:rPr lang="en-US" dirty="0"/>
              <a:t>Could cross-reference between Missing cases and Unidentified cases to look for matches. </a:t>
            </a:r>
          </a:p>
          <a:p>
            <a:endParaRPr lang="en-US" dirty="0"/>
          </a:p>
          <a:p>
            <a:r>
              <a:rPr lang="en-US" dirty="0"/>
              <a:t>Thus far, database may be an </a:t>
            </a:r>
            <a:r>
              <a:rPr lang="en-US" dirty="0">
                <a:hlinkClick r:id="rId2"/>
              </a:rPr>
              <a:t>under-utilized resource.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91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date, there is a dearth of research using the NamUs database to uncover trends in Missing Persons cold cases. </a:t>
            </a:r>
          </a:p>
          <a:p>
            <a:endParaRPr lang="en-US" dirty="0"/>
          </a:p>
          <a:p>
            <a:r>
              <a:rPr lang="en-US" dirty="0"/>
              <a:t>Lack of research exacerbated by media’s tendency to only focus on certain types of victims (“Missing White Woman Syndrome”)</a:t>
            </a:r>
          </a:p>
          <a:p>
            <a:endParaRPr lang="en-US" dirty="0"/>
          </a:p>
          <a:p>
            <a:r>
              <a:rPr lang="en-US" dirty="0"/>
              <a:t>Important to understand geographical, demographic, and circumstantial patterns in these cases. </a:t>
            </a:r>
          </a:p>
        </p:txBody>
      </p:sp>
    </p:spTree>
    <p:extLst>
      <p:ext uri="{BB962C8B-B14F-4D97-AF65-F5344CB8AC3E}">
        <p14:creationId xmlns:p14="http://schemas.microsoft.com/office/powerpoint/2010/main" val="201205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41079-51F7-3646-BCAC-581621C92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White Woman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3D26-9FE0-E14D-B1D3-2226774D7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Missing white woman syndrome explains the disparities between missing persons demographics compared to missing persons media coverage</a:t>
            </a:r>
          </a:p>
          <a:p>
            <a:r>
              <a:rPr lang="en-US" dirty="0"/>
              <a:t>Missing men and persons of color are disproportionately underrepresented in the media </a:t>
            </a:r>
          </a:p>
          <a:p>
            <a:r>
              <a:rPr lang="en-US" dirty="0"/>
              <a:t>Missing white women are predominantly covered in news outlets</a:t>
            </a:r>
          </a:p>
          <a:p>
            <a:r>
              <a:rPr lang="en-US"/>
              <a:t>(Sommers, 2016).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2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Identifying “hot spots” for Missing Persons cases</a:t>
            </a:r>
          </a:p>
          <a:p>
            <a:pPr lvl="1"/>
            <a:r>
              <a:rPr lang="en-US" dirty="0"/>
              <a:t>Areas where the number of active cases is disproportionately high given the population</a:t>
            </a:r>
          </a:p>
          <a:p>
            <a:pPr lvl="1"/>
            <a:endParaRPr lang="en-US" dirty="0"/>
          </a:p>
          <a:p>
            <a:r>
              <a:rPr lang="en-US" dirty="0"/>
              <a:t>Understanding demographic risk factors. </a:t>
            </a:r>
          </a:p>
          <a:p>
            <a:pPr lvl="1"/>
            <a:r>
              <a:rPr lang="en-US" dirty="0"/>
              <a:t>Do some ethnic groups face a higher risk of becoming “cold” cases?</a:t>
            </a:r>
          </a:p>
          <a:p>
            <a:pPr lvl="1"/>
            <a:endParaRPr lang="en-US" dirty="0"/>
          </a:p>
          <a:p>
            <a:r>
              <a:rPr lang="en-US" dirty="0"/>
              <a:t>Finding trends in circumstances.</a:t>
            </a:r>
          </a:p>
          <a:p>
            <a:pPr lvl="1"/>
            <a:r>
              <a:rPr lang="en-US" dirty="0"/>
              <a:t>Are there patterns or commonalities in these cases that could help reveal risk factors?</a:t>
            </a:r>
          </a:p>
        </p:txBody>
      </p:sp>
    </p:spTree>
    <p:extLst>
      <p:ext uri="{BB962C8B-B14F-4D97-AF65-F5344CB8AC3E}">
        <p14:creationId xmlns:p14="http://schemas.microsoft.com/office/powerpoint/2010/main" val="726190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Analyzed 688 active cases in NamUs</a:t>
            </a:r>
          </a:p>
          <a:p>
            <a:endParaRPr lang="en-US" dirty="0"/>
          </a:p>
          <a:p>
            <a:r>
              <a:rPr lang="en-US" dirty="0"/>
              <a:t>Sample consists of cases reported between July 2019 and March 2020</a:t>
            </a:r>
          </a:p>
          <a:p>
            <a:endParaRPr lang="en-US" dirty="0"/>
          </a:p>
          <a:p>
            <a:r>
              <a:rPr lang="en-US" dirty="0"/>
              <a:t>Represents cases from 45 states plus Washington, D.C.</a:t>
            </a:r>
          </a:p>
          <a:p>
            <a:pPr lvl="1"/>
            <a:r>
              <a:rPr lang="en-US" dirty="0"/>
              <a:t>Over 300 counties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3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for Circumstances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6" y="1534943"/>
            <a:ext cx="7796968" cy="52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93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640" y="-314585"/>
            <a:ext cx="10515600" cy="1325563"/>
          </a:xfrm>
        </p:spPr>
        <p:txBody>
          <a:bodyPr/>
          <a:lstStyle/>
          <a:p>
            <a:r>
              <a:rPr lang="en-US" dirty="0"/>
              <a:t>Findings: By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2891" y="1010978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91" y="909378"/>
            <a:ext cx="8909748" cy="5847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31867" y="2396067"/>
            <a:ext cx="25061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 unusually high number of cases were observed in a “belt” consisting of Tennessee, Arkansas, and Oklahoma.</a:t>
            </a:r>
          </a:p>
        </p:txBody>
      </p:sp>
    </p:spTree>
    <p:extLst>
      <p:ext uri="{BB962C8B-B14F-4D97-AF65-F5344CB8AC3E}">
        <p14:creationId xmlns:p14="http://schemas.microsoft.com/office/powerpoint/2010/main" val="137122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713</Words>
  <Application>Microsoft Macintosh PowerPoint</Application>
  <PresentationFormat>Widescreen</PresentationFormat>
  <Paragraphs>73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Using the NamUs Database to Investigate Trends in Missing Persons Cases</vt:lpstr>
      <vt:lpstr>What is NamUs?</vt:lpstr>
      <vt:lpstr>Using NamUs for Research</vt:lpstr>
      <vt:lpstr>Present Study</vt:lpstr>
      <vt:lpstr>Missing White Woman Syndrome</vt:lpstr>
      <vt:lpstr>Purpose of Study</vt:lpstr>
      <vt:lpstr>Sample Characteristics</vt:lpstr>
      <vt:lpstr>Coding for Circumstances</vt:lpstr>
      <vt:lpstr>Findings: By State</vt:lpstr>
      <vt:lpstr>Top Ten States</vt:lpstr>
      <vt:lpstr>Missing Persons Rates (per 100k of Population)</vt:lpstr>
      <vt:lpstr>Cases by County</vt:lpstr>
      <vt:lpstr>Cases by County</vt:lpstr>
      <vt:lpstr>Findings: Demographics</vt:lpstr>
      <vt:lpstr>Findings:  Circumstances</vt:lpstr>
      <vt:lpstr>Summary of Findings</vt:lpstr>
      <vt:lpstr>Future Directions</vt:lpstr>
      <vt:lpstr>References</vt:lpstr>
    </vt:vector>
  </TitlesOfParts>
  <Company>Sacred Heart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Briner, Prof. Stephen</dc:creator>
  <cp:lastModifiedBy>Vinny Morales</cp:lastModifiedBy>
  <cp:revision>18</cp:revision>
  <dcterms:created xsi:type="dcterms:W3CDTF">2021-04-28T23:40:56Z</dcterms:created>
  <dcterms:modified xsi:type="dcterms:W3CDTF">2021-04-29T15:37:44Z</dcterms:modified>
</cp:coreProperties>
</file>