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
  </p:notesMasterIdLst>
  <p:sldIdLst>
    <p:sldId id="256" r:id="rId2"/>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nard, Prof. Alicja B." initials="SPAB"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69" autoAdjust="0"/>
    <p:restoredTop sz="94586"/>
  </p:normalViewPr>
  <p:slideViewPr>
    <p:cSldViewPr snapToGrid="0" snapToObjects="1">
      <p:cViewPr>
        <p:scale>
          <a:sx n="30" d="100"/>
          <a:sy n="30" d="100"/>
        </p:scale>
        <p:origin x="368" y="-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commentAuthors" Target="commentAuthors.xml"/><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Workbook1" TargetMode="External"/><Relationship Id="rId4" Type="http://schemas.openxmlformats.org/officeDocument/2006/relationships/chartUserShapes" Target="../drawings/drawing1.xml"/><Relationship Id="rId1" Type="http://schemas.microsoft.com/office/2011/relationships/chartStyle" Target="style1.xml"/><Relationship Id="rId2" Type="http://schemas.microsoft.com/office/2011/relationships/chartColorStyle" Target="colors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5400" b="1" i="0" u="none" strike="noStrike" kern="1200" baseline="0">
                <a:solidFill>
                  <a:schemeClr val="dk1">
                    <a:lumMod val="75000"/>
                    <a:lumOff val="25000"/>
                  </a:schemeClr>
                </a:solidFill>
                <a:latin typeface="+mn-lt"/>
                <a:ea typeface="+mn-ea"/>
                <a:cs typeface="+mn-cs"/>
              </a:defRPr>
            </a:pPr>
            <a:r>
              <a:rPr lang="en-US" sz="5000" dirty="0" smtClean="0">
                <a:latin typeface="Times New Roman" charset="0"/>
                <a:ea typeface="Times New Roman" charset="0"/>
                <a:cs typeface="Times New Roman" charset="0"/>
              </a:rPr>
              <a:t>Figure</a:t>
            </a:r>
            <a:r>
              <a:rPr lang="en-US" sz="5000" baseline="0" dirty="0" smtClean="0">
                <a:latin typeface="Times New Roman" charset="0"/>
                <a:ea typeface="Times New Roman" charset="0"/>
                <a:cs typeface="Times New Roman" charset="0"/>
              </a:rPr>
              <a:t> 1: </a:t>
            </a:r>
            <a:r>
              <a:rPr lang="en-US" sz="5000" dirty="0" smtClean="0">
                <a:latin typeface="Times New Roman" charset="0"/>
                <a:ea typeface="Times New Roman" charset="0"/>
                <a:cs typeface="Times New Roman" charset="0"/>
              </a:rPr>
              <a:t>Percent of Women Meeting</a:t>
            </a:r>
            <a:r>
              <a:rPr lang="en-US" sz="5000" baseline="0" dirty="0" smtClean="0">
                <a:latin typeface="Times New Roman" charset="0"/>
                <a:ea typeface="Times New Roman" charset="0"/>
                <a:cs typeface="Times New Roman" charset="0"/>
              </a:rPr>
              <a:t> Pregnancy </a:t>
            </a:r>
            <a:r>
              <a:rPr lang="en-US" sz="5000" dirty="0" smtClean="0">
                <a:latin typeface="Times New Roman" charset="0"/>
                <a:ea typeface="Times New Roman" charset="0"/>
                <a:cs typeface="Times New Roman" charset="0"/>
              </a:rPr>
              <a:t>Health Behavior</a:t>
            </a:r>
            <a:r>
              <a:rPr lang="en-US" sz="5000" baseline="0" dirty="0" smtClean="0">
                <a:latin typeface="Times New Roman" charset="0"/>
                <a:ea typeface="Times New Roman" charset="0"/>
                <a:cs typeface="Times New Roman" charset="0"/>
              </a:rPr>
              <a:t> Recommendations</a:t>
            </a:r>
            <a:endParaRPr lang="en-US" sz="5000" dirty="0">
              <a:latin typeface="Times New Roman" charset="0"/>
              <a:ea typeface="Times New Roman" charset="0"/>
              <a:cs typeface="Times New Roman" charset="0"/>
            </a:endParaRPr>
          </a:p>
        </c:rich>
      </c:tx>
      <c:layout>
        <c:manualLayout>
          <c:xMode val="edge"/>
          <c:yMode val="edge"/>
          <c:x val="0.190360275066372"/>
          <c:y val="0.00843053938402256"/>
        </c:manualLayout>
      </c:layout>
      <c:overlay val="0"/>
      <c:spPr>
        <a:noFill/>
        <a:ln>
          <a:noFill/>
        </a:ln>
        <a:effectLst/>
      </c:spPr>
      <c:txPr>
        <a:bodyPr rot="0" spcFirstLastPara="1" vertOverflow="ellipsis" vert="horz" wrap="square" anchor="ctr" anchorCtr="1"/>
        <a:lstStyle/>
        <a:p>
          <a:pPr>
            <a:defRPr sz="54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0.106787352879317"/>
          <c:y val="0.217631125024697"/>
          <c:w val="0.824433524241551"/>
          <c:h val="0.618750183840272"/>
        </c:manualLayout>
      </c:layout>
      <c:barChart>
        <c:barDir val="col"/>
        <c:grouping val="clustered"/>
        <c:varyColors val="0"/>
        <c:ser>
          <c:idx val="0"/>
          <c:order val="0"/>
          <c:spPr>
            <a:solidFill>
              <a:srgbClr val="C00000"/>
            </a:solidFill>
            <a:ln w="9525" cap="flat" cmpd="sng" algn="ctr">
              <a:solidFill>
                <a:srgbClr val="C00000"/>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Sheet1!$A$1:$A$4</c:f>
              <c:strCache>
                <c:ptCount val="4"/>
                <c:pt idx="0">
                  <c:v>PA rec.</c:v>
                </c:pt>
                <c:pt idx="1">
                  <c:v>F&amp;V rec.</c:v>
                </c:pt>
                <c:pt idx="2">
                  <c:v>PA &amp; FV rec. </c:v>
                </c:pt>
                <c:pt idx="3">
                  <c:v>PA &amp; FV rec. + no drink/smoke</c:v>
                </c:pt>
              </c:strCache>
            </c:strRef>
          </c:cat>
          <c:val>
            <c:numRef>
              <c:f>Sheet1!$B$1:$B$4</c:f>
              <c:numCache>
                <c:formatCode>General</c:formatCode>
                <c:ptCount val="4"/>
                <c:pt idx="0">
                  <c:v>43.4</c:v>
                </c:pt>
                <c:pt idx="1">
                  <c:v>14.2</c:v>
                </c:pt>
                <c:pt idx="2">
                  <c:v>13.3</c:v>
                </c:pt>
                <c:pt idx="3">
                  <c:v>11.5</c:v>
                </c:pt>
              </c:numCache>
            </c:numRef>
          </c:val>
          <c:extLst xmlns:c16r2="http://schemas.microsoft.com/office/drawing/2015/06/chart">
            <c:ext xmlns:c16="http://schemas.microsoft.com/office/drawing/2014/chart" uri="{C3380CC4-5D6E-409C-BE32-E72D297353CC}">
              <c16:uniqueId val="{00000000-1BB7-4532-853F-3E87E2E86883}"/>
            </c:ext>
          </c:extLst>
        </c:ser>
        <c:dLbls>
          <c:showLegendKey val="0"/>
          <c:showVal val="1"/>
          <c:showCatName val="0"/>
          <c:showSerName val="0"/>
          <c:showPercent val="0"/>
          <c:showBubbleSize val="0"/>
        </c:dLbls>
        <c:gapWidth val="65"/>
        <c:axId val="-1372158960"/>
        <c:axId val="-1376494976"/>
      </c:barChart>
      <c:catAx>
        <c:axId val="-1372158960"/>
        <c:scaling>
          <c:orientation val="minMax"/>
        </c:scaling>
        <c:delete val="0"/>
        <c:axPos val="b"/>
        <c:title>
          <c:tx>
            <c:rich>
              <a:bodyPr rot="0" spcFirstLastPara="1" vertOverflow="ellipsis" vert="horz" wrap="square" anchor="ctr" anchorCtr="1"/>
              <a:lstStyle/>
              <a:p>
                <a:pPr>
                  <a:defRPr sz="2800" b="1" i="0" u="none" strike="noStrike" kern="1200" baseline="0">
                    <a:solidFill>
                      <a:schemeClr val="dk1">
                        <a:lumMod val="75000"/>
                        <a:lumOff val="25000"/>
                      </a:schemeClr>
                    </a:solidFill>
                    <a:latin typeface="+mn-lt"/>
                    <a:ea typeface="+mn-ea"/>
                    <a:cs typeface="+mn-cs"/>
                  </a:defRPr>
                </a:pPr>
                <a:r>
                  <a:rPr lang="en-US" sz="2800" dirty="0">
                    <a:latin typeface="Times New Roman" charset="0"/>
                    <a:ea typeface="Times New Roman" charset="0"/>
                    <a:cs typeface="Times New Roman" charset="0"/>
                  </a:rPr>
                  <a:t>Type of Health Behavior</a:t>
                </a:r>
              </a:p>
            </c:rich>
          </c:tx>
          <c:layout>
            <c:manualLayout>
              <c:xMode val="edge"/>
              <c:yMode val="edge"/>
              <c:x val="0.4013035327809"/>
              <c:y val="0.914874479721885"/>
            </c:manualLayout>
          </c:layout>
          <c:overlay val="0"/>
          <c:spPr>
            <a:noFill/>
            <a:ln>
              <a:noFill/>
            </a:ln>
            <a:effectLst/>
          </c:spPr>
          <c:txPr>
            <a:bodyPr rot="0" spcFirstLastPara="1" vertOverflow="ellipsis" vert="horz" wrap="square" anchor="ctr" anchorCtr="1"/>
            <a:lstStyle/>
            <a:p>
              <a:pPr>
                <a:defRPr sz="28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2800" b="0" i="0" u="none" strike="noStrike" kern="1200" cap="all" baseline="0">
                <a:solidFill>
                  <a:schemeClr val="dk1">
                    <a:lumMod val="75000"/>
                    <a:lumOff val="25000"/>
                  </a:schemeClr>
                </a:solidFill>
                <a:latin typeface="+mn-lt"/>
                <a:ea typeface="+mn-ea"/>
                <a:cs typeface="+mn-cs"/>
              </a:defRPr>
            </a:pPr>
            <a:endParaRPr lang="en-US"/>
          </a:p>
        </c:txPr>
        <c:crossAx val="-1376494976"/>
        <c:crosses val="autoZero"/>
        <c:auto val="1"/>
        <c:lblAlgn val="ctr"/>
        <c:lblOffset val="100"/>
        <c:noMultiLvlLbl val="0"/>
      </c:catAx>
      <c:valAx>
        <c:axId val="-1376494976"/>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2800" b="1" i="0" u="none" strike="noStrike" kern="1200" baseline="0">
                    <a:solidFill>
                      <a:schemeClr val="dk1">
                        <a:lumMod val="75000"/>
                        <a:lumOff val="25000"/>
                      </a:schemeClr>
                    </a:solidFill>
                    <a:latin typeface="+mn-lt"/>
                    <a:ea typeface="+mn-ea"/>
                    <a:cs typeface="+mn-cs"/>
                  </a:defRPr>
                </a:pPr>
                <a:r>
                  <a:rPr lang="en-US" sz="2800" dirty="0">
                    <a:latin typeface="Times New Roman" charset="0"/>
                    <a:ea typeface="Times New Roman" charset="0"/>
                    <a:cs typeface="Times New Roman" charset="0"/>
                  </a:rPr>
                  <a:t>Percent </a:t>
                </a:r>
                <a:r>
                  <a:rPr lang="en-US" sz="2800" dirty="0" smtClean="0">
                    <a:latin typeface="Times New Roman" charset="0"/>
                    <a:ea typeface="Times New Roman" charset="0"/>
                    <a:cs typeface="Times New Roman" charset="0"/>
                  </a:rPr>
                  <a:t>(%)</a:t>
                </a:r>
                <a:endParaRPr lang="en-US" sz="2800" dirty="0">
                  <a:latin typeface="Times New Roman" charset="0"/>
                  <a:ea typeface="Times New Roman" charset="0"/>
                  <a:cs typeface="Times New Roman" charset="0"/>
                </a:endParaRPr>
              </a:p>
            </c:rich>
          </c:tx>
          <c:layout>
            <c:manualLayout>
              <c:xMode val="edge"/>
              <c:yMode val="edge"/>
              <c:x val="0.0491458993515854"/>
              <c:y val="0.409536059924989"/>
            </c:manualLayout>
          </c:layout>
          <c:overlay val="0"/>
          <c:spPr>
            <a:noFill/>
            <a:ln>
              <a:noFill/>
            </a:ln>
            <a:effectLst/>
          </c:spPr>
          <c:txPr>
            <a:bodyPr rot="-5400000" spcFirstLastPara="1" vertOverflow="ellipsis" vert="horz" wrap="square" anchor="ctr" anchorCtr="1"/>
            <a:lstStyle/>
            <a:p>
              <a:pPr>
                <a:defRPr sz="28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372158960"/>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cdr:x>
      <cdr:y>0.94079</cdr:y>
    </cdr:from>
    <cdr:to>
      <cdr:x>0.3224</cdr:x>
      <cdr:y>1</cdr:y>
    </cdr:to>
    <cdr:sp macro="" textlink="">
      <cdr:nvSpPr>
        <cdr:cNvPr id="2" name="TextBox 1"/>
        <cdr:cNvSpPr txBox="1"/>
      </cdr:nvSpPr>
      <cdr:spPr>
        <a:xfrm xmlns:a="http://schemas.openxmlformats.org/drawingml/2006/main">
          <a:off x="0" y="8867629"/>
          <a:ext cx="4444399" cy="55809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dk1"/>
        </a:lnRef>
        <a:fillRef xmlns:a="http://schemas.openxmlformats.org/drawingml/2006/main" idx="1">
          <a:schemeClr val="lt1"/>
        </a:fillRef>
        <a:effectRef xmlns:a="http://schemas.openxmlformats.org/drawingml/2006/main" idx="0">
          <a:schemeClr val="dk1"/>
        </a:effectRef>
        <a:fontRef xmlns:a="http://schemas.openxmlformats.org/drawingml/2006/main" idx="minor">
          <a:schemeClr val="dk1"/>
        </a:fontRef>
      </cdr:style>
      <cdr:txBody>
        <a:bodyPr xmlns:a="http://schemas.openxmlformats.org/drawingml/2006/main" vertOverflow="clip" wrap="square" rtlCol="0"/>
        <a:lstStyle xmlns:a="http://schemas.openxmlformats.org/drawingml/2006/main"/>
        <a:p xmlns:a="http://schemas.openxmlformats.org/drawingml/2006/main">
          <a:r>
            <a:rPr lang="en-US" sz="2800" dirty="0">
              <a:latin typeface="Times New Roman" charset="0"/>
              <a:ea typeface="Times New Roman" charset="0"/>
              <a:cs typeface="Times New Roman" charset="0"/>
            </a:rPr>
            <a:t>*REC. =</a:t>
          </a:r>
          <a:r>
            <a:rPr lang="en-US" sz="2800" baseline="0" dirty="0">
              <a:latin typeface="Times New Roman" charset="0"/>
              <a:ea typeface="Times New Roman" charset="0"/>
              <a:cs typeface="Times New Roman" charset="0"/>
            </a:rPr>
            <a:t> </a:t>
          </a:r>
          <a:r>
            <a:rPr lang="en-US" sz="2800" baseline="0" dirty="0" smtClean="0">
              <a:latin typeface="Times New Roman" charset="0"/>
              <a:ea typeface="Times New Roman" charset="0"/>
              <a:cs typeface="Times New Roman" charset="0"/>
            </a:rPr>
            <a:t>recommendations</a:t>
          </a:r>
          <a:endParaRPr lang="en-US" sz="2800" dirty="0">
            <a:latin typeface="Times New Roman" charset="0"/>
            <a:ea typeface="Times New Roman" charset="0"/>
            <a:cs typeface="Times New Roman"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45B0D2-AF70-0B47-94B8-A51943A1178B}" type="datetimeFigureOut">
              <a:rPr lang="en-US" smtClean="0"/>
              <a:t>4/16/17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7FEC20-D24D-4D41-B860-352282794021}" type="slidenum">
              <a:rPr lang="en-US" smtClean="0"/>
              <a:t>‹#›</a:t>
            </a:fld>
            <a:endParaRPr lang="en-US"/>
          </a:p>
        </p:txBody>
      </p:sp>
    </p:spTree>
    <p:extLst>
      <p:ext uri="{BB962C8B-B14F-4D97-AF65-F5344CB8AC3E}">
        <p14:creationId xmlns:p14="http://schemas.microsoft.com/office/powerpoint/2010/main" val="1326333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7FEC20-D24D-4D41-B860-352282794021}" type="slidenum">
              <a:rPr lang="en-US" smtClean="0"/>
              <a:t>1</a:t>
            </a:fld>
            <a:endParaRPr lang="en-US"/>
          </a:p>
        </p:txBody>
      </p:sp>
    </p:spTree>
    <p:extLst>
      <p:ext uri="{BB962C8B-B14F-4D97-AF65-F5344CB8AC3E}">
        <p14:creationId xmlns:p14="http://schemas.microsoft.com/office/powerpoint/2010/main" val="804021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5387342"/>
            <a:ext cx="37307520" cy="11460480"/>
          </a:xfrm>
        </p:spPr>
        <p:txBody>
          <a:bodyPr anchor="b"/>
          <a:lstStyle>
            <a:lvl1pPr algn="ctr">
              <a:defRPr sz="28800"/>
            </a:lvl1pPr>
          </a:lstStyle>
          <a:p>
            <a:r>
              <a:rPr lang="en-US" smtClean="0"/>
              <a:t>Click to edit Master title style</a:t>
            </a:r>
            <a:endParaRPr lang="en-US" dirty="0"/>
          </a:p>
        </p:txBody>
      </p:sp>
      <p:sp>
        <p:nvSpPr>
          <p:cNvPr id="3" name="Subtitle 2"/>
          <p:cNvSpPr>
            <a:spLocks noGrp="1"/>
          </p:cNvSpPr>
          <p:nvPr>
            <p:ph type="subTitle" idx="1"/>
          </p:nvPr>
        </p:nvSpPr>
        <p:spPr>
          <a:xfrm>
            <a:off x="5486400" y="17289782"/>
            <a:ext cx="32918400" cy="7947658"/>
          </a:xfrm>
        </p:spPr>
        <p:txBody>
          <a:bodyPr/>
          <a:lstStyle>
            <a:lvl1pPr marL="0" indent="0" algn="ctr">
              <a:buNone/>
              <a:defRPr sz="11520"/>
            </a:lvl1pPr>
            <a:lvl2pPr marL="2194560" indent="0" algn="ctr">
              <a:buNone/>
              <a:defRPr sz="960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46CB046-2B59-F941-BFD9-9EE92F5FF9F1}"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3233790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6CB046-2B59-F941-BFD9-9EE92F5FF9F1}"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1944497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2" y="1752600"/>
            <a:ext cx="9464040" cy="2789682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017522" y="1752600"/>
            <a:ext cx="27843480" cy="2789682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6CB046-2B59-F941-BFD9-9EE92F5FF9F1}"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3044971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46CB046-2B59-F941-BFD9-9EE92F5FF9F1}"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3594037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2" y="8206749"/>
            <a:ext cx="37856160" cy="13693138"/>
          </a:xfrm>
        </p:spPr>
        <p:txBody>
          <a:bodyPr anchor="b"/>
          <a:lstStyle>
            <a:lvl1pPr>
              <a:defRPr sz="28800"/>
            </a:lvl1pPr>
          </a:lstStyle>
          <a:p>
            <a:r>
              <a:rPr lang="en-US" smtClean="0"/>
              <a:t>Click to edit Master title style</a:t>
            </a:r>
            <a:endParaRPr lang="en-US" dirty="0"/>
          </a:p>
        </p:txBody>
      </p:sp>
      <p:sp>
        <p:nvSpPr>
          <p:cNvPr id="3" name="Text Placeholder 2"/>
          <p:cNvSpPr>
            <a:spLocks noGrp="1"/>
          </p:cNvSpPr>
          <p:nvPr>
            <p:ph type="body" idx="1"/>
          </p:nvPr>
        </p:nvSpPr>
        <p:spPr>
          <a:xfrm>
            <a:off x="2994662" y="22029429"/>
            <a:ext cx="37856160" cy="7200898"/>
          </a:xfrm>
        </p:spPr>
        <p:txBody>
          <a:bodyPr/>
          <a:lstStyle>
            <a:lvl1pPr marL="0" indent="0">
              <a:buNone/>
              <a:defRPr sz="11520">
                <a:solidFill>
                  <a:schemeClr val="tx1"/>
                </a:solidFill>
              </a:defRPr>
            </a:lvl1pPr>
            <a:lvl2pPr marL="2194560" indent="0">
              <a:buNone/>
              <a:defRPr sz="960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46CB046-2B59-F941-BFD9-9EE92F5FF9F1}"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4019042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017520" y="8763000"/>
            <a:ext cx="18653760" cy="208864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22219920" y="8763000"/>
            <a:ext cx="18653760" cy="208864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46CB046-2B59-F941-BFD9-9EE92F5FF9F1}" type="datetimeFigureOut">
              <a:rPr lang="en-US" smtClean="0"/>
              <a:t>4/16/17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4224096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1752607"/>
            <a:ext cx="37856160" cy="636270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023242" y="8069582"/>
            <a:ext cx="18568032"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smtClean="0"/>
              <a:t>Edit Master text styles</a:t>
            </a:r>
          </a:p>
        </p:txBody>
      </p:sp>
      <p:sp>
        <p:nvSpPr>
          <p:cNvPr id="4" name="Content Placeholder 3"/>
          <p:cNvSpPr>
            <a:spLocks noGrp="1"/>
          </p:cNvSpPr>
          <p:nvPr>
            <p:ph sz="half" idx="2"/>
          </p:nvPr>
        </p:nvSpPr>
        <p:spPr>
          <a:xfrm>
            <a:off x="3023242" y="12024360"/>
            <a:ext cx="18568032" cy="176860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22219922" y="8069582"/>
            <a:ext cx="18659477"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smtClean="0"/>
              <a:t>Edit Master text styles</a:t>
            </a:r>
          </a:p>
        </p:txBody>
      </p:sp>
      <p:sp>
        <p:nvSpPr>
          <p:cNvPr id="6" name="Content Placeholder 5"/>
          <p:cNvSpPr>
            <a:spLocks noGrp="1"/>
          </p:cNvSpPr>
          <p:nvPr>
            <p:ph sz="quarter" idx="4"/>
          </p:nvPr>
        </p:nvSpPr>
        <p:spPr>
          <a:xfrm>
            <a:off x="22219922" y="12024360"/>
            <a:ext cx="18659477" cy="176860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46CB046-2B59-F941-BFD9-9EE92F5FF9F1}" type="datetimeFigureOut">
              <a:rPr lang="en-US" smtClean="0"/>
              <a:t>4/16/17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1781285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46CB046-2B59-F941-BFD9-9EE92F5FF9F1}" type="datetimeFigureOut">
              <a:rPr lang="en-US" smtClean="0"/>
              <a:t>4/16/17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3317090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B046-2B59-F941-BFD9-9EE92F5FF9F1}" type="datetimeFigureOut">
              <a:rPr lang="en-US" smtClean="0"/>
              <a:t>4/16/17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3487800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smtClean="0"/>
              <a:t>Click to edit Master title style</a:t>
            </a:r>
            <a:endParaRPr lang="en-US" dirty="0"/>
          </a:p>
        </p:txBody>
      </p:sp>
      <p:sp>
        <p:nvSpPr>
          <p:cNvPr id="3" name="Content Placeholder 2"/>
          <p:cNvSpPr>
            <a:spLocks noGrp="1"/>
          </p:cNvSpPr>
          <p:nvPr>
            <p:ph idx="1"/>
          </p:nvPr>
        </p:nvSpPr>
        <p:spPr>
          <a:xfrm>
            <a:off x="18659477" y="4739647"/>
            <a:ext cx="22219920" cy="23393400"/>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smtClean="0"/>
              <a:t>Edit Master text styles</a:t>
            </a:r>
          </a:p>
        </p:txBody>
      </p:sp>
      <p:sp>
        <p:nvSpPr>
          <p:cNvPr id="5" name="Date Placeholder 4"/>
          <p:cNvSpPr>
            <a:spLocks noGrp="1"/>
          </p:cNvSpPr>
          <p:nvPr>
            <p:ph type="dt" sz="half" idx="10"/>
          </p:nvPr>
        </p:nvSpPr>
        <p:spPr/>
        <p:txBody>
          <a:bodyPr/>
          <a:lstStyle/>
          <a:p>
            <a:fld id="{846CB046-2B59-F941-BFD9-9EE92F5FF9F1}" type="datetimeFigureOut">
              <a:rPr lang="en-US" smtClean="0"/>
              <a:t>4/16/17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99385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8659477" y="4739647"/>
            <a:ext cx="22219920" cy="23393400"/>
          </a:xfrm>
        </p:spPr>
        <p:txBody>
          <a:bodyPr anchor="t"/>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smtClean="0"/>
              <a:t>Click icon to add picture</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smtClean="0"/>
              <a:t>Edit Master text styles</a:t>
            </a:r>
          </a:p>
        </p:txBody>
      </p:sp>
      <p:sp>
        <p:nvSpPr>
          <p:cNvPr id="5" name="Date Placeholder 4"/>
          <p:cNvSpPr>
            <a:spLocks noGrp="1"/>
          </p:cNvSpPr>
          <p:nvPr>
            <p:ph type="dt" sz="half" idx="10"/>
          </p:nvPr>
        </p:nvSpPr>
        <p:spPr/>
        <p:txBody>
          <a:bodyPr/>
          <a:lstStyle/>
          <a:p>
            <a:fld id="{846CB046-2B59-F941-BFD9-9EE92F5FF9F1}" type="datetimeFigureOut">
              <a:rPr lang="en-US" smtClean="0"/>
              <a:t>4/16/17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7302F3-3C02-104F-B250-2E132C009887}" type="slidenum">
              <a:rPr lang="en-US" smtClean="0"/>
              <a:t>‹#›</a:t>
            </a:fld>
            <a:endParaRPr lang="en-US"/>
          </a:p>
        </p:txBody>
      </p:sp>
    </p:spTree>
    <p:extLst>
      <p:ext uri="{BB962C8B-B14F-4D97-AF65-F5344CB8AC3E}">
        <p14:creationId xmlns:p14="http://schemas.microsoft.com/office/powerpoint/2010/main" val="5732104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752607"/>
            <a:ext cx="37856160" cy="636270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017520" y="30510487"/>
            <a:ext cx="9875520" cy="1752600"/>
          </a:xfrm>
          <a:prstGeom prst="rect">
            <a:avLst/>
          </a:prstGeom>
        </p:spPr>
        <p:txBody>
          <a:bodyPr vert="horz" lIns="91440" tIns="45720" rIns="91440" bIns="45720" rtlCol="0" anchor="ctr"/>
          <a:lstStyle>
            <a:lvl1pPr algn="l">
              <a:defRPr sz="5760">
                <a:solidFill>
                  <a:schemeClr val="tx1">
                    <a:tint val="75000"/>
                  </a:schemeClr>
                </a:solidFill>
              </a:defRPr>
            </a:lvl1pPr>
          </a:lstStyle>
          <a:p>
            <a:fld id="{846CB046-2B59-F941-BFD9-9EE92F5FF9F1}" type="datetimeFigureOut">
              <a:rPr lang="en-US" smtClean="0"/>
              <a:t>4/16/17</a:t>
            </a:fld>
            <a:endParaRPr lang="en-US"/>
          </a:p>
        </p:txBody>
      </p:sp>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F07302F3-3C02-104F-B250-2E132C009887}" type="slidenum">
              <a:rPr lang="en-US" smtClean="0"/>
              <a:t>‹#›</a:t>
            </a:fld>
            <a:endParaRPr lang="en-US"/>
          </a:p>
        </p:txBody>
      </p:sp>
    </p:spTree>
    <p:extLst>
      <p:ext uri="{BB962C8B-B14F-4D97-AF65-F5344CB8AC3E}">
        <p14:creationId xmlns:p14="http://schemas.microsoft.com/office/powerpoint/2010/main" val="36002644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ealth.gov/paguidelines/guidelines/chapter7.aspx" TargetMode="External"/><Relationship Id="rId4" Type="http://schemas.openxmlformats.org/officeDocument/2006/relationships/hyperlink" Target="https://www.choosemyplate.gov/" TargetMode="External"/><Relationship Id="rId5" Type="http://schemas.openxmlformats.org/officeDocument/2006/relationships/chart" Target="../charts/chart1.xml"/><Relationship Id="rId6" Type="http://schemas.openxmlformats.org/officeDocument/2006/relationships/image" Target="../media/image1.tiff"/><Relationship Id="rId7" Type="http://schemas.openxmlformats.org/officeDocument/2006/relationships/image" Target="../media/image2.tif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11331" y="1857629"/>
            <a:ext cx="32591827" cy="3284248"/>
          </a:xfrm>
        </p:spPr>
        <p:txBody>
          <a:bodyPr>
            <a:normAutofit fontScale="90000"/>
          </a:bodyPr>
          <a:lstStyle/>
          <a:p>
            <a:r>
              <a:rPr lang="en-US" sz="6400" b="1" dirty="0">
                <a:latin typeface="Times New Roman" charset="0"/>
                <a:ea typeface="Times New Roman" charset="0"/>
                <a:cs typeface="Times New Roman" charset="0"/>
              </a:rPr>
              <a:t>Diet Quality and Physical Activity in Low-Income Pregnant </a:t>
            </a:r>
            <a:r>
              <a:rPr lang="en-US" sz="6400" b="1" dirty="0" smtClean="0">
                <a:latin typeface="Times New Roman" charset="0"/>
                <a:ea typeface="Times New Roman" charset="0"/>
                <a:cs typeface="Times New Roman" charset="0"/>
              </a:rPr>
              <a:t>Women</a:t>
            </a:r>
            <a:br>
              <a:rPr lang="en-US" sz="6400" b="1" dirty="0" smtClean="0">
                <a:latin typeface="Times New Roman" charset="0"/>
                <a:ea typeface="Times New Roman" charset="0"/>
                <a:cs typeface="Times New Roman" charset="0"/>
              </a:rPr>
            </a:br>
            <a:r>
              <a:rPr lang="en-US" sz="2000" dirty="0" smtClean="0"/>
              <a:t/>
            </a:r>
            <a:br>
              <a:rPr lang="en-US" sz="2000" dirty="0" smtClean="0"/>
            </a:br>
            <a:r>
              <a:rPr lang="en-US" sz="5400" b="1" dirty="0" smtClean="0">
                <a:latin typeface="Times New Roman" charset="0"/>
                <a:ea typeface="Times New Roman" charset="0"/>
                <a:cs typeface="Times New Roman" charset="0"/>
              </a:rPr>
              <a:t>Antonia Palazzolo</a:t>
            </a:r>
            <a:br>
              <a:rPr lang="en-US" sz="5400" b="1" dirty="0" smtClean="0">
                <a:latin typeface="Times New Roman" charset="0"/>
                <a:ea typeface="Times New Roman" charset="0"/>
                <a:cs typeface="Times New Roman" charset="0"/>
              </a:rPr>
            </a:br>
            <a:r>
              <a:rPr lang="en-US" sz="5400" dirty="0" smtClean="0">
                <a:latin typeface="Times New Roman" charset="0"/>
                <a:ea typeface="Times New Roman" charset="0"/>
                <a:cs typeface="Times New Roman" charset="0"/>
              </a:rPr>
              <a:t>Advisor: Alicja Stannard*</a:t>
            </a:r>
            <a:br>
              <a:rPr lang="en-US" sz="5400" dirty="0" smtClean="0">
                <a:latin typeface="Times New Roman" charset="0"/>
                <a:ea typeface="Times New Roman" charset="0"/>
                <a:cs typeface="Times New Roman" charset="0"/>
              </a:rPr>
            </a:br>
            <a:r>
              <a:rPr lang="en-US" sz="5400" dirty="0" smtClean="0">
                <a:latin typeface="Times New Roman" charset="0"/>
                <a:ea typeface="Times New Roman" charset="0"/>
                <a:cs typeface="Times New Roman" charset="0"/>
              </a:rPr>
              <a:t>Sacred Heart University, Fairfield Connecticut</a:t>
            </a:r>
            <a:endParaRPr lang="en-US" sz="5400" dirty="0">
              <a:latin typeface="Times New Roman" charset="0"/>
              <a:ea typeface="Times New Roman" charset="0"/>
              <a:cs typeface="Times New Roman" charset="0"/>
            </a:endParaRPr>
          </a:p>
        </p:txBody>
      </p:sp>
      <p:sp>
        <p:nvSpPr>
          <p:cNvPr id="4" name="TextBox 3"/>
          <p:cNvSpPr txBox="1"/>
          <p:nvPr/>
        </p:nvSpPr>
        <p:spPr>
          <a:xfrm>
            <a:off x="3101457" y="6527985"/>
            <a:ext cx="12280057" cy="8118248"/>
          </a:xfrm>
          <a:prstGeom prst="rect">
            <a:avLst/>
          </a:prstGeom>
          <a:noFill/>
        </p:spPr>
        <p:txBody>
          <a:bodyPr wrap="square" rtlCol="0">
            <a:spAutoFit/>
          </a:bodyPr>
          <a:lstStyle/>
          <a:p>
            <a:pPr algn="ctr"/>
            <a:r>
              <a:rPr lang="en-US" sz="6200" b="1" dirty="0">
                <a:latin typeface="Times New Roman" charset="0"/>
                <a:ea typeface="Times New Roman" charset="0"/>
                <a:cs typeface="Times New Roman" charset="0"/>
              </a:rPr>
              <a:t>Abstract</a:t>
            </a:r>
          </a:p>
          <a:p>
            <a:r>
              <a:rPr lang="en-US" sz="2200" dirty="0">
                <a:latin typeface="Times New Roman" charset="0"/>
                <a:ea typeface="Times New Roman" charset="0"/>
                <a:cs typeface="Times New Roman" charset="0"/>
              </a:rPr>
              <a:t>       Physical activity (PA) and a healthy diet are essential during pregnancy. Low income females are at greater risk due to diminished options of nutritional foods. Research examining both PA and dietary habits is limited in low-income pregnant women. </a:t>
            </a:r>
            <a:r>
              <a:rPr lang="en-US" sz="2200" u="sng" dirty="0">
                <a:latin typeface="Times New Roman" charset="0"/>
                <a:ea typeface="Times New Roman" charset="0"/>
                <a:cs typeface="Times New Roman" charset="0"/>
              </a:rPr>
              <a:t>Purpose:</a:t>
            </a:r>
            <a:r>
              <a:rPr lang="en-US" sz="2200" dirty="0">
                <a:latin typeface="Times New Roman" charset="0"/>
                <a:ea typeface="Times New Roman" charset="0"/>
                <a:cs typeface="Times New Roman" charset="0"/>
              </a:rPr>
              <a:t> To examine the relationship among diet quality, PA recommendations and health behaviors in low-income pregnant women. </a:t>
            </a:r>
            <a:r>
              <a:rPr lang="en-US" sz="2200" u="sng" dirty="0">
                <a:latin typeface="Times New Roman" charset="0"/>
                <a:ea typeface="Times New Roman" charset="0"/>
                <a:cs typeface="Times New Roman" charset="0"/>
              </a:rPr>
              <a:t>Hypothesis:</a:t>
            </a:r>
            <a:r>
              <a:rPr lang="en-US" sz="2200" dirty="0">
                <a:latin typeface="Times New Roman" charset="0"/>
                <a:ea typeface="Times New Roman" charset="0"/>
                <a:cs typeface="Times New Roman" charset="0"/>
              </a:rPr>
              <a:t> It was hypothesized that most women will not meet PA and F&amp;V recommendations and will not smoke or drink alcohol. </a:t>
            </a:r>
            <a:r>
              <a:rPr lang="en-US" sz="2200" u="sng" dirty="0">
                <a:latin typeface="Times New Roman" charset="0"/>
                <a:ea typeface="Times New Roman" charset="0"/>
                <a:cs typeface="Times New Roman" charset="0"/>
              </a:rPr>
              <a:t>Methods:</a:t>
            </a:r>
            <a:r>
              <a:rPr lang="en-US" sz="2200" dirty="0">
                <a:latin typeface="Times New Roman" charset="0"/>
                <a:ea typeface="Times New Roman" charset="0"/>
                <a:cs typeface="Times New Roman" charset="0"/>
              </a:rPr>
              <a:t> Pregnant and postpartum women low-income women (N=113) were recruited nationwide and completed an online survey on demographics, fruits and vegetable (F&amp;V) intake, alcohol consumption, smoking and physical activity using the International Physical Activity Questionnaire. Variables were categorized as meeting PA recommendations (≥ 8.25 MET </a:t>
            </a:r>
            <a:r>
              <a:rPr lang="en-US" sz="2200" dirty="0" err="1">
                <a:latin typeface="Times New Roman" charset="0"/>
                <a:ea typeface="Times New Roman" charset="0"/>
                <a:cs typeface="Times New Roman" charset="0"/>
              </a:rPr>
              <a:t>hr</a:t>
            </a:r>
            <a:r>
              <a:rPr lang="en-US" sz="2200" dirty="0">
                <a:latin typeface="Times New Roman" charset="0"/>
                <a:ea typeface="Times New Roman" charset="0"/>
                <a:cs typeface="Times New Roman" charset="0"/>
              </a:rPr>
              <a:t>/</a:t>
            </a:r>
            <a:r>
              <a:rPr lang="en-US" sz="2200" dirty="0" err="1">
                <a:latin typeface="Times New Roman" charset="0"/>
                <a:ea typeface="Times New Roman" charset="0"/>
                <a:cs typeface="Times New Roman" charset="0"/>
              </a:rPr>
              <a:t>wk</a:t>
            </a:r>
            <a:r>
              <a:rPr lang="en-US" sz="2200" dirty="0">
                <a:latin typeface="Times New Roman" charset="0"/>
                <a:ea typeface="Times New Roman" charset="0"/>
                <a:cs typeface="Times New Roman" charset="0"/>
              </a:rPr>
              <a:t>) and meeting F&amp;V recommendations (≥ 4.5 cups/day). Descriptive statistics were performed for all variables. </a:t>
            </a:r>
          </a:p>
          <a:p>
            <a:r>
              <a:rPr lang="en-US" sz="2200" u="sng" dirty="0">
                <a:latin typeface="Times New Roman" charset="0"/>
                <a:ea typeface="Times New Roman" charset="0"/>
                <a:cs typeface="Times New Roman" charset="0"/>
              </a:rPr>
              <a:t>Results:</a:t>
            </a:r>
            <a:r>
              <a:rPr lang="en-US" sz="2200" dirty="0">
                <a:latin typeface="Times New Roman" charset="0"/>
                <a:ea typeface="Times New Roman" charset="0"/>
                <a:cs typeface="Times New Roman" charset="0"/>
              </a:rPr>
              <a:t> Mean age was 29.4 ±5.8. Most women were enrolled in WIC program (55.8%), were college graduates (50.4%), White (75.6%), and met PA recommendations (56.5%). Only 14.2% met FV recommendations while 5.3% reported consuming alcohol and 9.7% reported smoking.   Only 13.3% of women met both PA and F&amp;V recommendations while 11.5% additionally refrained from smoking and drinking.  </a:t>
            </a:r>
          </a:p>
          <a:p>
            <a:r>
              <a:rPr lang="en-US" sz="2200" u="sng" dirty="0">
                <a:latin typeface="Times New Roman" charset="0"/>
                <a:ea typeface="Times New Roman" charset="0"/>
                <a:cs typeface="Times New Roman" charset="0"/>
              </a:rPr>
              <a:t>Conclusion:</a:t>
            </a:r>
            <a:r>
              <a:rPr lang="en-US" sz="2200" dirty="0">
                <a:latin typeface="Times New Roman" charset="0"/>
                <a:ea typeface="Times New Roman" charset="0"/>
                <a:cs typeface="Times New Roman" charset="0"/>
              </a:rPr>
              <a:t> PA and diet quality are necessary in healthy pregnancies but very low percent of low-income women meet both recommendations.  Further studies should be conducted to understand diet patterns, PA and other health behaviors in low-income pregnant women. </a:t>
            </a:r>
          </a:p>
          <a:p>
            <a:r>
              <a:rPr lang="en-US" sz="2200" dirty="0">
                <a:latin typeface="Times New Roman" charset="0"/>
                <a:ea typeface="Times New Roman" charset="0"/>
                <a:cs typeface="Times New Roman" charset="0"/>
              </a:rPr>
              <a:t> (Key Words: Physical Activity, Low-Income, </a:t>
            </a:r>
            <a:r>
              <a:rPr lang="en-US" sz="2200" dirty="0" smtClean="0">
                <a:latin typeface="Times New Roman" charset="0"/>
                <a:ea typeface="Times New Roman" charset="0"/>
                <a:cs typeface="Times New Roman" charset="0"/>
              </a:rPr>
              <a:t>Diet, Pregnancy)</a:t>
            </a:r>
            <a:endParaRPr lang="en-US" sz="2200" dirty="0">
              <a:solidFill>
                <a:srgbClr val="FF0000"/>
              </a:solidFill>
              <a:latin typeface="Times New Roman" charset="0"/>
              <a:ea typeface="Times New Roman" charset="0"/>
              <a:cs typeface="Times New Roman" charset="0"/>
            </a:endParaRPr>
          </a:p>
          <a:p>
            <a:pPr algn="ctr"/>
            <a:endParaRPr lang="en-US" sz="4154" b="1" dirty="0">
              <a:latin typeface="Times New Roman" charset="0"/>
              <a:ea typeface="Times New Roman" charset="0"/>
              <a:cs typeface="Times New Roman" charset="0"/>
            </a:endParaRPr>
          </a:p>
        </p:txBody>
      </p:sp>
      <p:sp>
        <p:nvSpPr>
          <p:cNvPr id="5" name="TextBox 4"/>
          <p:cNvSpPr txBox="1"/>
          <p:nvPr/>
        </p:nvSpPr>
        <p:spPr>
          <a:xfrm>
            <a:off x="3101458" y="15273969"/>
            <a:ext cx="12700978" cy="9233297"/>
          </a:xfrm>
          <a:prstGeom prst="rect">
            <a:avLst/>
          </a:prstGeom>
          <a:noFill/>
        </p:spPr>
        <p:txBody>
          <a:bodyPr wrap="square" rtlCol="0">
            <a:spAutoFit/>
          </a:bodyPr>
          <a:lstStyle/>
          <a:p>
            <a:pPr algn="ctr"/>
            <a:r>
              <a:rPr lang="en-US" sz="6200" b="1" dirty="0">
                <a:latin typeface="Times New Roman" charset="0"/>
                <a:ea typeface="Times New Roman" charset="0"/>
                <a:cs typeface="Times New Roman" charset="0"/>
              </a:rPr>
              <a:t>Introduction</a:t>
            </a:r>
          </a:p>
          <a:p>
            <a:pPr marL="457200" indent="-457200">
              <a:buFont typeface="Arial" charset="0"/>
              <a:buChar char="•"/>
            </a:pPr>
            <a:r>
              <a:rPr lang="en-US" sz="2800" dirty="0" smtClean="0">
                <a:latin typeface="Times New Roman" charset="0"/>
                <a:ea typeface="Times New Roman" charset="0"/>
                <a:cs typeface="Times New Roman" charset="0"/>
              </a:rPr>
              <a:t>The </a:t>
            </a:r>
            <a:r>
              <a:rPr lang="en-US" sz="2800" dirty="0">
                <a:latin typeface="Times New Roman" charset="0"/>
                <a:ea typeface="Times New Roman" charset="0"/>
                <a:cs typeface="Times New Roman" charset="0"/>
              </a:rPr>
              <a:t>potential benefits of starting or continuing PA during pregnancy is evident in most women and has been shown to have minimal risks although some modifications may be necessary because of anatomic and physiological changes and fetal requirements which are normal throughout a pregnancy.</a:t>
            </a:r>
            <a:r>
              <a:rPr lang="en-US" sz="2800" baseline="30000" dirty="0">
                <a:latin typeface="Times New Roman" charset="0"/>
                <a:ea typeface="Times New Roman" charset="0"/>
                <a:cs typeface="Times New Roman" charset="0"/>
              </a:rPr>
              <a:t>1 </a:t>
            </a:r>
            <a:endParaRPr lang="en-US" sz="2800" baseline="30000" dirty="0" smtClean="0">
              <a:latin typeface="Times New Roman" charset="0"/>
              <a:ea typeface="Times New Roman" charset="0"/>
              <a:cs typeface="Times New Roman" charset="0"/>
            </a:endParaRPr>
          </a:p>
          <a:p>
            <a:pPr marL="457200" indent="-457200">
              <a:buFont typeface="Arial" charset="0"/>
              <a:buChar char="•"/>
            </a:pPr>
            <a:r>
              <a:rPr lang="en-US" sz="2800" dirty="0" smtClean="0">
                <a:latin typeface="Times New Roman" charset="0"/>
                <a:ea typeface="Times New Roman" charset="0"/>
                <a:cs typeface="Times New Roman" charset="0"/>
              </a:rPr>
              <a:t>The </a:t>
            </a:r>
            <a:r>
              <a:rPr lang="en-US" sz="2800" dirty="0">
                <a:latin typeface="Times New Roman" charset="0"/>
                <a:ea typeface="Times New Roman" charset="0"/>
                <a:cs typeface="Times New Roman" charset="0"/>
              </a:rPr>
              <a:t>US Department of Health and Human Services in 2008 recommends at least 150 minutes, per week, of moderate-intensity aerobic activity.</a:t>
            </a:r>
            <a:r>
              <a:rPr lang="en-US" sz="2800" baseline="30000" dirty="0">
                <a:latin typeface="Times New Roman" charset="0"/>
                <a:ea typeface="Times New Roman" charset="0"/>
                <a:cs typeface="Times New Roman" charset="0"/>
              </a:rPr>
              <a:t>2</a:t>
            </a:r>
            <a:r>
              <a:rPr lang="en-US" sz="2800" dirty="0">
                <a:latin typeface="Times New Roman" charset="0"/>
                <a:ea typeface="Times New Roman" charset="0"/>
                <a:cs typeface="Times New Roman" charset="0"/>
              </a:rPr>
              <a:t> </a:t>
            </a:r>
            <a:endParaRPr lang="en-US" sz="2800" dirty="0" smtClean="0">
              <a:latin typeface="Times New Roman" charset="0"/>
              <a:ea typeface="Times New Roman" charset="0"/>
              <a:cs typeface="Times New Roman" charset="0"/>
            </a:endParaRPr>
          </a:p>
          <a:p>
            <a:pPr marL="457200" indent="-457200">
              <a:buFont typeface="Arial" charset="0"/>
              <a:buChar char="•"/>
            </a:pPr>
            <a:r>
              <a:rPr lang="en-US" sz="2800" dirty="0" smtClean="0">
                <a:latin typeface="Times New Roman" charset="0"/>
                <a:ea typeface="Times New Roman" charset="0"/>
                <a:cs typeface="Times New Roman" charset="0"/>
              </a:rPr>
              <a:t>Following </a:t>
            </a:r>
            <a:r>
              <a:rPr lang="en-US" sz="2800" dirty="0">
                <a:latin typeface="Times New Roman" charset="0"/>
                <a:ea typeface="Times New Roman" charset="0"/>
                <a:cs typeface="Times New Roman" charset="0"/>
              </a:rPr>
              <a:t>a healthy diet of nutrient dense foods and reaching the recommended F&amp;V intake has also shown to be beneficial for the mother and baby and is necessary to maintain good health during pregnancy.</a:t>
            </a:r>
            <a:r>
              <a:rPr lang="en-US" sz="2800" baseline="30000" dirty="0">
                <a:latin typeface="Times New Roman" charset="0"/>
                <a:ea typeface="Times New Roman" charset="0"/>
                <a:cs typeface="Times New Roman" charset="0"/>
              </a:rPr>
              <a:t>3</a:t>
            </a:r>
            <a:r>
              <a:rPr lang="en-US" sz="2800" dirty="0">
                <a:latin typeface="Times New Roman" charset="0"/>
                <a:ea typeface="Times New Roman" charset="0"/>
                <a:cs typeface="Times New Roman" charset="0"/>
              </a:rPr>
              <a:t> The recommendations for F&amp;V intake for women include two cups of fruit and two and a half cups of vegetables daily.</a:t>
            </a:r>
            <a:r>
              <a:rPr lang="en-US" sz="2800" baseline="30000" dirty="0">
                <a:latin typeface="Times New Roman" charset="0"/>
                <a:ea typeface="Times New Roman" charset="0"/>
                <a:cs typeface="Times New Roman" charset="0"/>
              </a:rPr>
              <a:t>4</a:t>
            </a:r>
            <a:r>
              <a:rPr lang="en-US" sz="2800" dirty="0">
                <a:latin typeface="Times New Roman" charset="0"/>
                <a:ea typeface="Times New Roman" charset="0"/>
                <a:cs typeface="Times New Roman" charset="0"/>
              </a:rPr>
              <a:t> </a:t>
            </a:r>
            <a:endParaRPr lang="en-US" sz="2800" dirty="0" smtClean="0">
              <a:latin typeface="Times New Roman" charset="0"/>
              <a:ea typeface="Times New Roman" charset="0"/>
              <a:cs typeface="Times New Roman" charset="0"/>
            </a:endParaRPr>
          </a:p>
          <a:p>
            <a:pPr marL="457200" indent="-457200">
              <a:buFont typeface="Arial" charset="0"/>
              <a:buChar char="•"/>
            </a:pPr>
            <a:r>
              <a:rPr lang="en-US" sz="2800" dirty="0" smtClean="0">
                <a:latin typeface="Times New Roman" charset="0"/>
                <a:ea typeface="Times New Roman" charset="0"/>
                <a:cs typeface="Times New Roman" charset="0"/>
              </a:rPr>
              <a:t>When </a:t>
            </a:r>
            <a:r>
              <a:rPr lang="en-US" sz="2800" dirty="0">
                <a:latin typeface="Times New Roman" charset="0"/>
                <a:ea typeface="Times New Roman" charset="0"/>
                <a:cs typeface="Times New Roman" charset="0"/>
              </a:rPr>
              <a:t>looking at </a:t>
            </a:r>
            <a:r>
              <a:rPr lang="en-US" sz="2800" dirty="0" smtClean="0">
                <a:latin typeface="Times New Roman" charset="0"/>
                <a:ea typeface="Times New Roman" charset="0"/>
                <a:cs typeface="Times New Roman" charset="0"/>
              </a:rPr>
              <a:t>‘low income’ </a:t>
            </a:r>
            <a:r>
              <a:rPr lang="en-US" sz="2800" dirty="0">
                <a:latin typeface="Times New Roman" charset="0"/>
                <a:ea typeface="Times New Roman" charset="0"/>
                <a:cs typeface="Times New Roman" charset="0"/>
              </a:rPr>
              <a:t>women during pregnancy, they may gain enough weight to have a healthy pregnancy, but still have nutrient deficient </a:t>
            </a:r>
            <a:r>
              <a:rPr lang="en-US" sz="2800" dirty="0" smtClean="0">
                <a:latin typeface="Times New Roman" charset="0"/>
                <a:ea typeface="Times New Roman" charset="0"/>
                <a:cs typeface="Times New Roman" charset="0"/>
              </a:rPr>
              <a:t>diets.</a:t>
            </a:r>
            <a:r>
              <a:rPr lang="en-US" sz="2800" baseline="30000" dirty="0" smtClean="0">
                <a:latin typeface="Times New Roman" charset="0"/>
                <a:ea typeface="Times New Roman" charset="0"/>
                <a:cs typeface="Times New Roman" charset="0"/>
              </a:rPr>
              <a:t>5</a:t>
            </a:r>
            <a:endParaRPr lang="en-US" sz="2800" dirty="0">
              <a:latin typeface="Times New Roman" charset="0"/>
              <a:ea typeface="Times New Roman" charset="0"/>
              <a:cs typeface="Times New Roman" charset="0"/>
            </a:endParaRPr>
          </a:p>
          <a:p>
            <a:pPr marL="457200" indent="-457200">
              <a:buFont typeface="Arial" charset="0"/>
              <a:buChar char="•"/>
            </a:pPr>
            <a:r>
              <a:rPr lang="en-US" sz="2800" dirty="0" smtClean="0">
                <a:latin typeface="Times New Roman" charset="0"/>
                <a:ea typeface="Times New Roman" charset="0"/>
                <a:cs typeface="Times New Roman" charset="0"/>
              </a:rPr>
              <a:t>Increasing </a:t>
            </a:r>
            <a:r>
              <a:rPr lang="en-US" sz="2800" dirty="0">
                <a:latin typeface="Times New Roman" charset="0"/>
                <a:ea typeface="Times New Roman" charset="0"/>
                <a:cs typeface="Times New Roman" charset="0"/>
              </a:rPr>
              <a:t>F&amp;V intake is necessary to ensure healthy pregnancies. The benefits of increasing F&amp;V when combined with PA such as walking more than five thousand steps per day can increase the likelihood of mothers achieving gestational weight gain and preventing postpartum weight </a:t>
            </a:r>
            <a:r>
              <a:rPr lang="en-US" sz="2800" dirty="0" smtClean="0">
                <a:latin typeface="Times New Roman" charset="0"/>
                <a:ea typeface="Times New Roman" charset="0"/>
                <a:cs typeface="Times New Roman" charset="0"/>
              </a:rPr>
              <a:t>retention.</a:t>
            </a:r>
            <a:r>
              <a:rPr lang="en-US" sz="2800" baseline="30000" dirty="0" smtClean="0">
                <a:latin typeface="Times New Roman" charset="0"/>
                <a:ea typeface="Times New Roman" charset="0"/>
                <a:cs typeface="Times New Roman" charset="0"/>
              </a:rPr>
              <a:t>6</a:t>
            </a:r>
          </a:p>
          <a:p>
            <a:pPr marL="457200" indent="-457200">
              <a:buFont typeface="Arial" charset="0"/>
              <a:buChar char="•"/>
            </a:pPr>
            <a:r>
              <a:rPr lang="en-US" sz="2800" dirty="0"/>
              <a:t>Research examining both PA and dietary habits is limited in low-income pregnant women.</a:t>
            </a:r>
            <a:endParaRPr lang="en-US" sz="2800" baseline="30000" dirty="0" smtClean="0">
              <a:latin typeface="Times New Roman" charset="0"/>
              <a:ea typeface="Times New Roman" charset="0"/>
              <a:cs typeface="Times New Roman" charset="0"/>
            </a:endParaRPr>
          </a:p>
        </p:txBody>
      </p:sp>
      <p:sp>
        <p:nvSpPr>
          <p:cNvPr id="6" name="TextBox 5"/>
          <p:cNvSpPr txBox="1"/>
          <p:nvPr/>
        </p:nvSpPr>
        <p:spPr>
          <a:xfrm>
            <a:off x="3101457" y="24793938"/>
            <a:ext cx="12700978" cy="3631763"/>
          </a:xfrm>
          <a:prstGeom prst="rect">
            <a:avLst/>
          </a:prstGeom>
          <a:noFill/>
        </p:spPr>
        <p:txBody>
          <a:bodyPr wrap="square" rtlCol="0">
            <a:spAutoFit/>
          </a:bodyPr>
          <a:lstStyle/>
          <a:p>
            <a:pPr algn="ctr"/>
            <a:r>
              <a:rPr lang="en-US" sz="6200" b="1" dirty="0">
                <a:latin typeface="Times New Roman" charset="0"/>
                <a:ea typeface="Times New Roman" charset="0"/>
                <a:cs typeface="Times New Roman" charset="0"/>
              </a:rPr>
              <a:t>Purpose and Hypothesis</a:t>
            </a:r>
          </a:p>
          <a:p>
            <a:pPr marL="445022" indent="-445022">
              <a:buFont typeface="Arial" panose="020B0604020202020204" pitchFamily="34" charset="0"/>
              <a:buChar char="•"/>
            </a:pPr>
            <a:r>
              <a:rPr lang="en-US" sz="2800" dirty="0">
                <a:latin typeface="Times New Roman" charset="0"/>
                <a:ea typeface="Times New Roman" charset="0"/>
                <a:cs typeface="Times New Roman" charset="0"/>
              </a:rPr>
              <a:t>The purpose of the study was to examine the relationship between diet quality, PA recommendations and health behaviors in low-income pregnant women. </a:t>
            </a:r>
            <a:endParaRPr lang="en-US" sz="2800" dirty="0" smtClean="0">
              <a:latin typeface="Times New Roman" charset="0"/>
              <a:ea typeface="Times New Roman" charset="0"/>
              <a:cs typeface="Times New Roman" charset="0"/>
            </a:endParaRPr>
          </a:p>
          <a:p>
            <a:endParaRPr lang="en-US" sz="2800" dirty="0">
              <a:latin typeface="Times New Roman" charset="0"/>
              <a:ea typeface="Times New Roman" charset="0"/>
              <a:cs typeface="Times New Roman" charset="0"/>
            </a:endParaRPr>
          </a:p>
          <a:p>
            <a:pPr marL="445022" indent="-445022">
              <a:buFont typeface="Arial" panose="020B0604020202020204" pitchFamily="34" charset="0"/>
              <a:buChar char="•"/>
            </a:pPr>
            <a:r>
              <a:rPr lang="en-US" sz="2800" dirty="0">
                <a:latin typeface="Times New Roman" charset="0"/>
                <a:ea typeface="Times New Roman" charset="0"/>
                <a:cs typeface="Times New Roman" charset="0"/>
              </a:rPr>
              <a:t>We hypothesized that most of the low-income women will not meet F&amp;V recommendations or the recommended amounts of PA. These women will not smoke or drink alcohol. </a:t>
            </a:r>
            <a:endParaRPr lang="en-US" sz="2800" b="1" dirty="0">
              <a:latin typeface="Times New Roman" charset="0"/>
              <a:ea typeface="Times New Roman" charset="0"/>
              <a:cs typeface="Times New Roman" charset="0"/>
            </a:endParaRPr>
          </a:p>
        </p:txBody>
      </p:sp>
      <p:sp>
        <p:nvSpPr>
          <p:cNvPr id="7" name="TextBox 6"/>
          <p:cNvSpPr txBox="1"/>
          <p:nvPr/>
        </p:nvSpPr>
        <p:spPr>
          <a:xfrm>
            <a:off x="16916809" y="6644514"/>
            <a:ext cx="8943618" cy="8371523"/>
          </a:xfrm>
          <a:prstGeom prst="rect">
            <a:avLst/>
          </a:prstGeom>
          <a:noFill/>
        </p:spPr>
        <p:txBody>
          <a:bodyPr wrap="square" rtlCol="0">
            <a:spAutoFit/>
          </a:bodyPr>
          <a:lstStyle/>
          <a:p>
            <a:pPr algn="ctr"/>
            <a:r>
              <a:rPr lang="en-US" sz="6200" b="1" dirty="0">
                <a:latin typeface="Times New Roman" charset="0"/>
                <a:ea typeface="Times New Roman" charset="0"/>
                <a:cs typeface="Times New Roman" charset="0"/>
              </a:rPr>
              <a:t>Methods</a:t>
            </a:r>
          </a:p>
          <a:p>
            <a:r>
              <a:rPr lang="en-US" sz="2800" b="1" dirty="0" smtClean="0">
                <a:latin typeface="Times New Roman" charset="0"/>
                <a:ea typeface="Times New Roman" charset="0"/>
                <a:cs typeface="Times New Roman" charset="0"/>
              </a:rPr>
              <a:t>Design: </a:t>
            </a:r>
            <a:r>
              <a:rPr lang="en-US" sz="2800" dirty="0" smtClean="0">
                <a:latin typeface="Times New Roman" charset="0"/>
                <a:ea typeface="Times New Roman" charset="0"/>
                <a:cs typeface="Times New Roman" charset="0"/>
              </a:rPr>
              <a:t>cross-sectional </a:t>
            </a:r>
            <a:r>
              <a:rPr lang="en-US" sz="2800" dirty="0">
                <a:latin typeface="Times New Roman" charset="0"/>
                <a:ea typeface="Times New Roman" charset="0"/>
                <a:cs typeface="Times New Roman" charset="0"/>
              </a:rPr>
              <a:t>study </a:t>
            </a:r>
            <a:endParaRPr lang="en-US" sz="2800" dirty="0" smtClean="0">
              <a:latin typeface="Times New Roman" charset="0"/>
              <a:ea typeface="Times New Roman" charset="0"/>
              <a:cs typeface="Times New Roman" charset="0"/>
            </a:endParaRPr>
          </a:p>
          <a:p>
            <a:r>
              <a:rPr lang="en-US" sz="2800" b="1" dirty="0" smtClean="0">
                <a:latin typeface="Times New Roman" charset="0"/>
                <a:ea typeface="Times New Roman" charset="0"/>
                <a:cs typeface="Times New Roman" charset="0"/>
              </a:rPr>
              <a:t>Participants: </a:t>
            </a: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113 low-income pregnant and postpartum women (&lt;1 </a:t>
            </a:r>
            <a:r>
              <a:rPr lang="en-US" sz="2800" dirty="0" err="1" smtClean="0">
                <a:latin typeface="Times New Roman" charset="0"/>
                <a:ea typeface="Times New Roman" charset="0"/>
                <a:cs typeface="Times New Roman" charset="0"/>
              </a:rPr>
              <a:t>yr</a:t>
            </a:r>
            <a:r>
              <a:rPr lang="en-US" sz="2800" dirty="0" smtClean="0">
                <a:latin typeface="Times New Roman" charset="0"/>
                <a:ea typeface="Times New Roman" charset="0"/>
                <a:cs typeface="Times New Roman" charset="0"/>
              </a:rPr>
              <a:t>)</a:t>
            </a: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Recruited nationwide using the </a:t>
            </a:r>
            <a:r>
              <a:rPr lang="en-US" sz="2800" dirty="0" err="1" smtClean="0">
                <a:latin typeface="Times New Roman" charset="0"/>
                <a:ea typeface="Times New Roman" charset="0"/>
                <a:cs typeface="Times New Roman" charset="0"/>
              </a:rPr>
              <a:t>ResearchMatch</a:t>
            </a:r>
            <a:r>
              <a:rPr lang="en-US" sz="2800" dirty="0" smtClean="0">
                <a:latin typeface="Times New Roman" charset="0"/>
                <a:ea typeface="Times New Roman" charset="0"/>
                <a:cs typeface="Times New Roman" charset="0"/>
              </a:rPr>
              <a:t> platform</a:t>
            </a:r>
          </a:p>
          <a:p>
            <a:endParaRPr lang="en-US" sz="2800" dirty="0" smtClean="0">
              <a:latin typeface="Times New Roman" charset="0"/>
              <a:ea typeface="Times New Roman" charset="0"/>
              <a:cs typeface="Times New Roman" charset="0"/>
            </a:endParaRPr>
          </a:p>
          <a:p>
            <a:r>
              <a:rPr lang="en-US" sz="2800" b="1" dirty="0" smtClean="0">
                <a:latin typeface="Times New Roman" charset="0"/>
                <a:ea typeface="Times New Roman" charset="0"/>
                <a:cs typeface="Times New Roman" charset="0"/>
              </a:rPr>
              <a:t>Protocols: </a:t>
            </a: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Online survey including demographics, pregnancy health behaviors, F&amp;V Screener, International Physical Activity Questionnaire  </a:t>
            </a:r>
            <a:endParaRPr lang="en-US" sz="2800" dirty="0">
              <a:latin typeface="Times New Roman" charset="0"/>
              <a:ea typeface="Times New Roman" charset="0"/>
              <a:cs typeface="Times New Roman" charset="0"/>
            </a:endParaRP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PA was scored based on established protocol. Meeting PA recommendation was categorized as ≥  </a:t>
            </a:r>
            <a:r>
              <a:rPr lang="en-US" sz="2800" dirty="0">
                <a:latin typeface="Times New Roman" charset="0"/>
                <a:ea typeface="Times New Roman" charset="0"/>
                <a:cs typeface="Times New Roman" charset="0"/>
              </a:rPr>
              <a:t>8.25 </a:t>
            </a:r>
            <a:r>
              <a:rPr lang="en-US" sz="2800" dirty="0" smtClean="0">
                <a:latin typeface="Times New Roman" charset="0"/>
                <a:ea typeface="Times New Roman" charset="0"/>
                <a:cs typeface="Times New Roman" charset="0"/>
              </a:rPr>
              <a:t>MET </a:t>
            </a:r>
            <a:r>
              <a:rPr lang="en-US" sz="2800" dirty="0" err="1" smtClean="0">
                <a:latin typeface="Times New Roman" charset="0"/>
                <a:ea typeface="Times New Roman" charset="0"/>
                <a:cs typeface="Times New Roman" charset="0"/>
              </a:rPr>
              <a:t>hr</a:t>
            </a:r>
            <a:r>
              <a:rPr lang="en-US" sz="2800" dirty="0" smtClean="0">
                <a:latin typeface="Times New Roman" charset="0"/>
                <a:ea typeface="Times New Roman" charset="0"/>
                <a:cs typeface="Times New Roman" charset="0"/>
              </a:rPr>
              <a:t>/</a:t>
            </a:r>
            <a:r>
              <a:rPr lang="en-US" sz="2800" dirty="0" err="1" smtClean="0">
                <a:latin typeface="Times New Roman" charset="0"/>
                <a:ea typeface="Times New Roman" charset="0"/>
                <a:cs typeface="Times New Roman" charset="0"/>
              </a:rPr>
              <a:t>wk</a:t>
            </a:r>
            <a:endParaRPr lang="en-US" sz="2800" dirty="0">
              <a:latin typeface="Times New Roman" charset="0"/>
              <a:ea typeface="Times New Roman" charset="0"/>
              <a:cs typeface="Times New Roman" charset="0"/>
            </a:endParaRP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FV screener was scored based on established protocol. Meeting FV recommendation was categorized as </a:t>
            </a:r>
            <a:r>
              <a:rPr lang="en-US" sz="2800" u="sng" dirty="0" smtClean="0">
                <a:latin typeface="Times New Roman" charset="0"/>
                <a:ea typeface="Times New Roman" charset="0"/>
                <a:cs typeface="Times New Roman" charset="0"/>
              </a:rPr>
              <a:t>&gt;</a:t>
            </a:r>
            <a:r>
              <a:rPr lang="en-US" sz="2800" dirty="0" smtClean="0">
                <a:latin typeface="Times New Roman" charset="0"/>
                <a:ea typeface="Times New Roman" charset="0"/>
                <a:cs typeface="Times New Roman" charset="0"/>
              </a:rPr>
              <a:t> </a:t>
            </a:r>
            <a:r>
              <a:rPr lang="en-US" sz="2800" dirty="0">
                <a:latin typeface="Times New Roman" charset="0"/>
                <a:ea typeface="Times New Roman" charset="0"/>
                <a:cs typeface="Times New Roman" charset="0"/>
              </a:rPr>
              <a:t>4.5 cups/day. </a:t>
            </a:r>
            <a:endParaRPr lang="en-US" sz="2800" dirty="0" smtClean="0">
              <a:latin typeface="Times New Roman" charset="0"/>
              <a:ea typeface="Times New Roman" charset="0"/>
              <a:cs typeface="Times New Roman" charset="0"/>
            </a:endParaRPr>
          </a:p>
          <a:p>
            <a:pPr marL="457200" indent="-457200">
              <a:buFont typeface="Arial" panose="020B0604020202020204" pitchFamily="34" charset="0"/>
              <a:buChar char="•"/>
            </a:pPr>
            <a:endParaRPr lang="en-US" sz="2800" dirty="0" smtClean="0">
              <a:latin typeface="Times New Roman" charset="0"/>
              <a:ea typeface="Times New Roman" charset="0"/>
              <a:cs typeface="Times New Roman" charset="0"/>
            </a:endParaRPr>
          </a:p>
          <a:p>
            <a:r>
              <a:rPr lang="en-US" sz="2800" b="1" dirty="0">
                <a:latin typeface="Times New Roman" charset="0"/>
                <a:ea typeface="Times New Roman" charset="0"/>
                <a:cs typeface="Times New Roman" charset="0"/>
              </a:rPr>
              <a:t>Analysis: </a:t>
            </a:r>
            <a:endParaRPr lang="en-US" sz="2800" dirty="0">
              <a:latin typeface="Times New Roman" charset="0"/>
              <a:ea typeface="Times New Roman" charset="0"/>
              <a:cs typeface="Times New Roman" charset="0"/>
            </a:endParaRP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Descriptive statistics were performed for all </a:t>
            </a:r>
            <a:r>
              <a:rPr lang="en-US" sz="2800" dirty="0">
                <a:latin typeface="Times New Roman" charset="0"/>
                <a:ea typeface="Times New Roman" charset="0"/>
                <a:cs typeface="Times New Roman" charset="0"/>
              </a:rPr>
              <a:t>variables. </a:t>
            </a:r>
          </a:p>
        </p:txBody>
      </p:sp>
      <p:sp>
        <p:nvSpPr>
          <p:cNvPr id="9" name="TextBox 8"/>
          <p:cNvSpPr txBox="1"/>
          <p:nvPr/>
        </p:nvSpPr>
        <p:spPr>
          <a:xfrm>
            <a:off x="16345189" y="15745000"/>
            <a:ext cx="10301229" cy="1477328"/>
          </a:xfrm>
          <a:prstGeom prst="rect">
            <a:avLst/>
          </a:prstGeom>
          <a:noFill/>
        </p:spPr>
        <p:txBody>
          <a:bodyPr wrap="square" rtlCol="0">
            <a:spAutoFit/>
          </a:bodyPr>
          <a:lstStyle/>
          <a:p>
            <a:pPr algn="ctr"/>
            <a:r>
              <a:rPr lang="en-US" sz="6200" b="1" dirty="0">
                <a:latin typeface="Times New Roman" charset="0"/>
                <a:ea typeface="Times New Roman" charset="0"/>
                <a:cs typeface="Times New Roman" charset="0"/>
              </a:rPr>
              <a:t>Results</a:t>
            </a:r>
          </a:p>
          <a:p>
            <a:r>
              <a:rPr lang="en-US" sz="2800" dirty="0" smtClean="0">
                <a:latin typeface="Times New Roman" charset="0"/>
                <a:ea typeface="Times New Roman" charset="0"/>
                <a:cs typeface="Times New Roman" charset="0"/>
              </a:rPr>
              <a:t>. </a:t>
            </a:r>
            <a:endParaRPr lang="en-US" sz="2800" dirty="0"/>
          </a:p>
        </p:txBody>
      </p:sp>
      <p:sp>
        <p:nvSpPr>
          <p:cNvPr id="14" name="TextBox 13"/>
          <p:cNvSpPr txBox="1"/>
          <p:nvPr/>
        </p:nvSpPr>
        <p:spPr>
          <a:xfrm>
            <a:off x="27517553" y="14969200"/>
            <a:ext cx="14954132" cy="8371523"/>
          </a:xfrm>
          <a:prstGeom prst="rect">
            <a:avLst/>
          </a:prstGeom>
          <a:noFill/>
        </p:spPr>
        <p:txBody>
          <a:bodyPr wrap="square" rtlCol="0">
            <a:spAutoFit/>
          </a:bodyPr>
          <a:lstStyle/>
          <a:p>
            <a:pPr algn="ctr"/>
            <a:r>
              <a:rPr lang="en-US" sz="6200" b="1" dirty="0">
                <a:latin typeface="Times New Roman" charset="0"/>
                <a:ea typeface="Times New Roman" charset="0"/>
                <a:cs typeface="Times New Roman" charset="0"/>
              </a:rPr>
              <a:t>Discussion</a:t>
            </a: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Our </a:t>
            </a:r>
            <a:r>
              <a:rPr lang="en-US" sz="2800" dirty="0">
                <a:latin typeface="Times New Roman" charset="0"/>
                <a:ea typeface="Times New Roman" charset="0"/>
                <a:cs typeface="Times New Roman" charset="0"/>
              </a:rPr>
              <a:t>findings indicate that only a small amount of the low-income women reached both the recommended levels of PA and F&amp;V intake. </a:t>
            </a:r>
            <a:r>
              <a:rPr lang="en-US" sz="2800" dirty="0" smtClean="0">
                <a:latin typeface="Times New Roman" charset="0"/>
                <a:ea typeface="Times New Roman" charset="0"/>
                <a:cs typeface="Times New Roman" charset="0"/>
              </a:rPr>
              <a:t>However, this partly supports our hypothesis since some women smoked and drank during pregnancy.</a:t>
            </a:r>
            <a:r>
              <a:rPr lang="en-US" sz="2800" dirty="0" smtClean="0">
                <a:solidFill>
                  <a:srgbClr val="FF0000"/>
                </a:solidFill>
                <a:latin typeface="Times New Roman" charset="0"/>
                <a:ea typeface="Times New Roman" charset="0"/>
                <a:cs typeface="Times New Roman" charset="0"/>
              </a:rPr>
              <a:t> </a:t>
            </a:r>
            <a:r>
              <a:rPr lang="en-US" sz="2800" dirty="0" smtClean="0">
                <a:latin typeface="Times New Roman" charset="0"/>
                <a:ea typeface="Times New Roman" charset="0"/>
                <a:cs typeface="Times New Roman" charset="0"/>
              </a:rPr>
              <a:t>The data supports our hypothesis; </a:t>
            </a:r>
            <a:r>
              <a:rPr lang="en-US" sz="2800" dirty="0">
                <a:latin typeface="Times New Roman" charset="0"/>
                <a:ea typeface="Times New Roman" charset="0"/>
                <a:cs typeface="Times New Roman" charset="0"/>
              </a:rPr>
              <a:t>the lack of nutritious diets combined with regular PA in low-income pregnant women. </a:t>
            </a:r>
            <a:endParaRPr lang="en-US" sz="2800" dirty="0" smtClean="0">
              <a:latin typeface="Times New Roman" charset="0"/>
              <a:ea typeface="Times New Roman" charset="0"/>
              <a:cs typeface="Times New Roman" charset="0"/>
            </a:endParaRPr>
          </a:p>
          <a:p>
            <a:pPr marL="457200" indent="-457200">
              <a:buFont typeface="Arial" panose="020B0604020202020204" pitchFamily="34" charset="0"/>
              <a:buChar char="•"/>
            </a:pPr>
            <a:r>
              <a:rPr lang="en-US" sz="2800" dirty="0">
                <a:latin typeface="Times New Roman" charset="0"/>
                <a:ea typeface="Times New Roman" charset="0"/>
                <a:cs typeface="Times New Roman" charset="0"/>
              </a:rPr>
              <a:t> One study determined the amount of PA and diet quality are lower in low-income populations of pregnant women than in mid to high income populations.</a:t>
            </a:r>
            <a:r>
              <a:rPr lang="en-US" sz="2800" baseline="30000" dirty="0">
                <a:latin typeface="Times New Roman" charset="0"/>
                <a:ea typeface="Times New Roman" charset="0"/>
                <a:cs typeface="Times New Roman" charset="0"/>
              </a:rPr>
              <a:t>7</a:t>
            </a:r>
            <a:r>
              <a:rPr lang="en-US" sz="2800" dirty="0">
                <a:latin typeface="Times New Roman" charset="0"/>
                <a:ea typeface="Times New Roman" charset="0"/>
                <a:cs typeface="Times New Roman" charset="0"/>
              </a:rPr>
              <a:t> This was not the case here, as approximately 30% of mid/high income women meet recommendations. This may be possible  due to the type of jobs the women have or the level of their education. </a:t>
            </a:r>
            <a:endParaRPr lang="en-US" sz="2800" dirty="0" smtClean="0">
              <a:latin typeface="Times New Roman" charset="0"/>
              <a:ea typeface="Times New Roman" charset="0"/>
              <a:cs typeface="Times New Roman" charset="0"/>
            </a:endParaRP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Other </a:t>
            </a:r>
            <a:r>
              <a:rPr lang="en-US" sz="2800" dirty="0">
                <a:latin typeface="Times New Roman" charset="0"/>
                <a:ea typeface="Times New Roman" charset="0"/>
                <a:cs typeface="Times New Roman" charset="0"/>
              </a:rPr>
              <a:t>studies also reveal the lack of proper nutrition in low-income pregnant </a:t>
            </a:r>
            <a:r>
              <a:rPr lang="en-US" sz="2800" dirty="0" smtClean="0">
                <a:latin typeface="Times New Roman" charset="0"/>
                <a:ea typeface="Times New Roman" charset="0"/>
                <a:cs typeface="Times New Roman" charset="0"/>
              </a:rPr>
              <a:t>women. </a:t>
            </a:r>
            <a:r>
              <a:rPr lang="en-US" sz="2800" dirty="0">
                <a:latin typeface="Times New Roman" charset="0"/>
                <a:ea typeface="Times New Roman" charset="0"/>
                <a:cs typeface="Times New Roman" charset="0"/>
              </a:rPr>
              <a:t>A </a:t>
            </a:r>
            <a:r>
              <a:rPr lang="en-US" sz="2800" dirty="0" smtClean="0">
                <a:latin typeface="Times New Roman" charset="0"/>
                <a:ea typeface="Times New Roman" charset="0"/>
                <a:cs typeface="Times New Roman" charset="0"/>
              </a:rPr>
              <a:t>‘low-income’ </a:t>
            </a:r>
            <a:r>
              <a:rPr lang="en-US" sz="2800" dirty="0">
                <a:latin typeface="Times New Roman" charset="0"/>
                <a:ea typeface="Times New Roman" charset="0"/>
                <a:cs typeface="Times New Roman" charset="0"/>
              </a:rPr>
              <a:t>study of white and Native American women, revealed 9.6% of women ate the recommended vegetable intake and 16% met the recommended fruit </a:t>
            </a:r>
            <a:r>
              <a:rPr lang="en-US" sz="2800" dirty="0" smtClean="0">
                <a:latin typeface="Times New Roman" charset="0"/>
                <a:ea typeface="Times New Roman" charset="0"/>
                <a:cs typeface="Times New Roman" charset="0"/>
              </a:rPr>
              <a:t>intake.</a:t>
            </a:r>
            <a:r>
              <a:rPr lang="en-US" sz="2800" baseline="30000" dirty="0" smtClean="0">
                <a:latin typeface="Times New Roman" charset="0"/>
                <a:ea typeface="Times New Roman" charset="0"/>
                <a:cs typeface="Times New Roman" charset="0"/>
              </a:rPr>
              <a:t>5 </a:t>
            </a:r>
            <a:r>
              <a:rPr lang="en-US" sz="2800" dirty="0" smtClean="0">
                <a:latin typeface="Times New Roman" charset="0"/>
                <a:ea typeface="Times New Roman" charset="0"/>
                <a:cs typeface="Times New Roman" charset="0"/>
              </a:rPr>
              <a:t> Our results were similar in that only 14.2% of the women met F&amp;V intake. </a:t>
            </a:r>
          </a:p>
          <a:p>
            <a:pPr marL="457200" indent="-457200">
              <a:buFont typeface="Arial" panose="020B0604020202020204" pitchFamily="34" charset="0"/>
              <a:buChar char="•"/>
            </a:pPr>
            <a:r>
              <a:rPr lang="en-US" sz="2800" dirty="0" smtClean="0">
                <a:latin typeface="Times New Roman" charset="0"/>
                <a:ea typeface="Times New Roman" charset="0"/>
                <a:cs typeface="Times New Roman" charset="0"/>
              </a:rPr>
              <a:t>Our results show small percentage of drinkers (5%) and smokers (9.2%). A longitudinal study of ‘low income’ pregnant women revealed that 10% of women who have never smoked, initiated smoking during their pregnancy. This may be a result of stress and low socioeconomic status.</a:t>
            </a:r>
            <a:r>
              <a:rPr lang="en-US" sz="2800" baseline="30000" dirty="0" smtClean="0">
                <a:latin typeface="Times New Roman" charset="0"/>
                <a:ea typeface="Times New Roman" charset="0"/>
                <a:cs typeface="Times New Roman" charset="0"/>
              </a:rPr>
              <a:t>8</a:t>
            </a:r>
            <a:r>
              <a:rPr lang="en-US" sz="2800" dirty="0" smtClean="0">
                <a:latin typeface="Times New Roman" charset="0"/>
                <a:ea typeface="Times New Roman" charset="0"/>
                <a:cs typeface="Times New Roman" charset="0"/>
              </a:rPr>
              <a:t> In a cross-sectional study of ’low income’ pregnant women in Alabama, 5.1% reported consuming alcohol.</a:t>
            </a:r>
            <a:r>
              <a:rPr lang="en-US" sz="2800" baseline="30000" dirty="0" smtClean="0">
                <a:latin typeface="Times New Roman" charset="0"/>
                <a:ea typeface="Times New Roman" charset="0"/>
                <a:cs typeface="Times New Roman" charset="0"/>
              </a:rPr>
              <a:t>9</a:t>
            </a:r>
            <a:r>
              <a:rPr lang="en-US" sz="2800" dirty="0" smtClean="0">
                <a:latin typeface="Times New Roman" charset="0"/>
                <a:ea typeface="Times New Roman" charset="0"/>
                <a:cs typeface="Times New Roman" charset="0"/>
              </a:rPr>
              <a:t> Both studies </a:t>
            </a:r>
            <a:r>
              <a:rPr lang="en-US" sz="2800" smtClean="0">
                <a:latin typeface="Times New Roman" charset="0"/>
                <a:ea typeface="Times New Roman" charset="0"/>
                <a:cs typeface="Times New Roman" charset="0"/>
              </a:rPr>
              <a:t>are extremely close to our own results. </a:t>
            </a:r>
            <a:endParaRPr lang="en-US" sz="2800" dirty="0">
              <a:latin typeface="Times New Roman" charset="0"/>
              <a:ea typeface="Times New Roman" charset="0"/>
              <a:cs typeface="Times New Roman" charset="0"/>
            </a:endParaRPr>
          </a:p>
        </p:txBody>
      </p:sp>
      <p:sp>
        <p:nvSpPr>
          <p:cNvPr id="15" name="TextBox 14"/>
          <p:cNvSpPr txBox="1"/>
          <p:nvPr/>
        </p:nvSpPr>
        <p:spPr>
          <a:xfrm>
            <a:off x="27517553" y="23153488"/>
            <a:ext cx="14954132" cy="3568990"/>
          </a:xfrm>
          <a:prstGeom prst="rect">
            <a:avLst/>
          </a:prstGeom>
          <a:noFill/>
        </p:spPr>
        <p:txBody>
          <a:bodyPr wrap="square" rtlCol="0">
            <a:spAutoFit/>
          </a:bodyPr>
          <a:lstStyle/>
          <a:p>
            <a:pPr algn="ctr"/>
            <a:r>
              <a:rPr lang="en-US" sz="6200" b="1" dirty="0" smtClean="0">
                <a:latin typeface="Times New Roman" charset="0"/>
                <a:ea typeface="Times New Roman" charset="0"/>
                <a:cs typeface="Times New Roman" charset="0"/>
              </a:rPr>
              <a:t>Conclusion</a:t>
            </a:r>
            <a:endParaRPr lang="en-US" sz="6200" b="1" dirty="0">
              <a:latin typeface="Times New Roman" charset="0"/>
              <a:ea typeface="Times New Roman" charset="0"/>
              <a:cs typeface="Times New Roman" charset="0"/>
            </a:endParaRPr>
          </a:p>
          <a:p>
            <a:r>
              <a:rPr lang="en-US" sz="2800" dirty="0">
                <a:latin typeface="Times New Roman" charset="0"/>
                <a:ea typeface="Times New Roman" charset="0"/>
                <a:cs typeface="Times New Roman" charset="0"/>
              </a:rPr>
              <a:t>       PA and reaching the recommended intake of F&amp;V are necessary in healthy pregnancies and are not common among low-income pregnant women. Further studies should be conducted to understand the patterns of diet and physical activity in </a:t>
            </a:r>
            <a:r>
              <a:rPr lang="en-US" sz="2800" dirty="0" smtClean="0">
                <a:latin typeface="Times New Roman" charset="0"/>
                <a:ea typeface="Times New Roman" charset="0"/>
                <a:cs typeface="Times New Roman" charset="0"/>
              </a:rPr>
              <a:t>low-income </a:t>
            </a:r>
            <a:r>
              <a:rPr lang="en-US" sz="2800" dirty="0">
                <a:latin typeface="Times New Roman" charset="0"/>
                <a:ea typeface="Times New Roman" charset="0"/>
                <a:cs typeface="Times New Roman" charset="0"/>
              </a:rPr>
              <a:t>pregnant women and what other factors contribute to this. </a:t>
            </a:r>
          </a:p>
          <a:p>
            <a:endParaRPr lang="en-US" sz="2077" dirty="0">
              <a:latin typeface="Times New Roman" charset="0"/>
              <a:ea typeface="Times New Roman" charset="0"/>
              <a:cs typeface="Times New Roman" charset="0"/>
            </a:endParaRPr>
          </a:p>
          <a:p>
            <a:endParaRPr lang="en-US" sz="3115" dirty="0">
              <a:latin typeface="Times New Roman" charset="0"/>
              <a:ea typeface="Times New Roman" charset="0"/>
              <a:cs typeface="Times New Roman" charset="0"/>
            </a:endParaRPr>
          </a:p>
        </p:txBody>
      </p:sp>
      <p:sp>
        <p:nvSpPr>
          <p:cNvPr id="16" name="TextBox 15"/>
          <p:cNvSpPr txBox="1"/>
          <p:nvPr/>
        </p:nvSpPr>
        <p:spPr>
          <a:xfrm>
            <a:off x="28675809" y="25408652"/>
            <a:ext cx="13037995" cy="7509748"/>
          </a:xfrm>
          <a:prstGeom prst="rect">
            <a:avLst/>
          </a:prstGeom>
          <a:noFill/>
        </p:spPr>
        <p:txBody>
          <a:bodyPr wrap="square" rtlCol="0">
            <a:spAutoFit/>
          </a:bodyPr>
          <a:lstStyle/>
          <a:p>
            <a:pPr algn="ctr"/>
            <a:r>
              <a:rPr lang="en-US" sz="6200" b="1" dirty="0" smtClean="0">
                <a:latin typeface="Times New Roman" charset="0"/>
                <a:ea typeface="Times New Roman" charset="0"/>
                <a:cs typeface="Times New Roman" charset="0"/>
              </a:rPr>
              <a:t>References</a:t>
            </a:r>
            <a:endParaRPr lang="en-US" sz="6200" b="1" dirty="0">
              <a:latin typeface="Times New Roman" charset="0"/>
              <a:ea typeface="Times New Roman" charset="0"/>
              <a:cs typeface="Times New Roman" charset="0"/>
            </a:endParaRPr>
          </a:p>
          <a:p>
            <a:pPr marL="593362" indent="-593362">
              <a:buAutoNum type="arabicPeriod"/>
            </a:pPr>
            <a:r>
              <a:rPr lang="en-US" sz="2000" dirty="0">
                <a:latin typeface="Times New Roman" charset="0"/>
                <a:ea typeface="Times New Roman" charset="0"/>
                <a:cs typeface="Times New Roman" charset="0"/>
              </a:rPr>
              <a:t>American College of Obstetricians and Gynecologists. Exercise during pregnancy and the postpartum period. </a:t>
            </a:r>
            <a:r>
              <a:rPr lang="en-US" sz="2000" i="1" dirty="0" err="1">
                <a:latin typeface="Times New Roman" charset="0"/>
                <a:ea typeface="Times New Roman" charset="0"/>
                <a:cs typeface="Times New Roman" charset="0"/>
              </a:rPr>
              <a:t>Clin</a:t>
            </a:r>
            <a:r>
              <a:rPr lang="en-US" sz="2000" i="1" dirty="0">
                <a:latin typeface="Times New Roman" charset="0"/>
                <a:ea typeface="Times New Roman" charset="0"/>
                <a:cs typeface="Times New Roman" charset="0"/>
              </a:rPr>
              <a:t> </a:t>
            </a:r>
            <a:r>
              <a:rPr lang="en-US" sz="2000" i="1" dirty="0" err="1">
                <a:latin typeface="Times New Roman" charset="0"/>
                <a:ea typeface="Times New Roman" charset="0"/>
                <a:cs typeface="Times New Roman" charset="0"/>
              </a:rPr>
              <a:t>Obstet</a:t>
            </a:r>
            <a:r>
              <a:rPr lang="en-US" sz="2000" i="1" dirty="0">
                <a:latin typeface="Times New Roman" charset="0"/>
                <a:ea typeface="Times New Roman" charset="0"/>
                <a:cs typeface="Times New Roman" charset="0"/>
              </a:rPr>
              <a:t> Gynecol</a:t>
            </a:r>
            <a:r>
              <a:rPr lang="en-US" sz="2000" dirty="0">
                <a:latin typeface="Times New Roman" charset="0"/>
                <a:ea typeface="Times New Roman" charset="0"/>
                <a:cs typeface="Times New Roman" charset="0"/>
              </a:rPr>
              <a:t>. 2003;46(2):496-499.</a:t>
            </a:r>
          </a:p>
          <a:p>
            <a:pPr marL="593362" indent="-593362">
              <a:buAutoNum type="arabicPeriod"/>
            </a:pPr>
            <a:r>
              <a:rPr lang="en-US" sz="2000" dirty="0" smtClean="0">
                <a:latin typeface="Times New Roman" charset="0"/>
                <a:ea typeface="Times New Roman" charset="0"/>
                <a:cs typeface="Times New Roman" charset="0"/>
              </a:rPr>
              <a:t>Office of Disease Prevention and Health Promotion:</a:t>
            </a:r>
            <a:r>
              <a:rPr lang="en-US" sz="2000" dirty="0" smtClean="0">
                <a:latin typeface="Times New Roman" charset="0"/>
                <a:ea typeface="Times New Roman" charset="0"/>
                <a:cs typeface="Times New Roman" charset="0"/>
                <a:hlinkClick r:id="rId3"/>
              </a:rPr>
              <a:t>.</a:t>
            </a:r>
            <a:r>
              <a:rPr lang="en-US" sz="2000" u="sng" dirty="0" smtClean="0">
                <a:latin typeface="Times New Roman" charset="0"/>
                <a:ea typeface="Times New Roman" charset="0"/>
                <a:cs typeface="Times New Roman" charset="0"/>
                <a:hlinkClick r:id="rId3"/>
              </a:rPr>
              <a:t> </a:t>
            </a:r>
            <a:r>
              <a:rPr lang="en-US" sz="2000" u="sng" dirty="0">
                <a:latin typeface="Times New Roman" charset="0"/>
                <a:ea typeface="Times New Roman" charset="0"/>
                <a:cs typeface="Times New Roman" charset="0"/>
                <a:hlinkClick r:id="rId3"/>
              </a:rPr>
              <a:t>https://health.gov/paguidelines/guidelines/chapter7.aspx</a:t>
            </a:r>
            <a:endParaRPr lang="en-US" sz="2000" dirty="0">
              <a:latin typeface="Times New Roman" charset="0"/>
              <a:ea typeface="Times New Roman" charset="0"/>
              <a:cs typeface="Times New Roman" charset="0"/>
            </a:endParaRPr>
          </a:p>
          <a:p>
            <a:pPr marL="593362" indent="-593362">
              <a:buAutoNum type="arabicPeriod"/>
            </a:pPr>
            <a:r>
              <a:rPr lang="en-US" sz="2000" dirty="0">
                <a:latin typeface="Times New Roman" charset="0"/>
                <a:ea typeface="Times New Roman" charset="0"/>
                <a:cs typeface="Times New Roman" charset="0"/>
              </a:rPr>
              <a:t>Morton SMB, Grant CC, Wall CR, et al. Adherence to nutritional guidelines in pregnancy: evidence from the Growing Up in New Zealand birth cohort study. </a:t>
            </a:r>
            <a:r>
              <a:rPr lang="en-US" sz="2000" i="1" dirty="0">
                <a:latin typeface="Times New Roman" charset="0"/>
                <a:ea typeface="Times New Roman" charset="0"/>
                <a:cs typeface="Times New Roman" charset="0"/>
              </a:rPr>
              <a:t>Public Health </a:t>
            </a:r>
            <a:r>
              <a:rPr lang="en-US" sz="2000" i="1" dirty="0" err="1">
                <a:latin typeface="Times New Roman" charset="0"/>
                <a:ea typeface="Times New Roman" charset="0"/>
                <a:cs typeface="Times New Roman" charset="0"/>
              </a:rPr>
              <a:t>Nutr</a:t>
            </a:r>
            <a:r>
              <a:rPr lang="en-US" sz="2000" dirty="0">
                <a:latin typeface="Times New Roman" charset="0"/>
                <a:ea typeface="Times New Roman" charset="0"/>
                <a:cs typeface="Times New Roman" charset="0"/>
              </a:rPr>
              <a:t>. 2014;17(9):1919-1929. doi:10.1017/S1368980014000482.</a:t>
            </a:r>
          </a:p>
          <a:p>
            <a:pPr marL="593362" indent="-593362">
              <a:buAutoNum type="arabicPeriod"/>
            </a:pPr>
            <a:r>
              <a:rPr lang="en-US" sz="2000" dirty="0" smtClean="0">
                <a:latin typeface="Times New Roman" charset="0"/>
                <a:ea typeface="Times New Roman" charset="0"/>
                <a:cs typeface="Times New Roman" charset="0"/>
              </a:rPr>
              <a:t>U</a:t>
            </a:r>
            <a:r>
              <a:rPr lang="en-US" sz="2000" dirty="0">
                <a:latin typeface="Times New Roman" charset="0"/>
                <a:ea typeface="Times New Roman" charset="0"/>
                <a:cs typeface="Times New Roman" charset="0"/>
              </a:rPr>
              <a:t>n</a:t>
            </a:r>
            <a:r>
              <a:rPr lang="en-US" sz="2000" dirty="0" smtClean="0">
                <a:latin typeface="Times New Roman" charset="0"/>
                <a:ea typeface="Times New Roman" charset="0"/>
                <a:cs typeface="Times New Roman" charset="0"/>
              </a:rPr>
              <a:t>ited States Department of Agriculture:</a:t>
            </a:r>
            <a:r>
              <a:rPr lang="en-US" sz="2000" dirty="0">
                <a:solidFill>
                  <a:srgbClr val="FF0000"/>
                </a:solidFill>
                <a:latin typeface="Times New Roman" charset="0"/>
                <a:ea typeface="Times New Roman" charset="0"/>
                <a:cs typeface="Times New Roman" charset="0"/>
              </a:rPr>
              <a:t> </a:t>
            </a:r>
            <a:r>
              <a:rPr lang="en-US" sz="2000" u="sng" dirty="0" smtClean="0">
                <a:latin typeface="Times New Roman" charset="0"/>
                <a:ea typeface="Times New Roman" charset="0"/>
                <a:cs typeface="Times New Roman" charset="0"/>
                <a:hlinkClick r:id="rId4"/>
              </a:rPr>
              <a:t>https</a:t>
            </a:r>
            <a:r>
              <a:rPr lang="en-US" sz="2000" u="sng" dirty="0">
                <a:latin typeface="Times New Roman" charset="0"/>
                <a:ea typeface="Times New Roman" charset="0"/>
                <a:cs typeface="Times New Roman" charset="0"/>
                <a:hlinkClick r:id="rId4"/>
              </a:rPr>
              <a:t>://www.choosemyplate.gov</a:t>
            </a:r>
            <a:endParaRPr lang="en-US" sz="2000" dirty="0">
              <a:latin typeface="Times New Roman" charset="0"/>
              <a:ea typeface="Times New Roman" charset="0"/>
              <a:cs typeface="Times New Roman" charset="0"/>
            </a:endParaRPr>
          </a:p>
          <a:p>
            <a:pPr marL="593362" indent="-593362">
              <a:buAutoNum type="arabicPeriod"/>
            </a:pPr>
            <a:r>
              <a:rPr lang="en-US" sz="2000" dirty="0">
                <a:latin typeface="Times New Roman" charset="0"/>
                <a:ea typeface="Times New Roman" charset="0"/>
                <a:cs typeface="Times New Roman" charset="0"/>
              </a:rPr>
              <a:t>Watts V, </a:t>
            </a:r>
            <a:r>
              <a:rPr lang="en-US" sz="2000" dirty="0" err="1">
                <a:latin typeface="Times New Roman" charset="0"/>
                <a:ea typeface="Times New Roman" charset="0"/>
                <a:cs typeface="Times New Roman" charset="0"/>
              </a:rPr>
              <a:t>Rockett</a:t>
            </a:r>
            <a:r>
              <a:rPr lang="en-US" sz="2000" dirty="0">
                <a:latin typeface="Times New Roman" charset="0"/>
                <a:ea typeface="Times New Roman" charset="0"/>
                <a:cs typeface="Times New Roman" charset="0"/>
              </a:rPr>
              <a:t> H, Baer H, </a:t>
            </a:r>
            <a:r>
              <a:rPr lang="en-US" sz="2000" dirty="0" err="1">
                <a:latin typeface="Times New Roman" charset="0"/>
                <a:ea typeface="Times New Roman" charset="0"/>
                <a:cs typeface="Times New Roman" charset="0"/>
              </a:rPr>
              <a:t>Leppert</a:t>
            </a:r>
            <a:r>
              <a:rPr lang="en-US" sz="2000" dirty="0">
                <a:latin typeface="Times New Roman" charset="0"/>
                <a:ea typeface="Times New Roman" charset="0"/>
                <a:cs typeface="Times New Roman" charset="0"/>
              </a:rPr>
              <a:t> J, </a:t>
            </a:r>
            <a:r>
              <a:rPr lang="en-US" sz="2000" dirty="0" err="1">
                <a:latin typeface="Times New Roman" charset="0"/>
                <a:ea typeface="Times New Roman" charset="0"/>
                <a:cs typeface="Times New Roman" charset="0"/>
              </a:rPr>
              <a:t>Colditz</a:t>
            </a:r>
            <a:r>
              <a:rPr lang="en-US" sz="2000" dirty="0">
                <a:latin typeface="Times New Roman" charset="0"/>
                <a:ea typeface="Times New Roman" charset="0"/>
                <a:cs typeface="Times New Roman" charset="0"/>
              </a:rPr>
              <a:t> G. Assessing diet quality in a population of low-income pregnant women: a comparison between Native Americans and whites. </a:t>
            </a:r>
            <a:r>
              <a:rPr lang="en-US" sz="2000" i="1" dirty="0" err="1">
                <a:latin typeface="Times New Roman" charset="0"/>
                <a:ea typeface="Times New Roman" charset="0"/>
                <a:cs typeface="Times New Roman" charset="0"/>
              </a:rPr>
              <a:t>Matern</a:t>
            </a:r>
            <a:r>
              <a:rPr lang="en-US" sz="2000" i="1" dirty="0">
                <a:latin typeface="Times New Roman" charset="0"/>
                <a:ea typeface="Times New Roman" charset="0"/>
                <a:cs typeface="Times New Roman" charset="0"/>
              </a:rPr>
              <a:t> Child Health J</a:t>
            </a:r>
            <a:r>
              <a:rPr lang="en-US" sz="2000" dirty="0">
                <a:latin typeface="Times New Roman" charset="0"/>
                <a:ea typeface="Times New Roman" charset="0"/>
                <a:cs typeface="Times New Roman" charset="0"/>
              </a:rPr>
              <a:t>. 2007;11(2):127-136. doi:10.1007/s10995-006-0155-2. </a:t>
            </a:r>
          </a:p>
          <a:p>
            <a:pPr marL="593362" indent="-593362">
              <a:buAutoNum type="arabicPeriod"/>
            </a:pPr>
            <a:r>
              <a:rPr lang="en-US" sz="2000" dirty="0">
                <a:latin typeface="Times New Roman" charset="0"/>
                <a:ea typeface="Times New Roman" charset="0"/>
                <a:cs typeface="Times New Roman" charset="0"/>
              </a:rPr>
              <a:t>Cohen TR, </a:t>
            </a:r>
            <a:r>
              <a:rPr lang="en-US" sz="2000" dirty="0" err="1">
                <a:latin typeface="Times New Roman" charset="0"/>
                <a:ea typeface="Times New Roman" charset="0"/>
                <a:cs typeface="Times New Roman" charset="0"/>
              </a:rPr>
              <a:t>Koski</a:t>
            </a:r>
            <a:r>
              <a:rPr lang="en-US" sz="2000" dirty="0">
                <a:latin typeface="Times New Roman" charset="0"/>
                <a:ea typeface="Times New Roman" charset="0"/>
                <a:cs typeface="Times New Roman" charset="0"/>
              </a:rPr>
              <a:t> KG. Limiting Excess Weight Gain in Healthy Pregnant Women: Importance of Energy Intakes, Physical Activity, and Adherence to Gestational Weight Gain Guidelines. </a:t>
            </a:r>
            <a:r>
              <a:rPr lang="en-US" sz="2000" i="1" dirty="0">
                <a:latin typeface="Times New Roman" charset="0"/>
                <a:ea typeface="Times New Roman" charset="0"/>
                <a:cs typeface="Times New Roman" charset="0"/>
              </a:rPr>
              <a:t>Journal of Pregnancy</a:t>
            </a:r>
            <a:r>
              <a:rPr lang="en-US" sz="2000" dirty="0">
                <a:latin typeface="Times New Roman" charset="0"/>
                <a:ea typeface="Times New Roman" charset="0"/>
                <a:cs typeface="Times New Roman" charset="0"/>
              </a:rPr>
              <a:t>. 2013;2013:e787032. doi:10.1155/2013/787032.</a:t>
            </a:r>
          </a:p>
          <a:p>
            <a:pPr marL="593362" indent="-593362">
              <a:buAutoNum type="arabicPeriod"/>
            </a:pPr>
            <a:r>
              <a:rPr lang="en-US" sz="2000" dirty="0">
                <a:latin typeface="Times New Roman" charset="0"/>
                <a:ea typeface="Times New Roman" charset="0"/>
                <a:cs typeface="Times New Roman" charset="0"/>
              </a:rPr>
              <a:t>Bhargava, A. (2004). Socio-economic and </a:t>
            </a:r>
            <a:r>
              <a:rPr lang="en-US" sz="2000" dirty="0" err="1">
                <a:latin typeface="Times New Roman" charset="0"/>
                <a:ea typeface="Times New Roman" charset="0"/>
                <a:cs typeface="Times New Roman" charset="0"/>
              </a:rPr>
              <a:t>behavioural</a:t>
            </a:r>
            <a:r>
              <a:rPr lang="en-US" sz="2000" dirty="0">
                <a:latin typeface="Times New Roman" charset="0"/>
                <a:ea typeface="Times New Roman" charset="0"/>
                <a:cs typeface="Times New Roman" charset="0"/>
              </a:rPr>
              <a:t> factors are predictors of food use in the national food stamp program survey.</a:t>
            </a:r>
            <a:r>
              <a:rPr lang="en-US" sz="2000" i="1" dirty="0">
                <a:latin typeface="Times New Roman" charset="0"/>
                <a:ea typeface="Times New Roman" charset="0"/>
                <a:cs typeface="Times New Roman" charset="0"/>
              </a:rPr>
              <a:t> The British Journal of Nutrition, 92</a:t>
            </a:r>
            <a:r>
              <a:rPr lang="en-US" sz="2000" dirty="0">
                <a:latin typeface="Times New Roman" charset="0"/>
                <a:ea typeface="Times New Roman" charset="0"/>
                <a:cs typeface="Times New Roman" charset="0"/>
              </a:rPr>
              <a:t>(3), 497-506. </a:t>
            </a:r>
            <a:r>
              <a:rPr lang="en-US" sz="2000" dirty="0" err="1">
                <a:latin typeface="Times New Roman" charset="0"/>
                <a:ea typeface="Times New Roman" charset="0"/>
                <a:cs typeface="Times New Roman" charset="0"/>
              </a:rPr>
              <a:t>doi:http</a:t>
            </a:r>
            <a:r>
              <a:rPr lang="en-US" sz="2000" dirty="0">
                <a:latin typeface="Times New Roman" charset="0"/>
                <a:ea typeface="Times New Roman" charset="0"/>
                <a:cs typeface="Times New Roman" charset="0"/>
              </a:rPr>
              <a:t>://</a:t>
            </a:r>
            <a:r>
              <a:rPr lang="en-US" sz="2000" dirty="0" err="1" smtClean="0">
                <a:latin typeface="Times New Roman" charset="0"/>
                <a:ea typeface="Times New Roman" charset="0"/>
                <a:cs typeface="Times New Roman" charset="0"/>
              </a:rPr>
              <a:t>dx.doi.org</a:t>
            </a:r>
            <a:r>
              <a:rPr lang="en-US" sz="2000" dirty="0" smtClean="0">
                <a:latin typeface="Times New Roman" charset="0"/>
                <a:ea typeface="Times New Roman" charset="0"/>
                <a:cs typeface="Times New Roman" charset="0"/>
              </a:rPr>
              <a:t>/10.1079/BJN20041210</a:t>
            </a:r>
          </a:p>
          <a:p>
            <a:pPr marL="593362" indent="-593362">
              <a:buAutoNum type="arabicPeriod"/>
            </a:pPr>
            <a:r>
              <a:rPr lang="en-US" sz="2000" dirty="0" smtClean="0">
                <a:latin typeface="Times New Roman" charset="0"/>
                <a:ea typeface="Times New Roman" charset="0"/>
                <a:cs typeface="Times New Roman" charset="0"/>
              </a:rPr>
              <a:t>Webb </a:t>
            </a:r>
            <a:r>
              <a:rPr lang="en-US" sz="2000" dirty="0">
                <a:latin typeface="Times New Roman" charset="0"/>
                <a:ea typeface="Times New Roman" charset="0"/>
                <a:cs typeface="Times New Roman" charset="0"/>
              </a:rPr>
              <a:t>DA, </a:t>
            </a:r>
            <a:r>
              <a:rPr lang="en-US" sz="2000" dirty="0" err="1">
                <a:latin typeface="Times New Roman" charset="0"/>
                <a:ea typeface="Times New Roman" charset="0"/>
                <a:cs typeface="Times New Roman" charset="0"/>
              </a:rPr>
              <a:t>Culhane</a:t>
            </a:r>
            <a:r>
              <a:rPr lang="en-US" sz="2000" dirty="0">
                <a:latin typeface="Times New Roman" charset="0"/>
                <a:ea typeface="Times New Roman" charset="0"/>
                <a:cs typeface="Times New Roman" charset="0"/>
              </a:rPr>
              <a:t> JF, Mathew L, Bloch JR, Goldenberg RL. Incident Smoking During Pregnancy and the Postpartum Period in a Low-Income Urban Population. </a:t>
            </a:r>
            <a:r>
              <a:rPr lang="en-US" sz="2000" i="1" dirty="0">
                <a:latin typeface="Times New Roman" charset="0"/>
                <a:ea typeface="Times New Roman" charset="0"/>
                <a:cs typeface="Times New Roman" charset="0"/>
              </a:rPr>
              <a:t>Public Health Rep</a:t>
            </a:r>
            <a:r>
              <a:rPr lang="en-US" sz="2000" dirty="0">
                <a:latin typeface="Times New Roman" charset="0"/>
                <a:ea typeface="Times New Roman" charset="0"/>
                <a:cs typeface="Times New Roman" charset="0"/>
              </a:rPr>
              <a:t>. 2011;126(1):50-59</a:t>
            </a:r>
            <a:r>
              <a:rPr lang="en-US" sz="2000" dirty="0" smtClean="0">
                <a:latin typeface="Times New Roman" charset="0"/>
                <a:ea typeface="Times New Roman" charset="0"/>
                <a:cs typeface="Times New Roman" charset="0"/>
              </a:rPr>
              <a:t>.</a:t>
            </a:r>
            <a:r>
              <a:rPr lang="en-US" sz="2000" dirty="0" smtClean="0"/>
              <a:t> </a:t>
            </a:r>
          </a:p>
          <a:p>
            <a:pPr marL="593362" indent="-593362">
              <a:buAutoNum type="arabicPeriod"/>
            </a:pPr>
            <a:r>
              <a:rPr lang="en-US" sz="2000" dirty="0" smtClean="0">
                <a:latin typeface="Times New Roman" charset="0"/>
                <a:ea typeface="Times New Roman" charset="0"/>
                <a:cs typeface="Times New Roman" charset="0"/>
              </a:rPr>
              <a:t>Li </a:t>
            </a:r>
            <a:r>
              <a:rPr lang="en-US" sz="2000" dirty="0">
                <a:latin typeface="Times New Roman" charset="0"/>
                <a:ea typeface="Times New Roman" charset="0"/>
                <a:cs typeface="Times New Roman" charset="0"/>
              </a:rPr>
              <a:t>Q, </a:t>
            </a:r>
            <a:r>
              <a:rPr lang="en-US" sz="2000" dirty="0" err="1">
                <a:latin typeface="Times New Roman" charset="0"/>
                <a:ea typeface="Times New Roman" charset="0"/>
                <a:cs typeface="Times New Roman" charset="0"/>
              </a:rPr>
              <a:t>Hankin</a:t>
            </a:r>
            <a:r>
              <a:rPr lang="en-US" sz="2000" dirty="0">
                <a:latin typeface="Times New Roman" charset="0"/>
                <a:ea typeface="Times New Roman" charset="0"/>
                <a:cs typeface="Times New Roman" charset="0"/>
              </a:rPr>
              <a:t> J, </a:t>
            </a:r>
            <a:r>
              <a:rPr lang="en-US" sz="2000" dirty="0" err="1">
                <a:latin typeface="Times New Roman" charset="0"/>
                <a:ea typeface="Times New Roman" charset="0"/>
                <a:cs typeface="Times New Roman" charset="0"/>
              </a:rPr>
              <a:t>Wilsnack</a:t>
            </a:r>
            <a:r>
              <a:rPr lang="en-US" sz="2000" dirty="0">
                <a:latin typeface="Times New Roman" charset="0"/>
                <a:ea typeface="Times New Roman" charset="0"/>
                <a:cs typeface="Times New Roman" charset="0"/>
              </a:rPr>
              <a:t> SC, et al. Detection of alcohol use in the second trimester among low-income pregnant women in the prenatal care settings in Jefferson County, Alabama. </a:t>
            </a:r>
            <a:r>
              <a:rPr lang="en-US" sz="2000" i="1" dirty="0">
                <a:latin typeface="Times New Roman" charset="0"/>
                <a:ea typeface="Times New Roman" charset="0"/>
                <a:cs typeface="Times New Roman" charset="0"/>
              </a:rPr>
              <a:t>Alcoholism, Clinical And Experimental Research</a:t>
            </a:r>
            <a:r>
              <a:rPr lang="en-US" sz="2000" dirty="0">
                <a:latin typeface="Times New Roman" charset="0"/>
                <a:ea typeface="Times New Roman" charset="0"/>
                <a:cs typeface="Times New Roman" charset="0"/>
              </a:rPr>
              <a:t>. 2012;36(8):1449-1455. doi:10.1111/j.1530-0277.2012.01745.x.</a:t>
            </a:r>
          </a:p>
          <a:p>
            <a:pPr marL="593362" indent="-593362">
              <a:buAutoNum type="arabicPeriod"/>
            </a:pPr>
            <a:endParaRPr lang="en-US" sz="2000" dirty="0">
              <a:latin typeface="Times New Roman" charset="0"/>
              <a:ea typeface="Times New Roman" charset="0"/>
              <a:cs typeface="Times New Roman" charset="0"/>
            </a:endParaRPr>
          </a:p>
          <a:p>
            <a:pPr marL="593362" indent="-593362">
              <a:buAutoNum type="arabicPeriod"/>
            </a:pPr>
            <a:endParaRPr lang="en-US" sz="2000" dirty="0">
              <a:latin typeface="Times New Roman" charset="0"/>
              <a:ea typeface="Times New Roman" charset="0"/>
              <a:cs typeface="Times New Roman" charset="0"/>
            </a:endParaRPr>
          </a:p>
        </p:txBody>
      </p:sp>
      <p:graphicFrame>
        <p:nvGraphicFramePr>
          <p:cNvPr id="19" name="Chart 18"/>
          <p:cNvGraphicFramePr>
            <a:graphicFrameLocks/>
          </p:cNvGraphicFramePr>
          <p:nvPr>
            <p:extLst>
              <p:ext uri="{D42A27DB-BD31-4B8C-83A1-F6EECF244321}">
                <p14:modId xmlns:p14="http://schemas.microsoft.com/office/powerpoint/2010/main" val="1457854784"/>
              </p:ext>
            </p:extLst>
          </p:nvPr>
        </p:nvGraphicFramePr>
        <p:xfrm>
          <a:off x="26974800" y="6586249"/>
          <a:ext cx="15642770" cy="8340273"/>
        </p:xfrm>
        <a:graphic>
          <a:graphicData uri="http://schemas.openxmlformats.org/drawingml/2006/chart">
            <c:chart xmlns:c="http://schemas.openxmlformats.org/drawingml/2006/chart" xmlns:r="http://schemas.openxmlformats.org/officeDocument/2006/relationships" r:id="rId5"/>
          </a:graphicData>
        </a:graphic>
      </p:graphicFrame>
      <p:pic>
        <p:nvPicPr>
          <p:cNvPr id="22" name="Picture 21"/>
          <p:cNvPicPr>
            <a:picLocks noChangeAspect="1"/>
          </p:cNvPicPr>
          <p:nvPr/>
        </p:nvPicPr>
        <p:blipFill>
          <a:blip r:embed="rId6"/>
          <a:stretch>
            <a:fillRect/>
          </a:stretch>
        </p:blipFill>
        <p:spPr>
          <a:xfrm>
            <a:off x="2189969" y="2220470"/>
            <a:ext cx="3200400" cy="3200400"/>
          </a:xfrm>
          <a:prstGeom prst="rect">
            <a:avLst/>
          </a:prstGeom>
        </p:spPr>
      </p:pic>
      <p:sp>
        <p:nvSpPr>
          <p:cNvPr id="3" name="TextBox 2"/>
          <p:cNvSpPr txBox="1"/>
          <p:nvPr/>
        </p:nvSpPr>
        <p:spPr>
          <a:xfrm>
            <a:off x="15257623" y="17097191"/>
            <a:ext cx="11717177" cy="1631216"/>
          </a:xfrm>
          <a:prstGeom prst="rect">
            <a:avLst/>
          </a:prstGeom>
          <a:noFill/>
        </p:spPr>
        <p:txBody>
          <a:bodyPr wrap="square" rtlCol="0">
            <a:spAutoFit/>
          </a:bodyPr>
          <a:lstStyle/>
          <a:p>
            <a:pPr algn="ctr"/>
            <a:r>
              <a:rPr lang="en-US" sz="5000" b="1" dirty="0" smtClean="0">
                <a:latin typeface="Times New Roman" panose="02020603050405020304" pitchFamily="18" charset="0"/>
                <a:cs typeface="Times New Roman" panose="02020603050405020304" pitchFamily="18" charset="0"/>
              </a:rPr>
              <a:t>Table 1: Characteristics of the Participants</a:t>
            </a:r>
            <a:endParaRPr lang="en-US" sz="5000" b="1" dirty="0">
              <a:latin typeface="Times New Roman" panose="02020603050405020304" pitchFamily="18" charset="0"/>
              <a:cs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5723423"/>
              </p:ext>
            </p:extLst>
          </p:nvPr>
        </p:nvGraphicFramePr>
        <p:xfrm>
          <a:off x="16130818" y="19050779"/>
          <a:ext cx="10515600" cy="7559040"/>
        </p:xfrm>
        <a:graphic>
          <a:graphicData uri="http://schemas.openxmlformats.org/drawingml/2006/table">
            <a:tbl>
              <a:tblPr firstRow="1" bandRow="1">
                <a:tableStyleId>{1FECB4D8-DB02-4DC6-A0A2-4F2EBAE1DC90}</a:tableStyleId>
              </a:tblPr>
              <a:tblGrid>
                <a:gridCol w="5257800">
                  <a:extLst>
                    <a:ext uri="{9D8B030D-6E8A-4147-A177-3AD203B41FA5}">
                      <a16:colId xmlns="" xmlns:a16="http://schemas.microsoft.com/office/drawing/2014/main" val="359185460"/>
                    </a:ext>
                  </a:extLst>
                </a:gridCol>
                <a:gridCol w="5257800">
                  <a:extLst>
                    <a:ext uri="{9D8B030D-6E8A-4147-A177-3AD203B41FA5}">
                      <a16:colId xmlns="" xmlns:a16="http://schemas.microsoft.com/office/drawing/2014/main" val="2952087049"/>
                    </a:ext>
                  </a:extLst>
                </a:gridCol>
              </a:tblGrid>
              <a:tr h="370840">
                <a:tc>
                  <a:txBody>
                    <a:bodyPr/>
                    <a:lstStyle/>
                    <a:p>
                      <a:endParaRPr lang="en-US" sz="2800" dirty="0">
                        <a:latin typeface="Times New Roman" panose="02020603050405020304" pitchFamily="18" charset="0"/>
                        <a:cs typeface="Times New Roman" panose="02020603050405020304" pitchFamily="18" charset="0"/>
                      </a:endParaRPr>
                    </a:p>
                  </a:txBody>
                  <a:tcPr>
                    <a:solidFill>
                      <a:srgbClr val="FF0000"/>
                    </a:solidFill>
                  </a:tcPr>
                </a:tc>
                <a:tc>
                  <a:txBody>
                    <a:bodyPr/>
                    <a:lstStyle/>
                    <a:p>
                      <a:r>
                        <a:rPr lang="en-US" sz="2800" baseline="0" dirty="0" smtClean="0"/>
                        <a:t>n=113 </a:t>
                      </a:r>
                      <a:endParaRPr lang="en-US" sz="2800" dirty="0">
                        <a:latin typeface="Times New Roman" panose="02020603050405020304" pitchFamily="18" charset="0"/>
                        <a:cs typeface="Times New Roman" panose="02020603050405020304" pitchFamily="18" charset="0"/>
                      </a:endParaRPr>
                    </a:p>
                  </a:txBody>
                  <a:tcPr>
                    <a:solidFill>
                      <a:srgbClr val="FF0000"/>
                    </a:solidFill>
                  </a:tcPr>
                </a:tc>
                <a:extLst>
                  <a:ext uri="{0D108BD9-81ED-4DB2-BD59-A6C34878D82A}">
                    <a16:rowId xmlns="" xmlns:a16="http://schemas.microsoft.com/office/drawing/2014/main" val="994606164"/>
                  </a:ext>
                </a:extLst>
              </a:tr>
              <a:tr h="370840">
                <a:tc>
                  <a:txBody>
                    <a:bodyPr/>
                    <a:lstStyle/>
                    <a:p>
                      <a:r>
                        <a:rPr lang="en-US" sz="2800" b="1" dirty="0" smtClean="0">
                          <a:latin typeface="Times New Roman" charset="0"/>
                          <a:ea typeface="Times New Roman" charset="0"/>
                          <a:cs typeface="Times New Roman" charset="0"/>
                        </a:rPr>
                        <a:t>Age </a:t>
                      </a:r>
                      <a:endParaRPr lang="en-US" sz="2800" b="1" dirty="0">
                        <a:latin typeface="Times New Roman" charset="0"/>
                        <a:ea typeface="Times New Roman" charset="0"/>
                        <a:cs typeface="Times New Roman" charset="0"/>
                      </a:endParaRPr>
                    </a:p>
                  </a:txBody>
                  <a:tcPr>
                    <a:solidFill>
                      <a:schemeClr val="bg2">
                        <a:lumMod val="90000"/>
                      </a:schemeClr>
                    </a:solidFill>
                  </a:tcPr>
                </a:tc>
                <a:tc>
                  <a:txBody>
                    <a:bodyPr/>
                    <a:lstStyle/>
                    <a:p>
                      <a:r>
                        <a:rPr lang="en-US" sz="2800" dirty="0" smtClean="0">
                          <a:latin typeface="Times New Roman" charset="0"/>
                          <a:ea typeface="Times New Roman" charset="0"/>
                          <a:cs typeface="Times New Roman" charset="0"/>
                        </a:rPr>
                        <a:t>29.4 ±5.8 </a:t>
                      </a:r>
                      <a:r>
                        <a:rPr lang="en-US" sz="2800" dirty="0" err="1" smtClean="0">
                          <a:latin typeface="Times New Roman" charset="0"/>
                          <a:ea typeface="Times New Roman" charset="0"/>
                          <a:cs typeface="Times New Roman" charset="0"/>
                        </a:rPr>
                        <a:t>yrs</a:t>
                      </a:r>
                      <a:endParaRPr lang="en-US" sz="2800" dirty="0" smtClean="0">
                        <a:latin typeface="Times New Roman" charset="0"/>
                        <a:ea typeface="Times New Roman" charset="0"/>
                        <a:cs typeface="Times New Roman" charset="0"/>
                      </a:endParaRPr>
                    </a:p>
                  </a:txBody>
                  <a:tcPr>
                    <a:solidFill>
                      <a:schemeClr val="bg2">
                        <a:lumMod val="90000"/>
                      </a:schemeClr>
                    </a:solidFill>
                  </a:tcPr>
                </a:tc>
                <a:extLst>
                  <a:ext uri="{0D108BD9-81ED-4DB2-BD59-A6C34878D82A}">
                    <a16:rowId xmlns="" xmlns:a16="http://schemas.microsoft.com/office/drawing/2014/main" val="57714857"/>
                  </a:ext>
                </a:extLst>
              </a:tr>
              <a:tr h="0">
                <a:tc>
                  <a:txBody>
                    <a:bodyPr/>
                    <a:lstStyle/>
                    <a:p>
                      <a:r>
                        <a:rPr lang="en-US" sz="2800" b="1" dirty="0" smtClean="0">
                          <a:latin typeface="Times New Roman" charset="0"/>
                          <a:ea typeface="Times New Roman" charset="0"/>
                          <a:cs typeface="Times New Roman" charset="0"/>
                        </a:rPr>
                        <a:t>WIC Enrolled</a:t>
                      </a:r>
                      <a:endParaRPr lang="en-US" sz="2800" b="1" dirty="0">
                        <a:latin typeface="Times New Roman" charset="0"/>
                        <a:ea typeface="Times New Roman" charset="0"/>
                        <a:cs typeface="Times New Roman" charset="0"/>
                      </a:endParaRPr>
                    </a:p>
                  </a:txBody>
                  <a:tcPr>
                    <a:solidFill>
                      <a:schemeClr val="bg2"/>
                    </a:solidFill>
                  </a:tcPr>
                </a:tc>
                <a:tc>
                  <a:txBody>
                    <a:bodyPr/>
                    <a:lstStyle/>
                    <a:p>
                      <a:r>
                        <a:rPr lang="en-US" sz="2800" dirty="0" smtClean="0">
                          <a:latin typeface="Times New Roman" charset="0"/>
                          <a:ea typeface="Times New Roman" charset="0"/>
                          <a:cs typeface="Times New Roman" charset="0"/>
                        </a:rPr>
                        <a:t>56.3</a:t>
                      </a:r>
                      <a:r>
                        <a:rPr lang="en-US" sz="2800" baseline="0" dirty="0" smtClean="0">
                          <a:latin typeface="Times New Roman" charset="0"/>
                          <a:ea typeface="Times New Roman" charset="0"/>
                          <a:cs typeface="Times New Roman" charset="0"/>
                        </a:rPr>
                        <a:t>% </a:t>
                      </a:r>
                      <a:endParaRPr lang="en-US" sz="2800" dirty="0">
                        <a:latin typeface="Times New Roman" charset="0"/>
                        <a:ea typeface="Times New Roman" charset="0"/>
                        <a:cs typeface="Times New Roman" charset="0"/>
                      </a:endParaRPr>
                    </a:p>
                  </a:txBody>
                  <a:tcPr>
                    <a:solidFill>
                      <a:schemeClr val="bg2"/>
                    </a:solidFill>
                  </a:tcPr>
                </a:tc>
                <a:extLst>
                  <a:ext uri="{0D108BD9-81ED-4DB2-BD59-A6C34878D82A}">
                    <a16:rowId xmlns="" xmlns:a16="http://schemas.microsoft.com/office/drawing/2014/main" val="441571501"/>
                  </a:ext>
                </a:extLst>
              </a:tr>
              <a:tr h="172954">
                <a:tc>
                  <a:txBody>
                    <a:bodyPr/>
                    <a:lstStyle/>
                    <a:p>
                      <a:r>
                        <a:rPr lang="en-US" sz="2800" b="1" dirty="0" smtClean="0">
                          <a:latin typeface="Times New Roman" charset="0"/>
                          <a:ea typeface="Times New Roman" charset="0"/>
                          <a:cs typeface="Times New Roman" charset="0"/>
                        </a:rPr>
                        <a:t>Education (≥some college)</a:t>
                      </a:r>
                      <a:endParaRPr lang="en-US" sz="2800" b="1" dirty="0">
                        <a:latin typeface="Times New Roman" charset="0"/>
                        <a:ea typeface="Times New Roman" charset="0"/>
                        <a:cs typeface="Times New Roman" charset="0"/>
                      </a:endParaRPr>
                    </a:p>
                  </a:txBody>
                  <a:tcPr>
                    <a:solidFill>
                      <a:schemeClr val="bg2">
                        <a:lumMod val="90000"/>
                      </a:schemeClr>
                    </a:solidFill>
                  </a:tcPr>
                </a:tc>
                <a:tc>
                  <a:txBody>
                    <a:bodyPr/>
                    <a:lstStyle/>
                    <a:p>
                      <a:r>
                        <a:rPr lang="en-US" sz="2800" dirty="0" smtClean="0">
                          <a:latin typeface="Times New Roman" charset="0"/>
                          <a:ea typeface="Times New Roman" charset="0"/>
                          <a:cs typeface="Times New Roman" charset="0"/>
                        </a:rPr>
                        <a:t>87.4%</a:t>
                      </a:r>
                      <a:endParaRPr lang="en-US" sz="2800" dirty="0">
                        <a:latin typeface="Times New Roman" charset="0"/>
                        <a:ea typeface="Times New Roman" charset="0"/>
                        <a:cs typeface="Times New Roman" charset="0"/>
                      </a:endParaRPr>
                    </a:p>
                  </a:txBody>
                  <a:tcPr>
                    <a:solidFill>
                      <a:schemeClr val="bg2">
                        <a:lumMod val="90000"/>
                      </a:schemeClr>
                    </a:solidFill>
                  </a:tcPr>
                </a:tc>
                <a:extLst>
                  <a:ext uri="{0D108BD9-81ED-4DB2-BD59-A6C34878D82A}">
                    <a16:rowId xmlns="" xmlns:a16="http://schemas.microsoft.com/office/drawing/2014/main" val="3457444713"/>
                  </a:ext>
                </a:extLst>
              </a:tr>
              <a:tr h="172954">
                <a:tc>
                  <a:txBody>
                    <a:bodyPr/>
                    <a:lstStyle/>
                    <a:p>
                      <a:r>
                        <a:rPr lang="en-US" sz="2800" b="1" dirty="0" smtClean="0">
                          <a:latin typeface="Times New Roman" charset="0"/>
                          <a:ea typeface="Times New Roman" charset="0"/>
                          <a:cs typeface="Times New Roman" charset="0"/>
                        </a:rPr>
                        <a:t>Pre-pregnancy BMI</a:t>
                      </a:r>
                    </a:p>
                    <a:p>
                      <a:pPr algn="r"/>
                      <a:r>
                        <a:rPr lang="en-US" sz="2800" dirty="0" smtClean="0">
                          <a:latin typeface="Times New Roman" charset="0"/>
                          <a:ea typeface="Times New Roman" charset="0"/>
                          <a:cs typeface="Times New Roman" charset="0"/>
                        </a:rPr>
                        <a:t>Underweight</a:t>
                      </a:r>
                    </a:p>
                    <a:p>
                      <a:pPr algn="r"/>
                      <a:r>
                        <a:rPr lang="en-US" sz="2800" dirty="0" smtClean="0">
                          <a:latin typeface="Times New Roman" charset="0"/>
                          <a:ea typeface="Times New Roman" charset="0"/>
                          <a:cs typeface="Times New Roman" charset="0"/>
                        </a:rPr>
                        <a:t>Normal </a:t>
                      </a:r>
                    </a:p>
                    <a:p>
                      <a:pPr algn="r"/>
                      <a:r>
                        <a:rPr lang="en-US" sz="2800" dirty="0" smtClean="0">
                          <a:latin typeface="Times New Roman" charset="0"/>
                          <a:ea typeface="Times New Roman" charset="0"/>
                          <a:cs typeface="Times New Roman" charset="0"/>
                        </a:rPr>
                        <a:t>Overweight</a:t>
                      </a:r>
                    </a:p>
                    <a:p>
                      <a:pPr algn="r"/>
                      <a:r>
                        <a:rPr lang="en-US" sz="2800" dirty="0" smtClean="0">
                          <a:latin typeface="Times New Roman" charset="0"/>
                          <a:ea typeface="Times New Roman" charset="0"/>
                          <a:cs typeface="Times New Roman" charset="0"/>
                        </a:rPr>
                        <a:t>Obese</a:t>
                      </a:r>
                      <a:endParaRPr lang="en-US" sz="2800" dirty="0">
                        <a:latin typeface="Times New Roman" charset="0"/>
                        <a:ea typeface="Times New Roman" charset="0"/>
                        <a:cs typeface="Times New Roman" charset="0"/>
                      </a:endParaRPr>
                    </a:p>
                  </a:txBody>
                  <a:tcPr>
                    <a:solidFill>
                      <a:schemeClr val="bg2"/>
                    </a:solidFill>
                  </a:tcPr>
                </a:tc>
                <a:tc>
                  <a:txBody>
                    <a:bodyPr/>
                    <a:lstStyle/>
                    <a:p>
                      <a:endParaRPr lang="en-US" sz="2800" dirty="0" smtClean="0">
                        <a:latin typeface="Times New Roman" charset="0"/>
                        <a:ea typeface="Times New Roman" charset="0"/>
                        <a:cs typeface="Times New Roman" charset="0"/>
                      </a:endParaRPr>
                    </a:p>
                    <a:p>
                      <a:r>
                        <a:rPr lang="en-US" sz="2800" dirty="0" smtClean="0">
                          <a:latin typeface="Times New Roman" charset="0"/>
                          <a:ea typeface="Times New Roman" charset="0"/>
                          <a:cs typeface="Times New Roman" charset="0"/>
                        </a:rPr>
                        <a:t>3.4%</a:t>
                      </a:r>
                    </a:p>
                    <a:p>
                      <a:r>
                        <a:rPr lang="en-US" sz="2800" dirty="0" smtClean="0">
                          <a:latin typeface="Times New Roman" charset="0"/>
                          <a:ea typeface="Times New Roman" charset="0"/>
                          <a:cs typeface="Times New Roman" charset="0"/>
                        </a:rPr>
                        <a:t>45.4%</a:t>
                      </a:r>
                    </a:p>
                    <a:p>
                      <a:r>
                        <a:rPr lang="en-US" sz="2800" dirty="0" smtClean="0">
                          <a:latin typeface="Times New Roman" charset="0"/>
                          <a:ea typeface="Times New Roman" charset="0"/>
                          <a:cs typeface="Times New Roman" charset="0"/>
                        </a:rPr>
                        <a:t>20.2%</a:t>
                      </a:r>
                    </a:p>
                    <a:p>
                      <a:r>
                        <a:rPr lang="en-US" sz="2800" dirty="0" smtClean="0">
                          <a:latin typeface="Times New Roman" charset="0"/>
                          <a:ea typeface="Times New Roman" charset="0"/>
                          <a:cs typeface="Times New Roman" charset="0"/>
                        </a:rPr>
                        <a:t>28.6%</a:t>
                      </a:r>
                      <a:endParaRPr lang="en-US" sz="2800" dirty="0">
                        <a:latin typeface="Times New Roman" charset="0"/>
                        <a:ea typeface="Times New Roman" charset="0"/>
                        <a:cs typeface="Times New Roman" charset="0"/>
                      </a:endParaRPr>
                    </a:p>
                  </a:txBody>
                  <a:tcPr>
                    <a:solidFill>
                      <a:schemeClr val="bg2"/>
                    </a:solidFill>
                  </a:tcPr>
                </a:tc>
                <a:extLst>
                  <a:ext uri="{0D108BD9-81ED-4DB2-BD59-A6C34878D82A}">
                    <a16:rowId xmlns="" xmlns:a16="http://schemas.microsoft.com/office/drawing/2014/main" val="206687898"/>
                  </a:ext>
                </a:extLst>
              </a:tr>
              <a:tr h="172954">
                <a:tc>
                  <a:txBody>
                    <a:bodyPr/>
                    <a:lstStyle/>
                    <a:p>
                      <a:r>
                        <a:rPr lang="en-US" sz="2800" b="1" dirty="0" smtClean="0">
                          <a:latin typeface="Times New Roman" charset="0"/>
                          <a:ea typeface="Times New Roman" charset="0"/>
                          <a:cs typeface="Times New Roman" charset="0"/>
                        </a:rPr>
                        <a:t>Race</a:t>
                      </a:r>
                      <a:r>
                        <a:rPr lang="en-US" sz="2800" b="1" baseline="0" dirty="0" smtClean="0">
                          <a:latin typeface="Times New Roman" charset="0"/>
                          <a:ea typeface="Times New Roman" charset="0"/>
                          <a:cs typeface="Times New Roman" charset="0"/>
                        </a:rPr>
                        <a:t> (multiracial included)</a:t>
                      </a:r>
                      <a:endParaRPr lang="en-US" sz="2800" b="1" dirty="0" smtClean="0">
                        <a:latin typeface="Times New Roman" charset="0"/>
                        <a:ea typeface="Times New Roman" charset="0"/>
                        <a:cs typeface="Times New Roman" charset="0"/>
                      </a:endParaRPr>
                    </a:p>
                    <a:p>
                      <a:pPr algn="r"/>
                      <a:r>
                        <a:rPr lang="en-US" sz="2800" dirty="0" smtClean="0">
                          <a:latin typeface="Times New Roman" charset="0"/>
                          <a:ea typeface="Times New Roman" charset="0"/>
                          <a:cs typeface="Times New Roman" charset="0"/>
                        </a:rPr>
                        <a:t>Caucasian</a:t>
                      </a:r>
                    </a:p>
                    <a:p>
                      <a:pPr algn="r"/>
                      <a:r>
                        <a:rPr lang="en-US" sz="2800" dirty="0" smtClean="0">
                          <a:latin typeface="Times New Roman" charset="0"/>
                          <a:ea typeface="Times New Roman" charset="0"/>
                          <a:cs typeface="Times New Roman" charset="0"/>
                        </a:rPr>
                        <a:t>African American</a:t>
                      </a:r>
                    </a:p>
                    <a:p>
                      <a:pPr algn="r"/>
                      <a:r>
                        <a:rPr lang="en-US" sz="2800" dirty="0" smtClean="0">
                          <a:latin typeface="Times New Roman" charset="0"/>
                          <a:ea typeface="Times New Roman" charset="0"/>
                          <a:cs typeface="Times New Roman" charset="0"/>
                        </a:rPr>
                        <a:t>Hispanic</a:t>
                      </a:r>
                    </a:p>
                    <a:p>
                      <a:pPr algn="r"/>
                      <a:r>
                        <a:rPr lang="en-US" sz="2800" dirty="0" smtClean="0">
                          <a:latin typeface="Times New Roman" charset="0"/>
                          <a:ea typeface="Times New Roman" charset="0"/>
                          <a:cs typeface="Times New Roman" charset="0"/>
                        </a:rPr>
                        <a:t>Other</a:t>
                      </a:r>
                    </a:p>
                  </a:txBody>
                  <a:tcPr>
                    <a:lnB w="12700" cap="flat" cmpd="sng" algn="ctr">
                      <a:noFill/>
                      <a:prstDash val="solid"/>
                      <a:round/>
                      <a:headEnd type="none" w="med" len="med"/>
                      <a:tailEnd type="none" w="med" len="med"/>
                    </a:lnB>
                    <a:solidFill>
                      <a:schemeClr val="bg2">
                        <a:lumMod val="90000"/>
                      </a:schemeClr>
                    </a:solidFill>
                  </a:tcPr>
                </a:tc>
                <a:tc>
                  <a:txBody>
                    <a:bodyPr/>
                    <a:lstStyle/>
                    <a:p>
                      <a:endParaRPr lang="en-US" sz="2800" dirty="0" smtClean="0">
                        <a:latin typeface="Times New Roman" charset="0"/>
                        <a:ea typeface="Times New Roman" charset="0"/>
                        <a:cs typeface="Times New Roman" charset="0"/>
                      </a:endParaRPr>
                    </a:p>
                    <a:p>
                      <a:r>
                        <a:rPr lang="en-US" sz="2800" dirty="0" smtClean="0">
                          <a:latin typeface="Times New Roman" charset="0"/>
                          <a:ea typeface="Times New Roman" charset="0"/>
                          <a:cs typeface="Times New Roman" charset="0"/>
                        </a:rPr>
                        <a:t>75.6%</a:t>
                      </a:r>
                    </a:p>
                    <a:p>
                      <a:r>
                        <a:rPr lang="en-US" sz="2800" dirty="0" smtClean="0">
                          <a:latin typeface="Times New Roman" charset="0"/>
                          <a:ea typeface="Times New Roman" charset="0"/>
                          <a:cs typeface="Times New Roman" charset="0"/>
                        </a:rPr>
                        <a:t>17.6%</a:t>
                      </a:r>
                    </a:p>
                    <a:p>
                      <a:r>
                        <a:rPr lang="en-US" sz="2800" dirty="0" smtClean="0">
                          <a:latin typeface="Times New Roman" charset="0"/>
                          <a:ea typeface="Times New Roman" charset="0"/>
                          <a:cs typeface="Times New Roman" charset="0"/>
                        </a:rPr>
                        <a:t>8.4%</a:t>
                      </a:r>
                    </a:p>
                    <a:p>
                      <a:r>
                        <a:rPr lang="en-US" sz="2800" dirty="0" smtClean="0">
                          <a:latin typeface="Times New Roman" charset="0"/>
                          <a:ea typeface="Times New Roman" charset="0"/>
                          <a:cs typeface="Times New Roman" charset="0"/>
                        </a:rPr>
                        <a:t>10%</a:t>
                      </a:r>
                      <a:endParaRPr lang="en-US" sz="2800" dirty="0" smtClean="0">
                        <a:solidFill>
                          <a:schemeClr val="tx1"/>
                        </a:solidFill>
                        <a:latin typeface="Times New Roman" charset="0"/>
                        <a:ea typeface="Times New Roman" charset="0"/>
                        <a:cs typeface="Times New Roman" charset="0"/>
                      </a:endParaRPr>
                    </a:p>
                  </a:txBody>
                  <a:tcPr>
                    <a:solidFill>
                      <a:schemeClr val="bg2">
                        <a:lumMod val="90000"/>
                      </a:schemeClr>
                    </a:solidFill>
                  </a:tcPr>
                </a:tc>
                <a:extLst>
                  <a:ext uri="{0D108BD9-81ED-4DB2-BD59-A6C34878D82A}">
                    <a16:rowId xmlns="" xmlns:a16="http://schemas.microsoft.com/office/drawing/2014/main" val="1587492791"/>
                  </a:ext>
                </a:extLst>
              </a:tr>
              <a:tr h="370840">
                <a:tc>
                  <a:txBody>
                    <a:bodyPr/>
                    <a:lstStyle/>
                    <a:p>
                      <a:r>
                        <a:rPr lang="en-US" sz="2800" b="1" dirty="0" smtClean="0">
                          <a:latin typeface="Times New Roman" charset="0"/>
                          <a:ea typeface="Times New Roman" charset="0"/>
                          <a:cs typeface="Times New Roman" charset="0"/>
                        </a:rPr>
                        <a:t>Smoking</a:t>
                      </a:r>
                      <a:endParaRPr lang="en-US" sz="2800" b="1" dirty="0">
                        <a:latin typeface="Times New Roman" charset="0"/>
                        <a:ea typeface="Times New Roman" charset="0"/>
                        <a:cs typeface="Times New Roman"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2800" dirty="0" smtClean="0">
                          <a:latin typeface="Times New Roman" charset="0"/>
                          <a:ea typeface="Times New Roman" charset="0"/>
                          <a:cs typeface="Times New Roman" charset="0"/>
                        </a:rPr>
                        <a:t>9.2%</a:t>
                      </a:r>
                      <a:endParaRPr lang="en-US" sz="2800" dirty="0">
                        <a:latin typeface="Times New Roman" charset="0"/>
                        <a:ea typeface="Times New Roman" charset="0"/>
                        <a:cs typeface="Times New Roman" charset="0"/>
                      </a:endParaRPr>
                    </a:p>
                  </a:txBody>
                  <a:tcPr>
                    <a:lnL w="12700" cap="flat" cmpd="sng" algn="ctr">
                      <a:noFill/>
                      <a:prstDash val="solid"/>
                      <a:round/>
                      <a:headEnd type="none" w="med" len="med"/>
                      <a:tailEnd type="none" w="med" len="med"/>
                    </a:lnL>
                    <a:solidFill>
                      <a:schemeClr val="bg2"/>
                    </a:solidFill>
                  </a:tcPr>
                </a:tc>
                <a:extLst>
                  <a:ext uri="{0D108BD9-81ED-4DB2-BD59-A6C34878D82A}">
                    <a16:rowId xmlns="" xmlns:a16="http://schemas.microsoft.com/office/drawing/2014/main" val="2705858907"/>
                  </a:ext>
                </a:extLst>
              </a:tr>
              <a:tr h="370840">
                <a:tc>
                  <a:txBody>
                    <a:bodyPr/>
                    <a:lstStyle/>
                    <a:p>
                      <a:r>
                        <a:rPr lang="en-US" sz="2800" b="1" dirty="0" smtClean="0">
                          <a:latin typeface="Times New Roman" charset="0"/>
                          <a:ea typeface="Times New Roman" charset="0"/>
                          <a:cs typeface="Times New Roman" charset="0"/>
                        </a:rPr>
                        <a:t>Alcohol Consumption</a:t>
                      </a:r>
                      <a:endParaRPr lang="en-US" sz="2800" b="1" dirty="0">
                        <a:latin typeface="Times New Roman" charset="0"/>
                        <a:ea typeface="Times New Roman" charset="0"/>
                        <a:cs typeface="Times New Roman" charset="0"/>
                      </a:endParaRPr>
                    </a:p>
                  </a:txBody>
                  <a:tcPr>
                    <a:lnT w="12700" cap="flat" cmpd="sng" algn="ctr">
                      <a:noFill/>
                      <a:prstDash val="solid"/>
                      <a:round/>
                      <a:headEnd type="none" w="med" len="med"/>
                      <a:tailEnd type="none" w="med" len="med"/>
                    </a:lnT>
                    <a:solidFill>
                      <a:schemeClr val="bg2">
                        <a:lumMod val="90000"/>
                      </a:schemeClr>
                    </a:solidFill>
                  </a:tcPr>
                </a:tc>
                <a:tc>
                  <a:txBody>
                    <a:bodyPr/>
                    <a:lstStyle/>
                    <a:p>
                      <a:r>
                        <a:rPr lang="en-US" sz="2800" dirty="0" smtClean="0">
                          <a:latin typeface="Times New Roman" charset="0"/>
                          <a:ea typeface="Times New Roman" charset="0"/>
                          <a:cs typeface="Times New Roman" charset="0"/>
                        </a:rPr>
                        <a:t>5%</a:t>
                      </a:r>
                      <a:endParaRPr lang="en-US" sz="2800" dirty="0">
                        <a:latin typeface="Times New Roman" charset="0"/>
                        <a:ea typeface="Times New Roman" charset="0"/>
                        <a:cs typeface="Times New Roman" charset="0"/>
                      </a:endParaRPr>
                    </a:p>
                  </a:txBody>
                  <a:tcPr>
                    <a:solidFill>
                      <a:schemeClr val="bg2">
                        <a:lumMod val="90000"/>
                      </a:schemeClr>
                    </a:solidFill>
                  </a:tcPr>
                </a:tc>
                <a:extLst>
                  <a:ext uri="{0D108BD9-81ED-4DB2-BD59-A6C34878D82A}">
                    <a16:rowId xmlns="" xmlns:a16="http://schemas.microsoft.com/office/drawing/2014/main" val="1169051810"/>
                  </a:ext>
                </a:extLst>
              </a:tr>
            </a:tbl>
          </a:graphicData>
        </a:graphic>
      </p:graphicFrame>
      <p:sp>
        <p:nvSpPr>
          <p:cNvPr id="11" name="TextBox 10"/>
          <p:cNvSpPr txBox="1"/>
          <p:nvPr/>
        </p:nvSpPr>
        <p:spPr>
          <a:xfrm>
            <a:off x="1384866" y="31522520"/>
            <a:ext cx="10100223" cy="707886"/>
          </a:xfrm>
          <a:prstGeom prst="rect">
            <a:avLst/>
          </a:prstGeom>
          <a:noFill/>
        </p:spPr>
        <p:txBody>
          <a:bodyPr wrap="square" rtlCol="0">
            <a:spAutoFit/>
          </a:bodyPr>
          <a:lstStyle/>
          <a:p>
            <a:r>
              <a:rPr lang="en-US" sz="2000" dirty="0" smtClean="0">
                <a:latin typeface="Times New Roman" charset="0"/>
                <a:ea typeface="Times New Roman" charset="0"/>
                <a:cs typeface="Times New Roman" charset="0"/>
              </a:rPr>
              <a:t>*This is a sub-sample of a larger study conducted by Michigan State University, which involved: </a:t>
            </a:r>
          </a:p>
          <a:p>
            <a:r>
              <a:rPr lang="en-US" sz="2000" dirty="0">
                <a:latin typeface="Times New Roman" charset="0"/>
                <a:ea typeface="Times New Roman" charset="0"/>
                <a:cs typeface="Times New Roman" charset="0"/>
              </a:rPr>
              <a:t> </a:t>
            </a:r>
            <a:r>
              <a:rPr lang="en-US" sz="2000" dirty="0" smtClean="0">
                <a:latin typeface="Times New Roman" charset="0"/>
                <a:ea typeface="Times New Roman" charset="0"/>
                <a:cs typeface="Times New Roman" charset="0"/>
              </a:rPr>
              <a:t>  Stannard, AB, Mudd, LM, </a:t>
            </a:r>
            <a:r>
              <a:rPr lang="en-US" sz="2000" dirty="0" err="1" smtClean="0">
                <a:latin typeface="Times New Roman" charset="0"/>
                <a:ea typeface="Times New Roman" charset="0"/>
                <a:cs typeface="Times New Roman" charset="0"/>
              </a:rPr>
              <a:t>Pivarnik</a:t>
            </a:r>
            <a:r>
              <a:rPr lang="en-US" sz="2000" dirty="0" smtClean="0">
                <a:latin typeface="Times New Roman" charset="0"/>
                <a:ea typeface="Times New Roman" charset="0"/>
                <a:cs typeface="Times New Roman" charset="0"/>
              </a:rPr>
              <a:t>, JP, Weatherspoon, L, &amp; Kerver, J. </a:t>
            </a:r>
            <a:endParaRPr lang="en-US" sz="2000" dirty="0">
              <a:latin typeface="Times New Roman" charset="0"/>
              <a:ea typeface="Times New Roman" charset="0"/>
              <a:cs typeface="Times New Roman" charset="0"/>
            </a:endParaRPr>
          </a:p>
        </p:txBody>
      </p:sp>
      <p:pic>
        <p:nvPicPr>
          <p:cNvPr id="18" name="Picture 17"/>
          <p:cNvPicPr>
            <a:picLocks noChangeAspect="1"/>
          </p:cNvPicPr>
          <p:nvPr/>
        </p:nvPicPr>
        <p:blipFill>
          <a:blip r:embed="rId7"/>
          <a:stretch>
            <a:fillRect/>
          </a:stretch>
        </p:blipFill>
        <p:spPr>
          <a:xfrm>
            <a:off x="39224120" y="2220470"/>
            <a:ext cx="2921407" cy="2921407"/>
          </a:xfrm>
          <a:prstGeom prst="rect">
            <a:avLst/>
          </a:prstGeom>
        </p:spPr>
      </p:pic>
    </p:spTree>
    <p:extLst>
      <p:ext uri="{BB962C8B-B14F-4D97-AF65-F5344CB8AC3E}">
        <p14:creationId xmlns:p14="http://schemas.microsoft.com/office/powerpoint/2010/main" val="111940680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693</TotalTime>
  <Words>1152</Words>
  <Application>Microsoft Macintosh PowerPoint</Application>
  <PresentationFormat>Custom</PresentationFormat>
  <Paragraphs>88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Calibri Light</vt:lpstr>
      <vt:lpstr>Times New Roman</vt:lpstr>
      <vt:lpstr>Arial</vt:lpstr>
      <vt:lpstr>Office Theme</vt:lpstr>
      <vt:lpstr>Diet Quality and Physical Activity in Low-Income Pregnant Women  Antonia Palazzolo Advisor: Alicja Stannard* Sacred Heart University, Fairfield Connecticut</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Diet Quality and Physical Activity in Low-Income Pregnant Women Antonia Palazzolo, Alicja Stannard Sacred Heart University, Fairfield Connecticut</dc:title>
  <dc:creator>ann23xoxo@aol.com</dc:creator>
  <cp:lastModifiedBy>ann23xoxo@aol.com</cp:lastModifiedBy>
  <cp:revision>46</cp:revision>
  <dcterms:created xsi:type="dcterms:W3CDTF">2017-04-14T21:28:02Z</dcterms:created>
  <dcterms:modified xsi:type="dcterms:W3CDTF">2017-04-16T14:27:31Z</dcterms:modified>
</cp:coreProperties>
</file>