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Lst>
  <p:sldSz cx="21945600" cy="16459200"/>
  <p:notesSz cx="6858000" cy="9144000"/>
  <p:defaultTextStyle>
    <a:defPPr>
      <a:defRPr lang="en-US"/>
    </a:defPPr>
    <a:lvl1pPr marL="0" algn="l" defTabSz="2194514" rtl="0" eaLnBrk="1" latinLnBrk="0" hangingPunct="1">
      <a:defRPr sz="4350" kern="1200">
        <a:solidFill>
          <a:schemeClr val="tx1"/>
        </a:solidFill>
        <a:latin typeface="+mn-lt"/>
        <a:ea typeface="+mn-ea"/>
        <a:cs typeface="+mn-cs"/>
      </a:defRPr>
    </a:lvl1pPr>
    <a:lvl2pPr marL="1097257" algn="l" defTabSz="2194514" rtl="0" eaLnBrk="1" latinLnBrk="0" hangingPunct="1">
      <a:defRPr sz="4350" kern="1200">
        <a:solidFill>
          <a:schemeClr val="tx1"/>
        </a:solidFill>
        <a:latin typeface="+mn-lt"/>
        <a:ea typeface="+mn-ea"/>
        <a:cs typeface="+mn-cs"/>
      </a:defRPr>
    </a:lvl2pPr>
    <a:lvl3pPr marL="2194514" algn="l" defTabSz="2194514" rtl="0" eaLnBrk="1" latinLnBrk="0" hangingPunct="1">
      <a:defRPr sz="4350" kern="1200">
        <a:solidFill>
          <a:schemeClr val="tx1"/>
        </a:solidFill>
        <a:latin typeface="+mn-lt"/>
        <a:ea typeface="+mn-ea"/>
        <a:cs typeface="+mn-cs"/>
      </a:defRPr>
    </a:lvl3pPr>
    <a:lvl4pPr marL="3291772" algn="l" defTabSz="2194514" rtl="0" eaLnBrk="1" latinLnBrk="0" hangingPunct="1">
      <a:defRPr sz="4350" kern="1200">
        <a:solidFill>
          <a:schemeClr val="tx1"/>
        </a:solidFill>
        <a:latin typeface="+mn-lt"/>
        <a:ea typeface="+mn-ea"/>
        <a:cs typeface="+mn-cs"/>
      </a:defRPr>
    </a:lvl4pPr>
    <a:lvl5pPr marL="4389029" algn="l" defTabSz="2194514" rtl="0" eaLnBrk="1" latinLnBrk="0" hangingPunct="1">
      <a:defRPr sz="4350" kern="1200">
        <a:solidFill>
          <a:schemeClr val="tx1"/>
        </a:solidFill>
        <a:latin typeface="+mn-lt"/>
        <a:ea typeface="+mn-ea"/>
        <a:cs typeface="+mn-cs"/>
      </a:defRPr>
    </a:lvl5pPr>
    <a:lvl6pPr marL="5486286" algn="l" defTabSz="2194514" rtl="0" eaLnBrk="1" latinLnBrk="0" hangingPunct="1">
      <a:defRPr sz="4350" kern="1200">
        <a:solidFill>
          <a:schemeClr val="tx1"/>
        </a:solidFill>
        <a:latin typeface="+mn-lt"/>
        <a:ea typeface="+mn-ea"/>
        <a:cs typeface="+mn-cs"/>
      </a:defRPr>
    </a:lvl6pPr>
    <a:lvl7pPr marL="6583543" algn="l" defTabSz="2194514" rtl="0" eaLnBrk="1" latinLnBrk="0" hangingPunct="1">
      <a:defRPr sz="4350" kern="1200">
        <a:solidFill>
          <a:schemeClr val="tx1"/>
        </a:solidFill>
        <a:latin typeface="+mn-lt"/>
        <a:ea typeface="+mn-ea"/>
        <a:cs typeface="+mn-cs"/>
      </a:defRPr>
    </a:lvl7pPr>
    <a:lvl8pPr marL="7680800" algn="l" defTabSz="2194514" rtl="0" eaLnBrk="1" latinLnBrk="0" hangingPunct="1">
      <a:defRPr sz="4350" kern="1200">
        <a:solidFill>
          <a:schemeClr val="tx1"/>
        </a:solidFill>
        <a:latin typeface="+mn-lt"/>
        <a:ea typeface="+mn-ea"/>
        <a:cs typeface="+mn-cs"/>
      </a:defRPr>
    </a:lvl8pPr>
    <a:lvl9pPr marL="8778058" algn="l" defTabSz="2194514" rtl="0" eaLnBrk="1" latinLnBrk="0" hangingPunct="1">
      <a:defRPr sz="4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84" userDrawn="1">
          <p15:clr>
            <a:srgbClr val="A4A3A4"/>
          </p15:clr>
        </p15:guide>
        <p15:guide id="2" pos="6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A0181B"/>
    <a:srgbClr val="AF0000"/>
    <a:srgbClr val="CC3333"/>
    <a:srgbClr val="C4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48" d="100"/>
          <a:sy n="48" d="100"/>
        </p:scale>
        <p:origin x="2264" y="144"/>
      </p:cViewPr>
      <p:guideLst>
        <p:guide orient="horz" pos="5184"/>
        <p:guide pos="691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5920" y="5113022"/>
            <a:ext cx="18653760" cy="3528061"/>
          </a:xfrm>
        </p:spPr>
        <p:txBody>
          <a:bodyPr/>
          <a:lstStyle/>
          <a:p>
            <a:r>
              <a:rPr lang="en-US"/>
              <a:t>Click to edit Master title style</a:t>
            </a:r>
          </a:p>
        </p:txBody>
      </p:sp>
      <p:sp>
        <p:nvSpPr>
          <p:cNvPr id="3" name="Subtitle 2"/>
          <p:cNvSpPr>
            <a:spLocks noGrp="1"/>
          </p:cNvSpPr>
          <p:nvPr>
            <p:ph type="subTitle" idx="1"/>
          </p:nvPr>
        </p:nvSpPr>
        <p:spPr>
          <a:xfrm>
            <a:off x="3291840" y="9326880"/>
            <a:ext cx="15361920" cy="4206240"/>
          </a:xfrm>
        </p:spPr>
        <p:txBody>
          <a:bodyPr/>
          <a:lstStyle>
            <a:lvl1pPr marL="0" indent="0" algn="ctr">
              <a:buNone/>
              <a:defRPr>
                <a:solidFill>
                  <a:schemeClr val="tx1">
                    <a:tint val="75000"/>
                  </a:schemeClr>
                </a:solidFill>
              </a:defRPr>
            </a:lvl1pPr>
            <a:lvl2pPr marL="1410713" indent="0" algn="ctr">
              <a:buNone/>
              <a:defRPr>
                <a:solidFill>
                  <a:schemeClr val="tx1">
                    <a:tint val="75000"/>
                  </a:schemeClr>
                </a:solidFill>
              </a:defRPr>
            </a:lvl2pPr>
            <a:lvl3pPr marL="2821426" indent="0" algn="ctr">
              <a:buNone/>
              <a:defRPr>
                <a:solidFill>
                  <a:schemeClr val="tx1">
                    <a:tint val="75000"/>
                  </a:schemeClr>
                </a:solidFill>
              </a:defRPr>
            </a:lvl3pPr>
            <a:lvl4pPr marL="4232140" indent="0" algn="ctr">
              <a:buNone/>
              <a:defRPr>
                <a:solidFill>
                  <a:schemeClr val="tx1">
                    <a:tint val="75000"/>
                  </a:schemeClr>
                </a:solidFill>
              </a:defRPr>
            </a:lvl4pPr>
            <a:lvl5pPr marL="5642853" indent="0" algn="ctr">
              <a:buNone/>
              <a:defRPr>
                <a:solidFill>
                  <a:schemeClr val="tx1">
                    <a:tint val="75000"/>
                  </a:schemeClr>
                </a:solidFill>
              </a:defRPr>
            </a:lvl5pPr>
            <a:lvl6pPr marL="7053566" indent="0" algn="ctr">
              <a:buNone/>
              <a:defRPr>
                <a:solidFill>
                  <a:schemeClr val="tx1">
                    <a:tint val="75000"/>
                  </a:schemeClr>
                </a:solidFill>
              </a:defRPr>
            </a:lvl6pPr>
            <a:lvl7pPr marL="8464280" indent="0" algn="ctr">
              <a:buNone/>
              <a:defRPr>
                <a:solidFill>
                  <a:schemeClr val="tx1">
                    <a:tint val="75000"/>
                  </a:schemeClr>
                </a:solidFill>
              </a:defRPr>
            </a:lvl7pPr>
            <a:lvl8pPr marL="9874993" indent="0" algn="ctr">
              <a:buNone/>
              <a:defRPr>
                <a:solidFill>
                  <a:schemeClr val="tx1">
                    <a:tint val="75000"/>
                  </a:schemeClr>
                </a:solidFill>
              </a:defRPr>
            </a:lvl8pPr>
            <a:lvl9pPr marL="1128570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588688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399211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10560" y="659133"/>
            <a:ext cx="4937760" cy="140436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97280" y="659133"/>
            <a:ext cx="14447520" cy="1404366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246450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1432897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33552" y="10576562"/>
            <a:ext cx="18653760" cy="3268980"/>
          </a:xfrm>
        </p:spPr>
        <p:txBody>
          <a:bodyPr anchor="t"/>
          <a:lstStyle>
            <a:lvl1pPr algn="l">
              <a:defRPr sz="12342" b="1" cap="all"/>
            </a:lvl1pPr>
          </a:lstStyle>
          <a:p>
            <a:r>
              <a:rPr lang="en-US"/>
              <a:t>Click to edit Master title style</a:t>
            </a:r>
          </a:p>
        </p:txBody>
      </p:sp>
      <p:sp>
        <p:nvSpPr>
          <p:cNvPr id="3" name="Text Placeholder 2"/>
          <p:cNvSpPr>
            <a:spLocks noGrp="1"/>
          </p:cNvSpPr>
          <p:nvPr>
            <p:ph type="body" idx="1"/>
          </p:nvPr>
        </p:nvSpPr>
        <p:spPr>
          <a:xfrm>
            <a:off x="1733552" y="6976114"/>
            <a:ext cx="18653760" cy="3600450"/>
          </a:xfrm>
        </p:spPr>
        <p:txBody>
          <a:bodyPr anchor="b"/>
          <a:lstStyle>
            <a:lvl1pPr marL="0" indent="0">
              <a:buNone/>
              <a:defRPr sz="6236">
                <a:solidFill>
                  <a:schemeClr val="tx1">
                    <a:tint val="75000"/>
                  </a:schemeClr>
                </a:solidFill>
              </a:defRPr>
            </a:lvl1pPr>
            <a:lvl2pPr marL="1410713" indent="0">
              <a:buNone/>
              <a:defRPr sz="5593">
                <a:solidFill>
                  <a:schemeClr val="tx1">
                    <a:tint val="75000"/>
                  </a:schemeClr>
                </a:solidFill>
              </a:defRPr>
            </a:lvl2pPr>
            <a:lvl3pPr marL="2821426" indent="0">
              <a:buNone/>
              <a:defRPr sz="4950">
                <a:solidFill>
                  <a:schemeClr val="tx1">
                    <a:tint val="75000"/>
                  </a:schemeClr>
                </a:solidFill>
              </a:defRPr>
            </a:lvl3pPr>
            <a:lvl4pPr marL="4232140" indent="0">
              <a:buNone/>
              <a:defRPr sz="4307">
                <a:solidFill>
                  <a:schemeClr val="tx1">
                    <a:tint val="75000"/>
                  </a:schemeClr>
                </a:solidFill>
              </a:defRPr>
            </a:lvl4pPr>
            <a:lvl5pPr marL="5642853" indent="0">
              <a:buNone/>
              <a:defRPr sz="4307">
                <a:solidFill>
                  <a:schemeClr val="tx1">
                    <a:tint val="75000"/>
                  </a:schemeClr>
                </a:solidFill>
              </a:defRPr>
            </a:lvl5pPr>
            <a:lvl6pPr marL="7053566" indent="0">
              <a:buNone/>
              <a:defRPr sz="4307">
                <a:solidFill>
                  <a:schemeClr val="tx1">
                    <a:tint val="75000"/>
                  </a:schemeClr>
                </a:solidFill>
              </a:defRPr>
            </a:lvl6pPr>
            <a:lvl7pPr marL="8464280" indent="0">
              <a:buNone/>
              <a:defRPr sz="4307">
                <a:solidFill>
                  <a:schemeClr val="tx1">
                    <a:tint val="75000"/>
                  </a:schemeClr>
                </a:solidFill>
              </a:defRPr>
            </a:lvl7pPr>
            <a:lvl8pPr marL="9874993" indent="0">
              <a:buNone/>
              <a:defRPr sz="4307">
                <a:solidFill>
                  <a:schemeClr val="tx1">
                    <a:tint val="75000"/>
                  </a:schemeClr>
                </a:solidFill>
              </a:defRPr>
            </a:lvl8pPr>
            <a:lvl9pPr marL="11285707" indent="0">
              <a:buNone/>
              <a:defRPr sz="430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F16189-DB41-42F5-B187-0E036EE96E0B}" type="datetimeFigureOut">
              <a:rPr lang="en-US" smtClean="0"/>
              <a:t>4/16/20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966247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97280" y="3840483"/>
            <a:ext cx="9692640" cy="10862312"/>
          </a:xfrm>
        </p:spPr>
        <p:txBody>
          <a:bodyPr/>
          <a:lstStyle>
            <a:lvl1pPr>
              <a:defRPr sz="8614"/>
            </a:lvl1pPr>
            <a:lvl2pPr>
              <a:defRPr sz="7393"/>
            </a:lvl2pPr>
            <a:lvl3pPr>
              <a:defRPr sz="6236"/>
            </a:lvl3pPr>
            <a:lvl4pPr>
              <a:defRPr sz="5593"/>
            </a:lvl4pPr>
            <a:lvl5pPr>
              <a:defRPr sz="5593"/>
            </a:lvl5pPr>
            <a:lvl6pPr>
              <a:defRPr sz="5593"/>
            </a:lvl6pPr>
            <a:lvl7pPr>
              <a:defRPr sz="5593"/>
            </a:lvl7pPr>
            <a:lvl8pPr>
              <a:defRPr sz="5593"/>
            </a:lvl8pPr>
            <a:lvl9pPr>
              <a:defRPr sz="559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1155680" y="3840483"/>
            <a:ext cx="9692640" cy="10862312"/>
          </a:xfrm>
        </p:spPr>
        <p:txBody>
          <a:bodyPr/>
          <a:lstStyle>
            <a:lvl1pPr>
              <a:defRPr sz="8614"/>
            </a:lvl1pPr>
            <a:lvl2pPr>
              <a:defRPr sz="7393"/>
            </a:lvl2pPr>
            <a:lvl3pPr>
              <a:defRPr sz="6236"/>
            </a:lvl3pPr>
            <a:lvl4pPr>
              <a:defRPr sz="5593"/>
            </a:lvl4pPr>
            <a:lvl5pPr>
              <a:defRPr sz="5593"/>
            </a:lvl5pPr>
            <a:lvl6pPr>
              <a:defRPr sz="5593"/>
            </a:lvl6pPr>
            <a:lvl7pPr>
              <a:defRPr sz="5593"/>
            </a:lvl7pPr>
            <a:lvl8pPr>
              <a:defRPr sz="5593"/>
            </a:lvl8pPr>
            <a:lvl9pPr>
              <a:defRPr sz="559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F16189-DB41-42F5-B187-0E036EE96E0B}" type="datetimeFigureOut">
              <a:rPr lang="en-US" smtClean="0"/>
              <a:t>4/16/20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2565502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97280" y="3684273"/>
            <a:ext cx="9696452" cy="1535429"/>
          </a:xfrm>
        </p:spPr>
        <p:txBody>
          <a:bodyPr anchor="b"/>
          <a:lstStyle>
            <a:lvl1pPr marL="0" indent="0">
              <a:buNone/>
              <a:defRPr sz="7393" b="1"/>
            </a:lvl1pPr>
            <a:lvl2pPr marL="1410713" indent="0">
              <a:buNone/>
              <a:defRPr sz="6236" b="1"/>
            </a:lvl2pPr>
            <a:lvl3pPr marL="2821426" indent="0">
              <a:buNone/>
              <a:defRPr sz="5593" b="1"/>
            </a:lvl3pPr>
            <a:lvl4pPr marL="4232140" indent="0">
              <a:buNone/>
              <a:defRPr sz="4950" b="1"/>
            </a:lvl4pPr>
            <a:lvl5pPr marL="5642853" indent="0">
              <a:buNone/>
              <a:defRPr sz="4950" b="1"/>
            </a:lvl5pPr>
            <a:lvl6pPr marL="7053566" indent="0">
              <a:buNone/>
              <a:defRPr sz="4950" b="1"/>
            </a:lvl6pPr>
            <a:lvl7pPr marL="8464280" indent="0">
              <a:buNone/>
              <a:defRPr sz="4950" b="1"/>
            </a:lvl7pPr>
            <a:lvl8pPr marL="9874993" indent="0">
              <a:buNone/>
              <a:defRPr sz="4950" b="1"/>
            </a:lvl8pPr>
            <a:lvl9pPr marL="11285707" indent="0">
              <a:buNone/>
              <a:defRPr sz="4950" b="1"/>
            </a:lvl9pPr>
          </a:lstStyle>
          <a:p>
            <a:pPr lvl="0"/>
            <a:r>
              <a:rPr lang="en-US"/>
              <a:t>Click to edit Master text styles</a:t>
            </a:r>
          </a:p>
        </p:txBody>
      </p:sp>
      <p:sp>
        <p:nvSpPr>
          <p:cNvPr id="4" name="Content Placeholder 3"/>
          <p:cNvSpPr>
            <a:spLocks noGrp="1"/>
          </p:cNvSpPr>
          <p:nvPr>
            <p:ph sz="half" idx="2"/>
          </p:nvPr>
        </p:nvSpPr>
        <p:spPr>
          <a:xfrm>
            <a:off x="1097280" y="5219702"/>
            <a:ext cx="9696452" cy="9483091"/>
          </a:xfrm>
        </p:spPr>
        <p:txBody>
          <a:bodyPr/>
          <a:lstStyle>
            <a:lvl1pPr>
              <a:defRPr sz="7393"/>
            </a:lvl1pPr>
            <a:lvl2pPr>
              <a:defRPr sz="6236"/>
            </a:lvl2pPr>
            <a:lvl3pPr>
              <a:defRPr sz="5593"/>
            </a:lvl3pPr>
            <a:lvl4pPr>
              <a:defRPr sz="4950"/>
            </a:lvl4pPr>
            <a:lvl5pPr>
              <a:defRPr sz="4950"/>
            </a:lvl5pPr>
            <a:lvl6pPr>
              <a:defRPr sz="4950"/>
            </a:lvl6pPr>
            <a:lvl7pPr>
              <a:defRPr sz="4950"/>
            </a:lvl7pPr>
            <a:lvl8pPr>
              <a:defRPr sz="4950"/>
            </a:lvl8pPr>
            <a:lvl9pPr>
              <a:defRPr sz="4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148062" y="3684273"/>
            <a:ext cx="9700260" cy="1535429"/>
          </a:xfrm>
        </p:spPr>
        <p:txBody>
          <a:bodyPr anchor="b"/>
          <a:lstStyle>
            <a:lvl1pPr marL="0" indent="0">
              <a:buNone/>
              <a:defRPr sz="7393" b="1"/>
            </a:lvl1pPr>
            <a:lvl2pPr marL="1410713" indent="0">
              <a:buNone/>
              <a:defRPr sz="6236" b="1"/>
            </a:lvl2pPr>
            <a:lvl3pPr marL="2821426" indent="0">
              <a:buNone/>
              <a:defRPr sz="5593" b="1"/>
            </a:lvl3pPr>
            <a:lvl4pPr marL="4232140" indent="0">
              <a:buNone/>
              <a:defRPr sz="4950" b="1"/>
            </a:lvl4pPr>
            <a:lvl5pPr marL="5642853" indent="0">
              <a:buNone/>
              <a:defRPr sz="4950" b="1"/>
            </a:lvl5pPr>
            <a:lvl6pPr marL="7053566" indent="0">
              <a:buNone/>
              <a:defRPr sz="4950" b="1"/>
            </a:lvl6pPr>
            <a:lvl7pPr marL="8464280" indent="0">
              <a:buNone/>
              <a:defRPr sz="4950" b="1"/>
            </a:lvl7pPr>
            <a:lvl8pPr marL="9874993" indent="0">
              <a:buNone/>
              <a:defRPr sz="4950" b="1"/>
            </a:lvl8pPr>
            <a:lvl9pPr marL="11285707" indent="0">
              <a:buNone/>
              <a:defRPr sz="4950" b="1"/>
            </a:lvl9pPr>
          </a:lstStyle>
          <a:p>
            <a:pPr lvl="0"/>
            <a:r>
              <a:rPr lang="en-US"/>
              <a:t>Click to edit Master text styles</a:t>
            </a:r>
          </a:p>
        </p:txBody>
      </p:sp>
      <p:sp>
        <p:nvSpPr>
          <p:cNvPr id="6" name="Content Placeholder 5"/>
          <p:cNvSpPr>
            <a:spLocks noGrp="1"/>
          </p:cNvSpPr>
          <p:nvPr>
            <p:ph sz="quarter" idx="4"/>
          </p:nvPr>
        </p:nvSpPr>
        <p:spPr>
          <a:xfrm>
            <a:off x="11148062" y="5219702"/>
            <a:ext cx="9700260" cy="9483091"/>
          </a:xfrm>
        </p:spPr>
        <p:txBody>
          <a:bodyPr/>
          <a:lstStyle>
            <a:lvl1pPr>
              <a:defRPr sz="7393"/>
            </a:lvl1pPr>
            <a:lvl2pPr>
              <a:defRPr sz="6236"/>
            </a:lvl2pPr>
            <a:lvl3pPr>
              <a:defRPr sz="5593"/>
            </a:lvl3pPr>
            <a:lvl4pPr>
              <a:defRPr sz="4950"/>
            </a:lvl4pPr>
            <a:lvl5pPr>
              <a:defRPr sz="4950"/>
            </a:lvl5pPr>
            <a:lvl6pPr>
              <a:defRPr sz="4950"/>
            </a:lvl6pPr>
            <a:lvl7pPr>
              <a:defRPr sz="4950"/>
            </a:lvl7pPr>
            <a:lvl8pPr>
              <a:defRPr sz="4950"/>
            </a:lvl8pPr>
            <a:lvl9pPr>
              <a:defRPr sz="49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F16189-DB41-42F5-B187-0E036EE96E0B}" type="datetimeFigureOut">
              <a:rPr lang="en-US" smtClean="0"/>
              <a:t>4/16/20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3314339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F16189-DB41-42F5-B187-0E036EE96E0B}" type="datetimeFigureOut">
              <a:rPr lang="en-US" smtClean="0"/>
              <a:t>4/16/20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405076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F16189-DB41-42F5-B187-0E036EE96E0B}" type="datetimeFigureOut">
              <a:rPr lang="en-US" smtClean="0"/>
              <a:t>4/16/20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2098884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7282" y="655320"/>
            <a:ext cx="7219952" cy="2788920"/>
          </a:xfrm>
        </p:spPr>
        <p:txBody>
          <a:bodyPr anchor="b"/>
          <a:lstStyle>
            <a:lvl1pPr algn="l">
              <a:defRPr sz="6236" b="1"/>
            </a:lvl1pPr>
          </a:lstStyle>
          <a:p>
            <a:r>
              <a:rPr lang="en-US"/>
              <a:t>Click to edit Master title style</a:t>
            </a:r>
          </a:p>
        </p:txBody>
      </p:sp>
      <p:sp>
        <p:nvSpPr>
          <p:cNvPr id="3" name="Content Placeholder 2"/>
          <p:cNvSpPr>
            <a:spLocks noGrp="1"/>
          </p:cNvSpPr>
          <p:nvPr>
            <p:ph idx="1"/>
          </p:nvPr>
        </p:nvSpPr>
        <p:spPr>
          <a:xfrm>
            <a:off x="8580120" y="655323"/>
            <a:ext cx="12268200" cy="14047471"/>
          </a:xfrm>
        </p:spPr>
        <p:txBody>
          <a:bodyPr/>
          <a:lstStyle>
            <a:lvl1pPr>
              <a:defRPr sz="9899"/>
            </a:lvl1pPr>
            <a:lvl2pPr>
              <a:defRPr sz="8614"/>
            </a:lvl2pPr>
            <a:lvl3pPr>
              <a:defRPr sz="7393"/>
            </a:lvl3pPr>
            <a:lvl4pPr>
              <a:defRPr sz="6236"/>
            </a:lvl4pPr>
            <a:lvl5pPr>
              <a:defRPr sz="6236"/>
            </a:lvl5pPr>
            <a:lvl6pPr>
              <a:defRPr sz="6236"/>
            </a:lvl6pPr>
            <a:lvl7pPr>
              <a:defRPr sz="6236"/>
            </a:lvl7pPr>
            <a:lvl8pPr>
              <a:defRPr sz="6236"/>
            </a:lvl8pPr>
            <a:lvl9pPr>
              <a:defRPr sz="623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97282" y="3444243"/>
            <a:ext cx="7219952" cy="11258551"/>
          </a:xfrm>
        </p:spPr>
        <p:txBody>
          <a:bodyPr/>
          <a:lstStyle>
            <a:lvl1pPr marL="0" indent="0">
              <a:buNone/>
              <a:defRPr sz="4307"/>
            </a:lvl1pPr>
            <a:lvl2pPr marL="1410713" indent="0">
              <a:buNone/>
              <a:defRPr sz="3664"/>
            </a:lvl2pPr>
            <a:lvl3pPr marL="2821426" indent="0">
              <a:buNone/>
              <a:defRPr sz="3086"/>
            </a:lvl3pPr>
            <a:lvl4pPr marL="4232140" indent="0">
              <a:buNone/>
              <a:defRPr sz="2765"/>
            </a:lvl4pPr>
            <a:lvl5pPr marL="5642853" indent="0">
              <a:buNone/>
              <a:defRPr sz="2765"/>
            </a:lvl5pPr>
            <a:lvl6pPr marL="7053566" indent="0">
              <a:buNone/>
              <a:defRPr sz="2765"/>
            </a:lvl6pPr>
            <a:lvl7pPr marL="8464280" indent="0">
              <a:buNone/>
              <a:defRPr sz="2765"/>
            </a:lvl7pPr>
            <a:lvl8pPr marL="9874993" indent="0">
              <a:buNone/>
              <a:defRPr sz="2765"/>
            </a:lvl8pPr>
            <a:lvl9pPr marL="11285707" indent="0">
              <a:buNone/>
              <a:defRPr sz="2765"/>
            </a:lvl9pPr>
          </a:lstStyle>
          <a:p>
            <a:pPr lvl="0"/>
            <a:r>
              <a:rPr lang="en-US"/>
              <a:t>Click to edit Master text styles</a:t>
            </a:r>
          </a:p>
        </p:txBody>
      </p:sp>
      <p:sp>
        <p:nvSpPr>
          <p:cNvPr id="5" name="Date Placeholder 4"/>
          <p:cNvSpPr>
            <a:spLocks noGrp="1"/>
          </p:cNvSpPr>
          <p:nvPr>
            <p:ph type="dt" sz="half" idx="10"/>
          </p:nvPr>
        </p:nvSpPr>
        <p:spPr/>
        <p:txBody>
          <a:bodyPr/>
          <a:lstStyle/>
          <a:p>
            <a:fld id="{E4F16189-DB41-42F5-B187-0E036EE96E0B}" type="datetimeFigureOut">
              <a:rPr lang="en-US" smtClean="0"/>
              <a:t>4/16/20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1001026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01492" y="11521442"/>
            <a:ext cx="13167360" cy="1360171"/>
          </a:xfrm>
        </p:spPr>
        <p:txBody>
          <a:bodyPr anchor="b"/>
          <a:lstStyle>
            <a:lvl1pPr algn="l">
              <a:defRPr sz="6236" b="1"/>
            </a:lvl1pPr>
          </a:lstStyle>
          <a:p>
            <a:r>
              <a:rPr lang="en-US"/>
              <a:t>Click to edit Master title style</a:t>
            </a:r>
          </a:p>
        </p:txBody>
      </p:sp>
      <p:sp>
        <p:nvSpPr>
          <p:cNvPr id="3" name="Picture Placeholder 2"/>
          <p:cNvSpPr>
            <a:spLocks noGrp="1"/>
          </p:cNvSpPr>
          <p:nvPr>
            <p:ph type="pic" idx="1"/>
          </p:nvPr>
        </p:nvSpPr>
        <p:spPr>
          <a:xfrm>
            <a:off x="4301492" y="1470661"/>
            <a:ext cx="13167360" cy="9875520"/>
          </a:xfrm>
        </p:spPr>
        <p:txBody>
          <a:bodyPr/>
          <a:lstStyle>
            <a:lvl1pPr marL="0" indent="0">
              <a:buNone/>
              <a:defRPr sz="9899"/>
            </a:lvl1pPr>
            <a:lvl2pPr marL="1410713" indent="0">
              <a:buNone/>
              <a:defRPr sz="8614"/>
            </a:lvl2pPr>
            <a:lvl3pPr marL="2821426" indent="0">
              <a:buNone/>
              <a:defRPr sz="7393"/>
            </a:lvl3pPr>
            <a:lvl4pPr marL="4232140" indent="0">
              <a:buNone/>
              <a:defRPr sz="6236"/>
            </a:lvl4pPr>
            <a:lvl5pPr marL="5642853" indent="0">
              <a:buNone/>
              <a:defRPr sz="6236"/>
            </a:lvl5pPr>
            <a:lvl6pPr marL="7053566" indent="0">
              <a:buNone/>
              <a:defRPr sz="6236"/>
            </a:lvl6pPr>
            <a:lvl7pPr marL="8464280" indent="0">
              <a:buNone/>
              <a:defRPr sz="6236"/>
            </a:lvl7pPr>
            <a:lvl8pPr marL="9874993" indent="0">
              <a:buNone/>
              <a:defRPr sz="6236"/>
            </a:lvl8pPr>
            <a:lvl9pPr marL="11285707" indent="0">
              <a:buNone/>
              <a:defRPr sz="6236"/>
            </a:lvl9pPr>
          </a:lstStyle>
          <a:p>
            <a:endParaRPr lang="en-US" dirty="0"/>
          </a:p>
        </p:txBody>
      </p:sp>
      <p:sp>
        <p:nvSpPr>
          <p:cNvPr id="4" name="Text Placeholder 3"/>
          <p:cNvSpPr>
            <a:spLocks noGrp="1"/>
          </p:cNvSpPr>
          <p:nvPr>
            <p:ph type="body" sz="half" idx="2"/>
          </p:nvPr>
        </p:nvSpPr>
        <p:spPr>
          <a:xfrm>
            <a:off x="4301492" y="12881612"/>
            <a:ext cx="13167360" cy="1931670"/>
          </a:xfrm>
        </p:spPr>
        <p:txBody>
          <a:bodyPr/>
          <a:lstStyle>
            <a:lvl1pPr marL="0" indent="0">
              <a:buNone/>
              <a:defRPr sz="4307"/>
            </a:lvl1pPr>
            <a:lvl2pPr marL="1410713" indent="0">
              <a:buNone/>
              <a:defRPr sz="3664"/>
            </a:lvl2pPr>
            <a:lvl3pPr marL="2821426" indent="0">
              <a:buNone/>
              <a:defRPr sz="3086"/>
            </a:lvl3pPr>
            <a:lvl4pPr marL="4232140" indent="0">
              <a:buNone/>
              <a:defRPr sz="2765"/>
            </a:lvl4pPr>
            <a:lvl5pPr marL="5642853" indent="0">
              <a:buNone/>
              <a:defRPr sz="2765"/>
            </a:lvl5pPr>
            <a:lvl6pPr marL="7053566" indent="0">
              <a:buNone/>
              <a:defRPr sz="2765"/>
            </a:lvl6pPr>
            <a:lvl7pPr marL="8464280" indent="0">
              <a:buNone/>
              <a:defRPr sz="2765"/>
            </a:lvl7pPr>
            <a:lvl8pPr marL="9874993" indent="0">
              <a:buNone/>
              <a:defRPr sz="2765"/>
            </a:lvl8pPr>
            <a:lvl9pPr marL="11285707" indent="0">
              <a:buNone/>
              <a:defRPr sz="2765"/>
            </a:lvl9pPr>
          </a:lstStyle>
          <a:p>
            <a:pPr lvl="0"/>
            <a:r>
              <a:rPr lang="en-US"/>
              <a:t>Click to edit Master text styles</a:t>
            </a:r>
          </a:p>
        </p:txBody>
      </p:sp>
      <p:sp>
        <p:nvSpPr>
          <p:cNvPr id="5" name="Date Placeholder 4"/>
          <p:cNvSpPr>
            <a:spLocks noGrp="1"/>
          </p:cNvSpPr>
          <p:nvPr>
            <p:ph type="dt" sz="half" idx="10"/>
          </p:nvPr>
        </p:nvSpPr>
        <p:spPr/>
        <p:txBody>
          <a:bodyPr/>
          <a:lstStyle/>
          <a:p>
            <a:fld id="{E4F16189-DB41-42F5-B187-0E036EE96E0B}" type="datetimeFigureOut">
              <a:rPr lang="en-US" smtClean="0"/>
              <a:t>4/16/20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2FD185-E02B-4476-BAC7-44E4CC1EA1FE}" type="slidenum">
              <a:rPr lang="en-US" smtClean="0"/>
              <a:t>‹#›</a:t>
            </a:fld>
            <a:endParaRPr lang="en-US" dirty="0"/>
          </a:p>
        </p:txBody>
      </p:sp>
    </p:spTree>
    <p:extLst>
      <p:ext uri="{BB962C8B-B14F-4D97-AF65-F5344CB8AC3E}">
        <p14:creationId xmlns:p14="http://schemas.microsoft.com/office/powerpoint/2010/main" val="2570118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659131"/>
            <a:ext cx="19751040" cy="2743200"/>
          </a:xfrm>
          <a:prstGeom prst="rect">
            <a:avLst/>
          </a:prstGeom>
        </p:spPr>
        <p:txBody>
          <a:bodyPr vert="horz" lIns="438903" tIns="219451" rIns="438903" bIns="219451" rtlCol="0" anchor="ctr">
            <a:normAutofit/>
          </a:bodyPr>
          <a:lstStyle/>
          <a:p>
            <a:r>
              <a:rPr lang="en-US"/>
              <a:t>Click to edit Master title style</a:t>
            </a:r>
          </a:p>
        </p:txBody>
      </p:sp>
      <p:sp>
        <p:nvSpPr>
          <p:cNvPr id="3" name="Text Placeholder 2"/>
          <p:cNvSpPr>
            <a:spLocks noGrp="1"/>
          </p:cNvSpPr>
          <p:nvPr>
            <p:ph type="body" idx="1"/>
          </p:nvPr>
        </p:nvSpPr>
        <p:spPr>
          <a:xfrm>
            <a:off x="1097280" y="3840483"/>
            <a:ext cx="19751040" cy="10862312"/>
          </a:xfrm>
          <a:prstGeom prst="rect">
            <a:avLst/>
          </a:prstGeom>
        </p:spPr>
        <p:txBody>
          <a:bodyPr vert="horz" lIns="438903" tIns="219451" rIns="438903" bIns="21945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15255242"/>
            <a:ext cx="5120640" cy="876301"/>
          </a:xfrm>
          <a:prstGeom prst="rect">
            <a:avLst/>
          </a:prstGeom>
        </p:spPr>
        <p:txBody>
          <a:bodyPr vert="horz" lIns="438903" tIns="219451" rIns="438903" bIns="219451" rtlCol="0" anchor="ctr"/>
          <a:lstStyle>
            <a:lvl1pPr algn="l">
              <a:defRPr sz="3664">
                <a:solidFill>
                  <a:schemeClr val="tx1">
                    <a:tint val="75000"/>
                  </a:schemeClr>
                </a:solidFill>
              </a:defRPr>
            </a:lvl1pPr>
          </a:lstStyle>
          <a:p>
            <a:fld id="{E4F16189-DB41-42F5-B187-0E036EE96E0B}" type="datetimeFigureOut">
              <a:rPr lang="en-US" smtClean="0"/>
              <a:t>4/16/20</a:t>
            </a:fld>
            <a:endParaRPr lang="en-US" dirty="0"/>
          </a:p>
        </p:txBody>
      </p:sp>
      <p:sp>
        <p:nvSpPr>
          <p:cNvPr id="5" name="Footer Placeholder 4"/>
          <p:cNvSpPr>
            <a:spLocks noGrp="1"/>
          </p:cNvSpPr>
          <p:nvPr>
            <p:ph type="ftr" sz="quarter" idx="3"/>
          </p:nvPr>
        </p:nvSpPr>
        <p:spPr>
          <a:xfrm>
            <a:off x="7498080" y="15255242"/>
            <a:ext cx="6949440" cy="876301"/>
          </a:xfrm>
          <a:prstGeom prst="rect">
            <a:avLst/>
          </a:prstGeom>
        </p:spPr>
        <p:txBody>
          <a:bodyPr vert="horz" lIns="438903" tIns="219451" rIns="438903" bIns="219451" rtlCol="0" anchor="ctr"/>
          <a:lstStyle>
            <a:lvl1pPr algn="ctr">
              <a:defRPr sz="3664">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5727680" y="15255242"/>
            <a:ext cx="5120640" cy="876301"/>
          </a:xfrm>
          <a:prstGeom prst="rect">
            <a:avLst/>
          </a:prstGeom>
        </p:spPr>
        <p:txBody>
          <a:bodyPr vert="horz" lIns="438903" tIns="219451" rIns="438903" bIns="219451" rtlCol="0" anchor="ctr"/>
          <a:lstStyle>
            <a:lvl1pPr algn="r">
              <a:defRPr sz="3664">
                <a:solidFill>
                  <a:schemeClr val="tx1">
                    <a:tint val="75000"/>
                  </a:schemeClr>
                </a:solidFill>
              </a:defRPr>
            </a:lvl1pPr>
          </a:lstStyle>
          <a:p>
            <a:fld id="{662FD185-E02B-4476-BAC7-44E4CC1EA1FE}" type="slidenum">
              <a:rPr lang="en-US" smtClean="0"/>
              <a:t>‹#›</a:t>
            </a:fld>
            <a:endParaRPr lang="en-US" dirty="0"/>
          </a:p>
        </p:txBody>
      </p:sp>
    </p:spTree>
    <p:extLst>
      <p:ext uri="{BB962C8B-B14F-4D97-AF65-F5344CB8AC3E}">
        <p14:creationId xmlns:p14="http://schemas.microsoft.com/office/powerpoint/2010/main" val="2188570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426" rtl="0" eaLnBrk="1" latinLnBrk="0" hangingPunct="1">
        <a:spcBef>
          <a:spcPct val="0"/>
        </a:spcBef>
        <a:buNone/>
        <a:defRPr sz="13564" kern="1200">
          <a:solidFill>
            <a:schemeClr val="tx1"/>
          </a:solidFill>
          <a:latin typeface="+mj-lt"/>
          <a:ea typeface="+mj-ea"/>
          <a:cs typeface="+mj-cs"/>
        </a:defRPr>
      </a:lvl1pPr>
    </p:titleStyle>
    <p:bodyStyle>
      <a:lvl1pPr marL="1058036" indent="-1058036" algn="l" defTabSz="2821426" rtl="0" eaLnBrk="1" latinLnBrk="0" hangingPunct="1">
        <a:spcBef>
          <a:spcPct val="20000"/>
        </a:spcBef>
        <a:buFont typeface="Arial" pitchFamily="34" charset="0"/>
        <a:buChar char="•"/>
        <a:defRPr sz="9899" kern="1200">
          <a:solidFill>
            <a:schemeClr val="tx1"/>
          </a:solidFill>
          <a:latin typeface="+mn-lt"/>
          <a:ea typeface="+mn-ea"/>
          <a:cs typeface="+mn-cs"/>
        </a:defRPr>
      </a:lvl1pPr>
      <a:lvl2pPr marL="2292409" indent="-881696" algn="l" defTabSz="2821426" rtl="0" eaLnBrk="1" latinLnBrk="0" hangingPunct="1">
        <a:spcBef>
          <a:spcPct val="20000"/>
        </a:spcBef>
        <a:buFont typeface="Arial" pitchFamily="34" charset="0"/>
        <a:buChar char="–"/>
        <a:defRPr sz="8614" kern="1200">
          <a:solidFill>
            <a:schemeClr val="tx1"/>
          </a:solidFill>
          <a:latin typeface="+mn-lt"/>
          <a:ea typeface="+mn-ea"/>
          <a:cs typeface="+mn-cs"/>
        </a:defRPr>
      </a:lvl2pPr>
      <a:lvl3pPr marL="3526784" indent="-705357" algn="l" defTabSz="2821426" rtl="0" eaLnBrk="1" latinLnBrk="0" hangingPunct="1">
        <a:spcBef>
          <a:spcPct val="20000"/>
        </a:spcBef>
        <a:buFont typeface="Arial" pitchFamily="34" charset="0"/>
        <a:buChar char="•"/>
        <a:defRPr sz="7393" kern="1200">
          <a:solidFill>
            <a:schemeClr val="tx1"/>
          </a:solidFill>
          <a:latin typeface="+mn-lt"/>
          <a:ea typeface="+mn-ea"/>
          <a:cs typeface="+mn-cs"/>
        </a:defRPr>
      </a:lvl3pPr>
      <a:lvl4pPr marL="4937497"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4pPr>
      <a:lvl5pPr marL="6348210"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5pPr>
      <a:lvl6pPr marL="7758923"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6pPr>
      <a:lvl7pPr marL="9169636"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7pPr>
      <a:lvl8pPr marL="10580350"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8pPr>
      <a:lvl9pPr marL="11991063" indent="-705357" algn="l" defTabSz="2821426" rtl="0" eaLnBrk="1" latinLnBrk="0" hangingPunct="1">
        <a:spcBef>
          <a:spcPct val="20000"/>
        </a:spcBef>
        <a:buFont typeface="Arial" pitchFamily="34" charset="0"/>
        <a:buChar char="•"/>
        <a:defRPr sz="6236" kern="1200">
          <a:solidFill>
            <a:schemeClr val="tx1"/>
          </a:solidFill>
          <a:latin typeface="+mn-lt"/>
          <a:ea typeface="+mn-ea"/>
          <a:cs typeface="+mn-cs"/>
        </a:defRPr>
      </a:lvl9pPr>
    </p:bodyStyle>
    <p:otherStyle>
      <a:defPPr>
        <a:defRPr lang="en-US"/>
      </a:defPPr>
      <a:lvl1pPr marL="0" algn="l" defTabSz="2821426" rtl="0" eaLnBrk="1" latinLnBrk="0" hangingPunct="1">
        <a:defRPr sz="5593" kern="1200">
          <a:solidFill>
            <a:schemeClr val="tx1"/>
          </a:solidFill>
          <a:latin typeface="+mn-lt"/>
          <a:ea typeface="+mn-ea"/>
          <a:cs typeface="+mn-cs"/>
        </a:defRPr>
      </a:lvl1pPr>
      <a:lvl2pPr marL="1410713" algn="l" defTabSz="2821426" rtl="0" eaLnBrk="1" latinLnBrk="0" hangingPunct="1">
        <a:defRPr sz="5593" kern="1200">
          <a:solidFill>
            <a:schemeClr val="tx1"/>
          </a:solidFill>
          <a:latin typeface="+mn-lt"/>
          <a:ea typeface="+mn-ea"/>
          <a:cs typeface="+mn-cs"/>
        </a:defRPr>
      </a:lvl2pPr>
      <a:lvl3pPr marL="2821426" algn="l" defTabSz="2821426" rtl="0" eaLnBrk="1" latinLnBrk="0" hangingPunct="1">
        <a:defRPr sz="5593" kern="1200">
          <a:solidFill>
            <a:schemeClr val="tx1"/>
          </a:solidFill>
          <a:latin typeface="+mn-lt"/>
          <a:ea typeface="+mn-ea"/>
          <a:cs typeface="+mn-cs"/>
        </a:defRPr>
      </a:lvl3pPr>
      <a:lvl4pPr marL="4232140" algn="l" defTabSz="2821426" rtl="0" eaLnBrk="1" latinLnBrk="0" hangingPunct="1">
        <a:defRPr sz="5593" kern="1200">
          <a:solidFill>
            <a:schemeClr val="tx1"/>
          </a:solidFill>
          <a:latin typeface="+mn-lt"/>
          <a:ea typeface="+mn-ea"/>
          <a:cs typeface="+mn-cs"/>
        </a:defRPr>
      </a:lvl4pPr>
      <a:lvl5pPr marL="5642853" algn="l" defTabSz="2821426" rtl="0" eaLnBrk="1" latinLnBrk="0" hangingPunct="1">
        <a:defRPr sz="5593" kern="1200">
          <a:solidFill>
            <a:schemeClr val="tx1"/>
          </a:solidFill>
          <a:latin typeface="+mn-lt"/>
          <a:ea typeface="+mn-ea"/>
          <a:cs typeface="+mn-cs"/>
        </a:defRPr>
      </a:lvl5pPr>
      <a:lvl6pPr marL="7053566" algn="l" defTabSz="2821426" rtl="0" eaLnBrk="1" latinLnBrk="0" hangingPunct="1">
        <a:defRPr sz="5593" kern="1200">
          <a:solidFill>
            <a:schemeClr val="tx1"/>
          </a:solidFill>
          <a:latin typeface="+mn-lt"/>
          <a:ea typeface="+mn-ea"/>
          <a:cs typeface="+mn-cs"/>
        </a:defRPr>
      </a:lvl6pPr>
      <a:lvl7pPr marL="8464280" algn="l" defTabSz="2821426" rtl="0" eaLnBrk="1" latinLnBrk="0" hangingPunct="1">
        <a:defRPr sz="5593" kern="1200">
          <a:solidFill>
            <a:schemeClr val="tx1"/>
          </a:solidFill>
          <a:latin typeface="+mn-lt"/>
          <a:ea typeface="+mn-ea"/>
          <a:cs typeface="+mn-cs"/>
        </a:defRPr>
      </a:lvl7pPr>
      <a:lvl8pPr marL="9874993" algn="l" defTabSz="2821426" rtl="0" eaLnBrk="1" latinLnBrk="0" hangingPunct="1">
        <a:defRPr sz="5593" kern="1200">
          <a:solidFill>
            <a:schemeClr val="tx1"/>
          </a:solidFill>
          <a:latin typeface="+mn-lt"/>
          <a:ea typeface="+mn-ea"/>
          <a:cs typeface="+mn-cs"/>
        </a:defRPr>
      </a:lvl8pPr>
      <a:lvl9pPr marL="11285707" algn="l" defTabSz="2821426" rtl="0" eaLnBrk="1" latinLnBrk="0" hangingPunct="1">
        <a:defRPr sz="559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slideLayout" Target="../slideLayouts/slideLayout1.xml"/><Relationship Id="rId7" Type="http://schemas.openxmlformats.org/officeDocument/2006/relationships/image" Target="../media/image4.jpeg"/><Relationship Id="rId12" Type="http://schemas.openxmlformats.org/officeDocument/2006/relationships/image" Target="../media/image9.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jpe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5920358"/>
            <a:ext cx="21945600" cy="619107"/>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21945600" cy="2682335"/>
          </a:xfrm>
          <a:prstGeom prst="rect">
            <a:avLst/>
          </a:prstGeom>
        </p:spPr>
      </p:pic>
      <p:sp>
        <p:nvSpPr>
          <p:cNvPr id="15" name="TextBox 14"/>
          <p:cNvSpPr txBox="1"/>
          <p:nvPr/>
        </p:nvSpPr>
        <p:spPr>
          <a:xfrm>
            <a:off x="-19050" y="1676400"/>
            <a:ext cx="21945600" cy="983411"/>
          </a:xfrm>
          <a:prstGeom prst="rect">
            <a:avLst/>
          </a:prstGeom>
          <a:noFill/>
        </p:spPr>
        <p:txBody>
          <a:bodyPr wrap="square" lIns="82296" tIns="41148" rIns="82296" bIns="41148" rtlCol="0">
            <a:spAutoFit/>
          </a:bodyPr>
          <a:lstStyle/>
          <a:p>
            <a:pPr algn="ctr">
              <a:lnSpc>
                <a:spcPct val="50000"/>
              </a:lnSpc>
              <a:spcBef>
                <a:spcPct val="50000"/>
              </a:spcBef>
            </a:pPr>
            <a:r>
              <a:rPr lang="en-US" sz="3471" dirty="0">
                <a:solidFill>
                  <a:schemeClr val="bg1"/>
                </a:solidFill>
                <a:latin typeface="Rockwell" panose="02060603020205020403" pitchFamily="18" charset="0"/>
                <a:cs typeface="Times New Roman" pitchFamily="18" charset="0"/>
              </a:rPr>
              <a:t>Katelyn Christian</a:t>
            </a:r>
            <a:endParaRPr lang="en-US" sz="2000" i="1" dirty="0">
              <a:solidFill>
                <a:schemeClr val="bg1"/>
              </a:solidFill>
              <a:latin typeface="Rockwell" panose="02060603020205020403" pitchFamily="18" charset="0"/>
              <a:cs typeface="Times New Roman" pitchFamily="18" charset="0"/>
            </a:endParaRPr>
          </a:p>
          <a:p>
            <a:pPr algn="ctr">
              <a:lnSpc>
                <a:spcPct val="50000"/>
              </a:lnSpc>
              <a:spcBef>
                <a:spcPct val="50000"/>
              </a:spcBef>
            </a:pPr>
            <a:r>
              <a:rPr lang="en-US" sz="2057" dirty="0">
                <a:solidFill>
                  <a:schemeClr val="bg1"/>
                </a:solidFill>
                <a:latin typeface="Rockwell" panose="02060603020205020403" pitchFamily="18" charset="0"/>
                <a:cs typeface="Times New Roman" pitchFamily="18" charset="0"/>
              </a:rPr>
              <a:t>Faculty Mentor: Matthew Moran, PhD</a:t>
            </a:r>
          </a:p>
          <a:p>
            <a:pPr algn="ctr">
              <a:lnSpc>
                <a:spcPct val="50000"/>
              </a:lnSpc>
              <a:spcBef>
                <a:spcPct val="50000"/>
              </a:spcBef>
            </a:pPr>
            <a:r>
              <a:rPr lang="en-US" sz="2057" dirty="0">
                <a:solidFill>
                  <a:schemeClr val="bg1"/>
                </a:solidFill>
                <a:latin typeface="Rockwell" panose="02060603020205020403" pitchFamily="18" charset="0"/>
                <a:cs typeface="Times New Roman" pitchFamily="18" charset="0"/>
              </a:rPr>
              <a:t>Department of Physical Therapy and Human Movement Science</a:t>
            </a:r>
          </a:p>
        </p:txBody>
      </p:sp>
      <p:sp>
        <p:nvSpPr>
          <p:cNvPr id="16" name="TextBox 15"/>
          <p:cNvSpPr txBox="1"/>
          <p:nvPr/>
        </p:nvSpPr>
        <p:spPr>
          <a:xfrm>
            <a:off x="3990975" y="304464"/>
            <a:ext cx="14873598" cy="1006429"/>
          </a:xfrm>
          <a:prstGeom prst="rect">
            <a:avLst/>
          </a:prstGeom>
          <a:noFill/>
        </p:spPr>
        <p:txBody>
          <a:bodyPr wrap="square" lIns="82296" tIns="41148" rIns="82296" bIns="41148" rtlCol="0">
            <a:spAutoFit/>
          </a:bodyPr>
          <a:lstStyle/>
          <a:p>
            <a:pPr algn="ctr"/>
            <a:r>
              <a:rPr lang="en-US" sz="3000" b="1" dirty="0">
                <a:solidFill>
                  <a:schemeClr val="bg1"/>
                </a:solidFill>
                <a:latin typeface="Rockwell" panose="02060603020205020403" pitchFamily="18" charset="0"/>
              </a:rPr>
              <a:t>Influence of Reach Direction During Performance of the Upper Quarter Y-Balance Test in Collegiate Softball Players</a:t>
            </a:r>
            <a:endParaRPr lang="en-US" sz="3000" dirty="0">
              <a:solidFill>
                <a:schemeClr val="bg1"/>
              </a:solidFill>
              <a:latin typeface="Rockwell" panose="02060603020205020403" pitchFamily="18" charset="0"/>
              <a:cs typeface="Times New Roman" pitchFamily="18" charset="0"/>
            </a:endParaRPr>
          </a:p>
        </p:txBody>
      </p:sp>
      <p:sp>
        <p:nvSpPr>
          <p:cNvPr id="27" name="TextBox 26"/>
          <p:cNvSpPr txBox="1"/>
          <p:nvPr/>
        </p:nvSpPr>
        <p:spPr>
          <a:xfrm>
            <a:off x="5810548" y="16019148"/>
            <a:ext cx="10520025" cy="369332"/>
          </a:xfrm>
          <a:prstGeom prst="rect">
            <a:avLst/>
          </a:prstGeom>
          <a:noFill/>
        </p:spPr>
        <p:txBody>
          <a:bodyPr wrap="square" rtlCol="0">
            <a:spAutoFit/>
          </a:bodyPr>
          <a:lstStyle/>
          <a:p>
            <a:pPr algn="ctr"/>
            <a:r>
              <a:rPr lang="en-US" sz="1800" b="1" dirty="0">
                <a:solidFill>
                  <a:schemeClr val="bg1"/>
                </a:solidFill>
                <a:latin typeface="Rockwell" panose="02060603020205020403" pitchFamily="18" charset="0"/>
                <a:cs typeface="Times New Roman" pitchFamily="18" charset="0"/>
              </a:rPr>
              <a:t>This work was virtually presented at the 2020 Sacred Heart University Academic Festival</a:t>
            </a:r>
          </a:p>
        </p:txBody>
      </p:sp>
      <p:sp>
        <p:nvSpPr>
          <p:cNvPr id="22" name="Rectangle 21"/>
          <p:cNvSpPr/>
          <p:nvPr/>
        </p:nvSpPr>
        <p:spPr>
          <a:xfrm>
            <a:off x="0" y="2667000"/>
            <a:ext cx="6167775" cy="1323802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 name="TextBox 2"/>
          <p:cNvSpPr txBox="1"/>
          <p:nvPr/>
        </p:nvSpPr>
        <p:spPr>
          <a:xfrm>
            <a:off x="150905" y="2726591"/>
            <a:ext cx="5753100" cy="8217634"/>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ABSTRACT</a:t>
            </a:r>
          </a:p>
          <a:p>
            <a:pPr algn="just"/>
            <a:r>
              <a:rPr lang="en-US" sz="1200" dirty="0">
                <a:solidFill>
                  <a:schemeClr val="tx2">
                    <a:lumMod val="60000"/>
                    <a:lumOff val="40000"/>
                  </a:schemeClr>
                </a:solidFill>
              </a:rPr>
              <a:t>Softball is a sport of repetitive overhand throwing motions. As in most overhead throwing sports, the supporting structures around the shoulder (glenohumeral joint) experience high forces that cause microtrauma to the ligaments and muscles which can eventually lead to tendinitis, impingement, lesions, and instability.</a:t>
            </a:r>
            <a:r>
              <a:rPr lang="en-US" sz="1200" baseline="30000" dirty="0">
                <a:solidFill>
                  <a:schemeClr val="tx2">
                    <a:lumMod val="60000"/>
                    <a:lumOff val="40000"/>
                  </a:schemeClr>
                </a:solidFill>
              </a:rPr>
              <a:t>1 </a:t>
            </a:r>
            <a:r>
              <a:rPr lang="en-US" sz="1200" b="1" dirty="0">
                <a:solidFill>
                  <a:schemeClr val="tx2">
                    <a:lumMod val="60000"/>
                    <a:lumOff val="40000"/>
                  </a:schemeClr>
                </a:solidFill>
              </a:rPr>
              <a:t>PURPOSE:</a:t>
            </a:r>
            <a:r>
              <a:rPr lang="en-US" sz="1200" dirty="0">
                <a:solidFill>
                  <a:schemeClr val="tx2">
                    <a:lumMod val="60000"/>
                    <a:lumOff val="40000"/>
                  </a:schemeClr>
                </a:solidFill>
              </a:rPr>
              <a:t> The purpose of this study was to determine if there is a difference in strength and stability between throwing and non-throwing arms for collegiate softball players. Also, to determine if the sequence of reaches in the upper quarter Y-balance test (YBT-UQ) influences performance. </a:t>
            </a:r>
            <a:r>
              <a:rPr lang="en-US" sz="1200" b="1" dirty="0">
                <a:solidFill>
                  <a:schemeClr val="tx2">
                    <a:lumMod val="60000"/>
                    <a:lumOff val="40000"/>
                  </a:schemeClr>
                </a:solidFill>
              </a:rPr>
              <a:t>METHODS: </a:t>
            </a:r>
            <a:r>
              <a:rPr lang="en-US" sz="1200" dirty="0">
                <a:solidFill>
                  <a:schemeClr val="tx2">
                    <a:lumMod val="60000"/>
                    <a:lumOff val="40000"/>
                  </a:schemeClr>
                </a:solidFill>
              </a:rPr>
              <a:t>Twenty-two collegiate softball players (14 varsity, 8 club; 19.95 ± 1.52 </a:t>
            </a:r>
            <a:r>
              <a:rPr lang="en-US" sz="1200" dirty="0" err="1">
                <a:solidFill>
                  <a:schemeClr val="tx2">
                    <a:lumMod val="60000"/>
                    <a:lumOff val="40000"/>
                  </a:schemeClr>
                </a:solidFill>
              </a:rPr>
              <a:t>yo</a:t>
            </a:r>
            <a:r>
              <a:rPr lang="en-US" sz="1200" dirty="0">
                <a:solidFill>
                  <a:schemeClr val="tx2">
                    <a:lumMod val="60000"/>
                    <a:lumOff val="40000"/>
                  </a:schemeClr>
                </a:solidFill>
              </a:rPr>
              <a:t>) were recruited. IRB approved the study and participants granted informed consent. Participants were excluded if they were currently under medical restrictions for practice or competitions. Each participant reported for testing on two separate days. On the first day each subject was assigned one of two reach sequences either: 1) medial, 2) superolateral, 3)inferolateral (MSI) or 1)inferolateral, 2) superolateral, 3)medial (ISM). They received one practice trail and three record trials with 30 seconds of rest between trials. The subject was instructed to place one hand on the center block and use the free hand to push the moving blocks in the three directions in the sequence they were assigned. Reach distances were recorded to the nearest half centimeter and scores were normalized by dividing the distance by the subject’s arm length. When participants returned for the second day of testing, they performed the opposite reach sequence. Paired sample t-tests with a significance cut-off point at p&lt;0.05 were used to compare reach distance between right and left arms and between ISM and MSI sequences for each direction and composite scores. </a:t>
            </a:r>
            <a:r>
              <a:rPr lang="en-US" sz="1200" b="1" dirty="0">
                <a:solidFill>
                  <a:schemeClr val="tx2">
                    <a:lumMod val="60000"/>
                    <a:lumOff val="40000"/>
                  </a:schemeClr>
                </a:solidFill>
              </a:rPr>
              <a:t>RESULTS: </a:t>
            </a:r>
            <a:r>
              <a:rPr lang="en-US" sz="1200" dirty="0">
                <a:solidFill>
                  <a:schemeClr val="tx2">
                    <a:lumMod val="60000"/>
                    <a:lumOff val="40000"/>
                  </a:schemeClr>
                </a:solidFill>
              </a:rPr>
              <a:t>There were significant differences found between the right and left arms for MSI inferolateral reach (p=0.038) and MSI composite score (p=0.017). Significant differences were also found between ISM and MSI for medial reach (p=0.006), inferolateral reach (p=0.024), and composite score (p=9.2E-5) for the left arm. No significant differences found in any of the comparisons of ISM vs MSI for the right arm or in left vs right  arm for ISM sequence. </a:t>
            </a:r>
            <a:r>
              <a:rPr lang="en-US" sz="1200" b="1" dirty="0">
                <a:solidFill>
                  <a:schemeClr val="tx2">
                    <a:lumMod val="60000"/>
                    <a:lumOff val="40000"/>
                  </a:schemeClr>
                </a:solidFill>
              </a:rPr>
              <a:t>DISCUSSION</a:t>
            </a:r>
            <a:r>
              <a:rPr lang="en-US" sz="1200" dirty="0">
                <a:solidFill>
                  <a:schemeClr val="tx2">
                    <a:lumMod val="60000"/>
                    <a:lumOff val="40000"/>
                  </a:schemeClr>
                </a:solidFill>
              </a:rPr>
              <a:t>: The only direction that was significantly different between right and left limbs was the inferolateral direction when the sequence was MSI. This could be due to the inferolateral direction being the last reach direction in the sequence and the arm experiencing fatigue by the end of the trial. When the sequence was ISM, inferolateral was first and there was no difference between limbs. The composite score for MSI was also significantly different between limbs, with the right arm having a greater mean score than the left arm. This suggests that when the throwing arm was used to stabilize, the participants were able to achieve greater average distances overall. However, when the sequence was reversed, no differences exist. Only the left (non-throwing) arm was impacted by a reversal of reach directions. The right arm experienced no differences between ISM and MSI sequences. </a:t>
            </a:r>
            <a:r>
              <a:rPr lang="en-US" sz="1200" b="1" dirty="0">
                <a:solidFill>
                  <a:schemeClr val="tx2">
                    <a:lumMod val="60000"/>
                    <a:lumOff val="40000"/>
                  </a:schemeClr>
                </a:solidFill>
              </a:rPr>
              <a:t>CONCLUSION:</a:t>
            </a:r>
            <a:r>
              <a:rPr lang="en-US" sz="1200" dirty="0">
                <a:solidFill>
                  <a:schemeClr val="tx2">
                    <a:lumMod val="60000"/>
                    <a:lumOff val="40000"/>
                  </a:schemeClr>
                </a:solidFill>
              </a:rPr>
              <a:t> It is possible that the sequence of reaches can impact the scores for this assessment and may lead to incorrect interpretation of throwing vs non-throwing arms in the subject’s performance. The lack of difference in the throwing arm for ISM vs MSI indicates that it is less affected by the reach direction and change </a:t>
            </a:r>
            <a:r>
              <a:rPr lang="en-US" sz="1200">
                <a:solidFill>
                  <a:schemeClr val="tx2">
                    <a:lumMod val="60000"/>
                    <a:lumOff val="40000"/>
                  </a:schemeClr>
                </a:solidFill>
              </a:rPr>
              <a:t>of sequence </a:t>
            </a:r>
            <a:r>
              <a:rPr lang="en-US" sz="1200" dirty="0">
                <a:solidFill>
                  <a:schemeClr val="tx2">
                    <a:lumMod val="60000"/>
                    <a:lumOff val="40000"/>
                  </a:schemeClr>
                </a:solidFill>
              </a:rPr>
              <a:t>than the non-throwing arm. </a:t>
            </a:r>
            <a:endParaRPr lang="en-US" sz="1200" dirty="0">
              <a:solidFill>
                <a:schemeClr val="tx2">
                  <a:lumMod val="60000"/>
                  <a:lumOff val="40000"/>
                </a:schemeClr>
              </a:solidFill>
              <a:latin typeface="Rockwell" panose="02060603020205020403" pitchFamily="18" charset="0"/>
            </a:endParaRPr>
          </a:p>
        </p:txBody>
      </p:sp>
      <p:cxnSp>
        <p:nvCxnSpPr>
          <p:cNvPr id="31" name="Straight Connector 30"/>
          <p:cNvCxnSpPr/>
          <p:nvPr/>
        </p:nvCxnSpPr>
        <p:spPr>
          <a:xfrm>
            <a:off x="115842" y="10944225"/>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300" y="444587"/>
            <a:ext cx="3000375" cy="1647825"/>
          </a:xfrm>
          <a:prstGeom prst="rect">
            <a:avLst/>
          </a:prstGeom>
        </p:spPr>
      </p:pic>
      <p:sp>
        <p:nvSpPr>
          <p:cNvPr id="35" name="TextBox 34"/>
          <p:cNvSpPr txBox="1"/>
          <p:nvPr/>
        </p:nvSpPr>
        <p:spPr>
          <a:xfrm>
            <a:off x="6400800" y="2857500"/>
            <a:ext cx="6124863" cy="2031325"/>
          </a:xfrm>
          <a:prstGeom prst="rect">
            <a:avLst/>
          </a:prstGeom>
          <a:noFill/>
        </p:spPr>
        <p:txBody>
          <a:bodyPr wrap="square" rtlCol="0" anchor="t">
            <a:spAutoFit/>
          </a:bodyPr>
          <a:lstStyle/>
          <a:p>
            <a:r>
              <a:rPr lang="en-US" sz="3600" dirty="0">
                <a:solidFill>
                  <a:schemeClr val="tx2">
                    <a:lumMod val="60000"/>
                    <a:lumOff val="40000"/>
                  </a:schemeClr>
                </a:solidFill>
                <a:latin typeface="Rockwell" panose="02060603020205020403" pitchFamily="18" charset="0"/>
              </a:rPr>
              <a:t>PARTICIPANTS</a:t>
            </a:r>
          </a:p>
          <a:p>
            <a:pPr marL="228600" indent="-228600">
              <a:buFont typeface="Arial" panose="020B0604020202020204" pitchFamily="34" charset="0"/>
              <a:buChar char="•"/>
            </a:pPr>
            <a:r>
              <a:rPr lang="en-US" sz="1500" dirty="0">
                <a:solidFill>
                  <a:schemeClr val="tx2">
                    <a:lumMod val="60000"/>
                    <a:lumOff val="40000"/>
                  </a:schemeClr>
                </a:solidFill>
                <a:latin typeface="Rockwell"/>
              </a:rPr>
              <a:t>22 female softball players from Sacred Heart University</a:t>
            </a:r>
          </a:p>
          <a:p>
            <a:pPr marL="1325245" lvl="1" indent="-228600">
              <a:buFont typeface="Arial" panose="020B0604020202020204" pitchFamily="34" charset="0"/>
              <a:buChar char="•"/>
            </a:pPr>
            <a:r>
              <a:rPr lang="en-US" sz="1500" dirty="0">
                <a:solidFill>
                  <a:schemeClr val="tx2">
                    <a:lumMod val="60000"/>
                    <a:lumOff val="40000"/>
                  </a:schemeClr>
                </a:solidFill>
                <a:latin typeface="Rockwell"/>
              </a:rPr>
              <a:t>14 Varsity players, 8 Club players</a:t>
            </a:r>
          </a:p>
          <a:p>
            <a:pPr marL="1325245" lvl="1" indent="-228600">
              <a:buFont typeface="Arial" panose="020B0604020202020204" pitchFamily="34" charset="0"/>
              <a:buChar char="•"/>
            </a:pPr>
            <a:r>
              <a:rPr lang="en-US" sz="1500" dirty="0">
                <a:solidFill>
                  <a:schemeClr val="tx2">
                    <a:lumMod val="60000"/>
                    <a:lumOff val="40000"/>
                  </a:schemeClr>
                </a:solidFill>
                <a:latin typeface="Rockwell"/>
              </a:rPr>
              <a:t>Average age of 19.95 </a:t>
            </a:r>
            <a:r>
              <a:rPr lang="en-US" sz="1500" dirty="0">
                <a:solidFill>
                  <a:schemeClr val="accent1"/>
                </a:solidFill>
                <a:latin typeface="Rockwell" panose="02060603020205020403" pitchFamily="18" charset="77"/>
              </a:rPr>
              <a:t>± 1.52 years</a:t>
            </a:r>
          </a:p>
          <a:p>
            <a:pPr marL="1325245" lvl="1" indent="-228600">
              <a:buFont typeface="Arial" panose="020B0604020202020204" pitchFamily="34" charset="0"/>
              <a:buChar char="•"/>
            </a:pPr>
            <a:r>
              <a:rPr lang="en-US" sz="1500" dirty="0">
                <a:solidFill>
                  <a:schemeClr val="accent1"/>
                </a:solidFill>
                <a:latin typeface="Rockwell" panose="02060603020205020403" pitchFamily="18" charset="77"/>
              </a:rPr>
              <a:t>All right-hand dominant (throwing arm)</a:t>
            </a:r>
          </a:p>
          <a:p>
            <a:pPr marL="1325245" lvl="1" indent="-228600">
              <a:buFont typeface="Arial" panose="020B0604020202020204" pitchFamily="34" charset="0"/>
              <a:buChar char="•"/>
            </a:pPr>
            <a:r>
              <a:rPr lang="en-US" sz="1500" dirty="0">
                <a:solidFill>
                  <a:schemeClr val="tx2">
                    <a:lumMod val="60000"/>
                    <a:lumOff val="40000"/>
                  </a:schemeClr>
                </a:solidFill>
                <a:latin typeface="Rockwell"/>
              </a:rPr>
              <a:t>Cleared to participate in practice and competition</a:t>
            </a:r>
            <a:endParaRPr lang="en-US" sz="1500" dirty="0">
              <a:solidFill>
                <a:schemeClr val="tx2">
                  <a:lumMod val="60000"/>
                  <a:lumOff val="40000"/>
                </a:schemeClr>
              </a:solidFill>
              <a:latin typeface="Rockwell" panose="02060603020205020403" pitchFamily="18" charset="0"/>
            </a:endParaRP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IRB approved study; All granted informed consent</a:t>
            </a:r>
          </a:p>
        </p:txBody>
      </p:sp>
      <p:sp>
        <p:nvSpPr>
          <p:cNvPr id="36" name="TextBox 35"/>
          <p:cNvSpPr txBox="1"/>
          <p:nvPr/>
        </p:nvSpPr>
        <p:spPr>
          <a:xfrm>
            <a:off x="6400799" y="4800318"/>
            <a:ext cx="6320008" cy="3647152"/>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METHODS</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Arm lengths were measured to normalize reach distances</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First day of testing subjects assigned one reach sequence</a:t>
            </a:r>
          </a:p>
          <a:p>
            <a:pPr marL="1325857" lvl="1"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MSI : (1) </a:t>
            </a:r>
            <a:r>
              <a:rPr lang="en-US" sz="1500" b="1" dirty="0">
                <a:solidFill>
                  <a:schemeClr val="tx2">
                    <a:lumMod val="60000"/>
                    <a:lumOff val="40000"/>
                  </a:schemeClr>
                </a:solidFill>
                <a:latin typeface="Rockwell" panose="02060603020205020403" pitchFamily="18" charset="0"/>
              </a:rPr>
              <a:t>M</a:t>
            </a:r>
            <a:r>
              <a:rPr lang="en-US" sz="1500" dirty="0">
                <a:solidFill>
                  <a:schemeClr val="tx2">
                    <a:lumMod val="60000"/>
                    <a:lumOff val="40000"/>
                  </a:schemeClr>
                </a:solidFill>
                <a:latin typeface="Rockwell" panose="02060603020205020403" pitchFamily="18" charset="0"/>
              </a:rPr>
              <a:t>edial, (2) </a:t>
            </a:r>
            <a:r>
              <a:rPr lang="en-US" sz="1500" b="1" dirty="0">
                <a:solidFill>
                  <a:schemeClr val="tx2">
                    <a:lumMod val="60000"/>
                    <a:lumOff val="40000"/>
                  </a:schemeClr>
                </a:solidFill>
                <a:latin typeface="Rockwell" panose="02060603020205020403" pitchFamily="18" charset="0"/>
              </a:rPr>
              <a:t>S</a:t>
            </a:r>
            <a:r>
              <a:rPr lang="en-US" sz="1500" dirty="0">
                <a:solidFill>
                  <a:schemeClr val="tx2">
                    <a:lumMod val="60000"/>
                    <a:lumOff val="40000"/>
                  </a:schemeClr>
                </a:solidFill>
                <a:latin typeface="Rockwell" panose="02060603020205020403" pitchFamily="18" charset="0"/>
              </a:rPr>
              <a:t>uperolateral, (3) </a:t>
            </a:r>
            <a:r>
              <a:rPr lang="en-US" sz="1500" b="1" dirty="0">
                <a:solidFill>
                  <a:schemeClr val="tx2">
                    <a:lumMod val="60000"/>
                    <a:lumOff val="40000"/>
                  </a:schemeClr>
                </a:solidFill>
                <a:latin typeface="Rockwell" panose="02060603020205020403" pitchFamily="18" charset="0"/>
              </a:rPr>
              <a:t>I</a:t>
            </a:r>
            <a:r>
              <a:rPr lang="en-US" sz="1500" dirty="0">
                <a:solidFill>
                  <a:schemeClr val="tx2">
                    <a:lumMod val="60000"/>
                    <a:lumOff val="40000"/>
                  </a:schemeClr>
                </a:solidFill>
                <a:latin typeface="Rockwell" panose="02060603020205020403" pitchFamily="18" charset="0"/>
              </a:rPr>
              <a:t>nferolateral</a:t>
            </a:r>
          </a:p>
          <a:p>
            <a:pPr marL="1325857" lvl="1"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ISM : (1) </a:t>
            </a:r>
            <a:r>
              <a:rPr lang="en-US" sz="1500" b="1" dirty="0">
                <a:solidFill>
                  <a:schemeClr val="tx2">
                    <a:lumMod val="60000"/>
                    <a:lumOff val="40000"/>
                  </a:schemeClr>
                </a:solidFill>
                <a:latin typeface="Rockwell" panose="02060603020205020403" pitchFamily="18" charset="0"/>
              </a:rPr>
              <a:t>I</a:t>
            </a:r>
            <a:r>
              <a:rPr lang="en-US" sz="1500" dirty="0">
                <a:solidFill>
                  <a:schemeClr val="tx2">
                    <a:lumMod val="60000"/>
                    <a:lumOff val="40000"/>
                  </a:schemeClr>
                </a:solidFill>
                <a:latin typeface="Rockwell" panose="02060603020205020403" pitchFamily="18" charset="0"/>
              </a:rPr>
              <a:t>nferolateral, (2) </a:t>
            </a:r>
            <a:r>
              <a:rPr lang="en-US" sz="1500" b="1" dirty="0">
                <a:solidFill>
                  <a:schemeClr val="tx2">
                    <a:lumMod val="60000"/>
                    <a:lumOff val="40000"/>
                  </a:schemeClr>
                </a:solidFill>
                <a:latin typeface="Rockwell" panose="02060603020205020403" pitchFamily="18" charset="0"/>
              </a:rPr>
              <a:t>S</a:t>
            </a:r>
            <a:r>
              <a:rPr lang="en-US" sz="1500" dirty="0">
                <a:solidFill>
                  <a:schemeClr val="tx2">
                    <a:lumMod val="60000"/>
                    <a:lumOff val="40000"/>
                  </a:schemeClr>
                </a:solidFill>
                <a:latin typeface="Rockwell" panose="02060603020205020403" pitchFamily="18" charset="0"/>
              </a:rPr>
              <a:t>uperolateral, (3) </a:t>
            </a:r>
            <a:r>
              <a:rPr lang="en-US" sz="1500" b="1" dirty="0">
                <a:solidFill>
                  <a:schemeClr val="tx2">
                    <a:lumMod val="60000"/>
                    <a:lumOff val="40000"/>
                  </a:schemeClr>
                </a:solidFill>
                <a:latin typeface="Rockwell" panose="02060603020205020403" pitchFamily="18" charset="0"/>
              </a:rPr>
              <a:t>M</a:t>
            </a:r>
            <a:r>
              <a:rPr lang="en-US" sz="1500" dirty="0">
                <a:solidFill>
                  <a:schemeClr val="tx2">
                    <a:lumMod val="60000"/>
                    <a:lumOff val="40000"/>
                  </a:schemeClr>
                </a:solidFill>
                <a:latin typeface="Rockwell" panose="02060603020205020403" pitchFamily="18" charset="0"/>
              </a:rPr>
              <a:t>edial</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Subjects performed assigned sequence with both arms</a:t>
            </a:r>
          </a:p>
          <a:p>
            <a:pPr marL="1325857" lvl="1"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One practice trial and three recorded trials per arm and 30 second rest between all trials</a:t>
            </a:r>
          </a:p>
          <a:p>
            <a:pPr marL="285750" indent="-28575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Participants performed opposite sequence on day two of testing</a:t>
            </a:r>
          </a:p>
          <a:p>
            <a:pPr marL="285750" indent="-28575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Subject began in plank position with testing arm fixed to center block</a:t>
            </a:r>
          </a:p>
          <a:p>
            <a:pPr marL="285750" indent="-28575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Block was pushed as far as possible each direction without resetting and distance recorded to greatest half-centimeter</a:t>
            </a:r>
          </a:p>
          <a:p>
            <a:pPr lvl="1"/>
            <a:endParaRPr lang="en-US" sz="1500" dirty="0">
              <a:solidFill>
                <a:schemeClr val="tx2">
                  <a:lumMod val="60000"/>
                  <a:lumOff val="40000"/>
                </a:schemeClr>
              </a:solidFill>
              <a:latin typeface="Rockwell" panose="02060603020205020403" pitchFamily="18" charset="0"/>
            </a:endParaRPr>
          </a:p>
        </p:txBody>
      </p:sp>
      <p:sp>
        <p:nvSpPr>
          <p:cNvPr id="37" name="TextBox 36"/>
          <p:cNvSpPr txBox="1"/>
          <p:nvPr/>
        </p:nvSpPr>
        <p:spPr>
          <a:xfrm>
            <a:off x="6431145" y="9919122"/>
            <a:ext cx="5753100" cy="646331"/>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RESULTS</a:t>
            </a:r>
          </a:p>
        </p:txBody>
      </p:sp>
      <p:sp>
        <p:nvSpPr>
          <p:cNvPr id="38" name="Rectangle 37"/>
          <p:cNvSpPr/>
          <p:nvPr/>
        </p:nvSpPr>
        <p:spPr>
          <a:xfrm>
            <a:off x="15770892" y="2675146"/>
            <a:ext cx="6167775" cy="132275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593" dirty="0"/>
          </a:p>
        </p:txBody>
      </p:sp>
      <p:sp>
        <p:nvSpPr>
          <p:cNvPr id="39" name="TextBox 38"/>
          <p:cNvSpPr txBox="1"/>
          <p:nvPr/>
        </p:nvSpPr>
        <p:spPr>
          <a:xfrm>
            <a:off x="15927625" y="13962009"/>
            <a:ext cx="5840352" cy="2292935"/>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REFERENCES</a:t>
            </a:r>
          </a:p>
          <a:p>
            <a:pPr marL="228600" indent="-228600">
              <a:buFontTx/>
              <a:buAutoNum type="arabicPeriod"/>
            </a:pPr>
            <a:r>
              <a:rPr lang="en-US" sz="800" dirty="0">
                <a:solidFill>
                  <a:schemeClr val="tx2">
                    <a:lumMod val="60000"/>
                    <a:lumOff val="40000"/>
                  </a:schemeClr>
                </a:solidFill>
              </a:rPr>
              <a:t>Wilk KE, Meister K, Andrews JR. Current Concepts in the Rehabilitation of the Overhead Throwing Athlete. </a:t>
            </a:r>
            <a:r>
              <a:rPr lang="en-US" sz="800" i="1" dirty="0">
                <a:solidFill>
                  <a:schemeClr val="tx2">
                    <a:lumMod val="60000"/>
                    <a:lumOff val="40000"/>
                  </a:schemeClr>
                </a:solidFill>
              </a:rPr>
              <a:t>Am J Sports Med</a:t>
            </a:r>
            <a:r>
              <a:rPr lang="en-US" sz="800" dirty="0">
                <a:solidFill>
                  <a:schemeClr val="tx2">
                    <a:lumMod val="60000"/>
                    <a:lumOff val="40000"/>
                  </a:schemeClr>
                </a:solidFill>
              </a:rPr>
              <a:t>. 2002;30(1):136-151. doi:10.1177/03635465020300011201 </a:t>
            </a:r>
          </a:p>
          <a:p>
            <a:pPr marL="228600" indent="-228600">
              <a:buFontTx/>
              <a:buAutoNum type="arabicPeriod"/>
            </a:pPr>
            <a:r>
              <a:rPr lang="en-US" sz="800" dirty="0">
                <a:solidFill>
                  <a:schemeClr val="tx2">
                    <a:lumMod val="60000"/>
                    <a:lumOff val="40000"/>
                  </a:schemeClr>
                </a:solidFill>
              </a:rPr>
              <a:t>Butler RJ, Myers HS, Black D, et al. Bilateral differences in the upper quarter function of high school aged baseball and softball players. </a:t>
            </a:r>
            <a:r>
              <a:rPr lang="en-US" sz="800" i="1" dirty="0" err="1">
                <a:solidFill>
                  <a:schemeClr val="tx2">
                    <a:lumMod val="60000"/>
                    <a:lumOff val="40000"/>
                  </a:schemeClr>
                </a:solidFill>
              </a:rPr>
              <a:t>Int</a:t>
            </a:r>
            <a:r>
              <a:rPr lang="en-US" sz="800" i="1" dirty="0">
                <a:solidFill>
                  <a:schemeClr val="tx2">
                    <a:lumMod val="60000"/>
                    <a:lumOff val="40000"/>
                  </a:schemeClr>
                </a:solidFill>
              </a:rPr>
              <a:t> J Sports Phys </a:t>
            </a:r>
            <a:r>
              <a:rPr lang="en-US" sz="800" i="1" dirty="0" err="1">
                <a:solidFill>
                  <a:schemeClr val="tx2">
                    <a:lumMod val="60000"/>
                    <a:lumOff val="40000"/>
                  </a:schemeClr>
                </a:solidFill>
              </a:rPr>
              <a:t>Ther</a:t>
            </a:r>
            <a:r>
              <a:rPr lang="en-US" sz="800" dirty="0">
                <a:solidFill>
                  <a:schemeClr val="tx2">
                    <a:lumMod val="60000"/>
                    <a:lumOff val="40000"/>
                  </a:schemeClr>
                </a:solidFill>
              </a:rPr>
              <a:t>. 2014;9(4):518-524. </a:t>
            </a:r>
          </a:p>
          <a:p>
            <a:pPr marL="228600" indent="-228600">
              <a:buFontTx/>
              <a:buAutoNum type="arabicPeriod"/>
            </a:pPr>
            <a:r>
              <a:rPr lang="en-US" sz="800" dirty="0">
                <a:solidFill>
                  <a:schemeClr val="tx2">
                    <a:lumMod val="60000"/>
                    <a:lumOff val="40000"/>
                  </a:schemeClr>
                </a:solidFill>
              </a:rPr>
              <a:t>Gorman PP, Butler RJ, </a:t>
            </a:r>
            <a:r>
              <a:rPr lang="en-US" sz="800" dirty="0" err="1">
                <a:solidFill>
                  <a:schemeClr val="tx2">
                    <a:lumMod val="60000"/>
                    <a:lumOff val="40000"/>
                  </a:schemeClr>
                </a:solidFill>
              </a:rPr>
              <a:t>Plisky</a:t>
            </a:r>
            <a:r>
              <a:rPr lang="en-US" sz="800" dirty="0">
                <a:solidFill>
                  <a:schemeClr val="tx2">
                    <a:lumMod val="60000"/>
                    <a:lumOff val="40000"/>
                  </a:schemeClr>
                </a:solidFill>
              </a:rPr>
              <a:t> PJ, </a:t>
            </a:r>
            <a:r>
              <a:rPr lang="en-US" sz="800" dirty="0" err="1">
                <a:solidFill>
                  <a:schemeClr val="tx2">
                    <a:lumMod val="60000"/>
                    <a:lumOff val="40000"/>
                  </a:schemeClr>
                </a:solidFill>
              </a:rPr>
              <a:t>Kiesel</a:t>
            </a:r>
            <a:r>
              <a:rPr lang="en-US" sz="800" dirty="0">
                <a:solidFill>
                  <a:schemeClr val="tx2">
                    <a:lumMod val="60000"/>
                    <a:lumOff val="40000"/>
                  </a:schemeClr>
                </a:solidFill>
              </a:rPr>
              <a:t> KB. Upper Quarter Y Balance Test: Reliability and Performance Comparison Between Genders in Active Adults. </a:t>
            </a:r>
            <a:r>
              <a:rPr lang="en-US" sz="800" i="1" dirty="0">
                <a:solidFill>
                  <a:schemeClr val="tx2">
                    <a:lumMod val="60000"/>
                    <a:lumOff val="40000"/>
                  </a:schemeClr>
                </a:solidFill>
              </a:rPr>
              <a:t>J Strength Cond Res</a:t>
            </a:r>
            <a:r>
              <a:rPr lang="en-US" sz="800" dirty="0">
                <a:solidFill>
                  <a:schemeClr val="tx2">
                    <a:lumMod val="60000"/>
                    <a:lumOff val="40000"/>
                  </a:schemeClr>
                </a:solidFill>
              </a:rPr>
              <a:t>. 2012;26(11):3043. doi:10.1519/JSC.0b013e3182472fdb </a:t>
            </a:r>
          </a:p>
          <a:p>
            <a:pPr marL="228600" indent="-228600">
              <a:buFontTx/>
              <a:buAutoNum type="arabicPeriod"/>
            </a:pPr>
            <a:r>
              <a:rPr lang="en-US" sz="800" dirty="0">
                <a:solidFill>
                  <a:schemeClr val="tx2">
                    <a:lumMod val="60000"/>
                    <a:lumOff val="40000"/>
                  </a:schemeClr>
                </a:solidFill>
              </a:rPr>
              <a:t>Westrick RB, Miller JM, </a:t>
            </a:r>
            <a:r>
              <a:rPr lang="en-US" sz="800" dirty="0" err="1">
                <a:solidFill>
                  <a:schemeClr val="tx2">
                    <a:lumMod val="60000"/>
                    <a:lumOff val="40000"/>
                  </a:schemeClr>
                </a:solidFill>
              </a:rPr>
              <a:t>Carow</a:t>
            </a:r>
            <a:r>
              <a:rPr lang="en-US" sz="800" dirty="0">
                <a:solidFill>
                  <a:schemeClr val="tx2">
                    <a:lumMod val="60000"/>
                    <a:lumOff val="40000"/>
                  </a:schemeClr>
                </a:solidFill>
              </a:rPr>
              <a:t> SD, Gerber JP. Exploration of the Y-Balance Test for Assessment of Upper Quarter Closed Kinetic Chain Performance. </a:t>
            </a:r>
            <a:r>
              <a:rPr lang="en-US" sz="800" i="1" dirty="0" err="1">
                <a:solidFill>
                  <a:schemeClr val="tx2">
                    <a:lumMod val="60000"/>
                    <a:lumOff val="40000"/>
                  </a:schemeClr>
                </a:solidFill>
              </a:rPr>
              <a:t>Int</a:t>
            </a:r>
            <a:r>
              <a:rPr lang="en-US" sz="800" i="1" dirty="0">
                <a:solidFill>
                  <a:schemeClr val="tx2">
                    <a:lumMod val="60000"/>
                    <a:lumOff val="40000"/>
                  </a:schemeClr>
                </a:solidFill>
              </a:rPr>
              <a:t> J Sports Phys </a:t>
            </a:r>
            <a:r>
              <a:rPr lang="en-US" sz="800" i="1" dirty="0" err="1">
                <a:solidFill>
                  <a:schemeClr val="tx2">
                    <a:lumMod val="60000"/>
                    <a:lumOff val="40000"/>
                  </a:schemeClr>
                </a:solidFill>
              </a:rPr>
              <a:t>Ther</a:t>
            </a:r>
            <a:r>
              <a:rPr lang="en-US" sz="800" dirty="0">
                <a:solidFill>
                  <a:schemeClr val="tx2">
                    <a:lumMod val="60000"/>
                    <a:lumOff val="40000"/>
                  </a:schemeClr>
                </a:solidFill>
              </a:rPr>
              <a:t>. 2012;7(2):139-147.</a:t>
            </a:r>
          </a:p>
          <a:p>
            <a:pPr marL="228600" indent="-228600">
              <a:buFontTx/>
              <a:buAutoNum type="arabicPeriod"/>
            </a:pPr>
            <a:r>
              <a:rPr lang="en-US" sz="800" dirty="0">
                <a:solidFill>
                  <a:schemeClr val="tx2">
                    <a:lumMod val="60000"/>
                    <a:lumOff val="40000"/>
                  </a:schemeClr>
                </a:solidFill>
              </a:rPr>
              <a:t>Marshall SW, </a:t>
            </a:r>
            <a:r>
              <a:rPr lang="en-US" sz="800" dirty="0" err="1">
                <a:solidFill>
                  <a:schemeClr val="tx2">
                    <a:lumMod val="60000"/>
                    <a:lumOff val="40000"/>
                  </a:schemeClr>
                </a:solidFill>
              </a:rPr>
              <a:t>Hamstra</a:t>
            </a:r>
            <a:r>
              <a:rPr lang="en-US" sz="800" dirty="0">
                <a:solidFill>
                  <a:schemeClr val="tx2">
                    <a:lumMod val="60000"/>
                    <a:lumOff val="40000"/>
                  </a:schemeClr>
                </a:solidFill>
              </a:rPr>
              <a:t>-Wright KL, Dick R, Grove KA, </a:t>
            </a:r>
            <a:r>
              <a:rPr lang="en-US" sz="800" dirty="0" err="1">
                <a:solidFill>
                  <a:schemeClr val="tx2">
                    <a:lumMod val="60000"/>
                    <a:lumOff val="40000"/>
                  </a:schemeClr>
                </a:solidFill>
              </a:rPr>
              <a:t>Agel</a:t>
            </a:r>
            <a:r>
              <a:rPr lang="en-US" sz="800" dirty="0">
                <a:solidFill>
                  <a:schemeClr val="tx2">
                    <a:lumMod val="60000"/>
                    <a:lumOff val="40000"/>
                  </a:schemeClr>
                </a:solidFill>
              </a:rPr>
              <a:t> J. Descriptive Epidemiology of Collegiate Women’s Softball Injuries: National Collegiate Athletic Association Injury Surveillance System, 1988–1989 Through 2003–2004. </a:t>
            </a:r>
            <a:r>
              <a:rPr lang="en-US" sz="800" i="1" dirty="0">
                <a:solidFill>
                  <a:schemeClr val="tx2">
                    <a:lumMod val="60000"/>
                    <a:lumOff val="40000"/>
                  </a:schemeClr>
                </a:solidFill>
              </a:rPr>
              <a:t>J </a:t>
            </a:r>
            <a:r>
              <a:rPr lang="en-US" sz="800" i="1" dirty="0" err="1">
                <a:solidFill>
                  <a:schemeClr val="tx2">
                    <a:lumMod val="60000"/>
                    <a:lumOff val="40000"/>
                  </a:schemeClr>
                </a:solidFill>
              </a:rPr>
              <a:t>Athl</a:t>
            </a:r>
            <a:r>
              <a:rPr lang="en-US" sz="800" i="1" dirty="0">
                <a:solidFill>
                  <a:schemeClr val="tx2">
                    <a:lumMod val="60000"/>
                    <a:lumOff val="40000"/>
                  </a:schemeClr>
                </a:solidFill>
              </a:rPr>
              <a:t> Train</a:t>
            </a:r>
            <a:r>
              <a:rPr lang="en-US" sz="800" dirty="0">
                <a:solidFill>
                  <a:schemeClr val="tx2">
                    <a:lumMod val="60000"/>
                    <a:lumOff val="40000"/>
                  </a:schemeClr>
                </a:solidFill>
              </a:rPr>
              <a:t>. 2007;42(2):286-294.</a:t>
            </a:r>
          </a:p>
          <a:p>
            <a:pPr marL="228600" indent="-228600">
              <a:buFontTx/>
              <a:buAutoNum type="arabicPeriod"/>
            </a:pPr>
            <a:endParaRPr lang="en-US" sz="900" dirty="0">
              <a:solidFill>
                <a:schemeClr val="tx2">
                  <a:lumMod val="60000"/>
                  <a:lumOff val="40000"/>
                </a:schemeClr>
              </a:solidFill>
            </a:endParaRPr>
          </a:p>
          <a:p>
            <a:pPr marL="228600" indent="-228600">
              <a:buFontTx/>
              <a:buAutoNum type="arabicPeriod"/>
            </a:pPr>
            <a:endParaRPr lang="en-US" sz="1000" dirty="0"/>
          </a:p>
        </p:txBody>
      </p:sp>
      <p:sp>
        <p:nvSpPr>
          <p:cNvPr id="40" name="TextBox 39"/>
          <p:cNvSpPr txBox="1"/>
          <p:nvPr/>
        </p:nvSpPr>
        <p:spPr>
          <a:xfrm>
            <a:off x="15870863" y="2756352"/>
            <a:ext cx="5753100" cy="646331"/>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DISCUSSION</a:t>
            </a:r>
          </a:p>
        </p:txBody>
      </p:sp>
      <p:cxnSp>
        <p:nvCxnSpPr>
          <p:cNvPr id="41" name="Straight Connector 40"/>
          <p:cNvCxnSpPr/>
          <p:nvPr/>
        </p:nvCxnSpPr>
        <p:spPr>
          <a:xfrm>
            <a:off x="15870863" y="8886825"/>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5966113" y="9145114"/>
            <a:ext cx="5753100" cy="4801314"/>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FUTURE WORK</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POPULATION</a:t>
            </a:r>
          </a:p>
          <a:p>
            <a:pPr marL="1383007" lvl="1" indent="-28575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Repeating this study with a greater number of participants from multiple colleges may give more in depth results and more comprehensive database for normative scores</a:t>
            </a:r>
          </a:p>
          <a:p>
            <a:pPr marL="285750" indent="-28575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COMPARISONS</a:t>
            </a:r>
          </a:p>
          <a:p>
            <a:pPr marL="1383007" lvl="1" indent="-28575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Comparing data between players of different positions (e.g. Pitchers vs infielders; infielders vs outfielders) may give information about the players most susceptible to shoulder injury/pain</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TYPE OF STUDY</a:t>
            </a:r>
          </a:p>
          <a:p>
            <a:pPr marL="1325857" lvl="1"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The data for the varsity players was collected in the off-season in a cross-sectional study. A longitudinal study with data collected again during or after the competitive season may provide results about the impact of fatigue on shoulder stability</a:t>
            </a:r>
          </a:p>
        </p:txBody>
      </p:sp>
      <p:cxnSp>
        <p:nvCxnSpPr>
          <p:cNvPr id="44" name="Straight Connector 43"/>
          <p:cNvCxnSpPr/>
          <p:nvPr/>
        </p:nvCxnSpPr>
        <p:spPr>
          <a:xfrm>
            <a:off x="15891439" y="13944600"/>
            <a:ext cx="5943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15842" y="11034957"/>
            <a:ext cx="5753100" cy="523220"/>
          </a:xfrm>
          <a:prstGeom prst="rect">
            <a:avLst/>
          </a:prstGeom>
          <a:noFill/>
        </p:spPr>
        <p:txBody>
          <a:bodyPr wrap="square" rtlCol="0">
            <a:spAutoFit/>
          </a:bodyPr>
          <a:lstStyle/>
          <a:p>
            <a:r>
              <a:rPr lang="en-US" sz="2800" b="1" dirty="0">
                <a:solidFill>
                  <a:schemeClr val="tx2">
                    <a:lumMod val="60000"/>
                    <a:lumOff val="40000"/>
                  </a:schemeClr>
                </a:solidFill>
                <a:latin typeface="Rockwell" panose="02060603020205020403" pitchFamily="18" charset="0"/>
              </a:rPr>
              <a:t>Why is this important?</a:t>
            </a:r>
          </a:p>
        </p:txBody>
      </p:sp>
      <p:sp>
        <p:nvSpPr>
          <p:cNvPr id="26" name="TextBox 25"/>
          <p:cNvSpPr txBox="1"/>
          <p:nvPr/>
        </p:nvSpPr>
        <p:spPr>
          <a:xfrm>
            <a:off x="6431145" y="8124526"/>
            <a:ext cx="5746472" cy="2031325"/>
          </a:xfrm>
          <a:prstGeom prst="rect">
            <a:avLst/>
          </a:prstGeom>
          <a:noFill/>
        </p:spPr>
        <p:txBody>
          <a:bodyPr wrap="square" rtlCol="0">
            <a:spAutoFit/>
          </a:bodyPr>
          <a:lstStyle/>
          <a:p>
            <a:r>
              <a:rPr lang="en-US" sz="3600" dirty="0">
                <a:solidFill>
                  <a:schemeClr val="tx2">
                    <a:lumMod val="60000"/>
                    <a:lumOff val="40000"/>
                  </a:schemeClr>
                </a:solidFill>
                <a:latin typeface="Rockwell" panose="02060603020205020403" pitchFamily="18" charset="0"/>
              </a:rPr>
              <a:t>DATA PROCESSING</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Greatest reach distance divided by arm length to normalize</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Average of greatest normalized reaches per sequence and arm taken to create composite score</a:t>
            </a:r>
          </a:p>
          <a:p>
            <a:pPr marL="228600" indent="-228600">
              <a:buFont typeface="Arial" panose="020B0604020202020204" pitchFamily="34" charset="0"/>
              <a:buChar char="•"/>
            </a:pPr>
            <a:r>
              <a:rPr lang="en-US" sz="1500" dirty="0">
                <a:solidFill>
                  <a:schemeClr val="tx2">
                    <a:lumMod val="60000"/>
                    <a:lumOff val="40000"/>
                  </a:schemeClr>
                </a:solidFill>
                <a:latin typeface="Rockwell" panose="02060603020205020403" pitchFamily="18" charset="0"/>
              </a:rPr>
              <a:t>Paired sample t-test used to compare each reach distance between arms and between sequences</a:t>
            </a:r>
          </a:p>
          <a:p>
            <a:endParaRPr lang="en-US" sz="1500" dirty="0">
              <a:solidFill>
                <a:schemeClr val="tx2">
                  <a:lumMod val="60000"/>
                  <a:lumOff val="40000"/>
                </a:schemeClr>
              </a:solidFill>
              <a:latin typeface="Rockwell" panose="02060603020205020403" pitchFamily="18" charset="0"/>
            </a:endParaRPr>
          </a:p>
        </p:txBody>
      </p:sp>
      <p:sp>
        <p:nvSpPr>
          <p:cNvPr id="79" name="TextBox 78"/>
          <p:cNvSpPr txBox="1"/>
          <p:nvPr/>
        </p:nvSpPr>
        <p:spPr>
          <a:xfrm>
            <a:off x="6453655" y="15122492"/>
            <a:ext cx="4253528" cy="553998"/>
          </a:xfrm>
          <a:prstGeom prst="rect">
            <a:avLst/>
          </a:prstGeom>
          <a:noFill/>
        </p:spPr>
        <p:txBody>
          <a:bodyPr wrap="square" rtlCol="0" anchor="t">
            <a:spAutoFit/>
          </a:bodyPr>
          <a:lstStyle/>
          <a:p>
            <a:r>
              <a:rPr lang="en-US" sz="1000" b="1" dirty="0">
                <a:solidFill>
                  <a:srgbClr val="0070C0"/>
                </a:solidFill>
              </a:rPr>
              <a:t>Figure 2 </a:t>
            </a:r>
            <a:r>
              <a:rPr lang="en-US" sz="1000" i="1" dirty="0">
                <a:solidFill>
                  <a:srgbClr val="0070C0"/>
                </a:solidFill>
              </a:rPr>
              <a:t>– Comparison of the normalized average reach distances between ISM and MSI for the left arm.  </a:t>
            </a:r>
          </a:p>
          <a:p>
            <a:r>
              <a:rPr lang="en-US" sz="1000" i="1" dirty="0">
                <a:solidFill>
                  <a:srgbClr val="0070C0"/>
                </a:solidFill>
                <a:cs typeface="Calibri"/>
              </a:rPr>
              <a:t>*denotes significant difference (p&lt;0.05)</a:t>
            </a:r>
          </a:p>
        </p:txBody>
      </p:sp>
      <p:sp>
        <p:nvSpPr>
          <p:cNvPr id="45" name="TextBox 44"/>
          <p:cNvSpPr txBox="1"/>
          <p:nvPr/>
        </p:nvSpPr>
        <p:spPr>
          <a:xfrm>
            <a:off x="12093744" y="8691338"/>
            <a:ext cx="1061509" cy="215444"/>
          </a:xfrm>
          <a:prstGeom prst="rect">
            <a:avLst/>
          </a:prstGeom>
          <a:noFill/>
        </p:spPr>
        <p:txBody>
          <a:bodyPr wrap="none" rtlCol="0">
            <a:spAutoFit/>
          </a:bodyPr>
          <a:lstStyle/>
          <a:p>
            <a:r>
              <a:rPr lang="en-US" sz="800" b="1" dirty="0">
                <a:solidFill>
                  <a:schemeClr val="bg1"/>
                </a:solidFill>
              </a:rPr>
              <a:t>FLEXION-EXTENSION</a:t>
            </a:r>
          </a:p>
        </p:txBody>
      </p:sp>
      <p:sp>
        <p:nvSpPr>
          <p:cNvPr id="81" name="TextBox 80"/>
          <p:cNvSpPr txBox="1"/>
          <p:nvPr/>
        </p:nvSpPr>
        <p:spPr>
          <a:xfrm>
            <a:off x="13374526" y="8699182"/>
            <a:ext cx="1032655" cy="215444"/>
          </a:xfrm>
          <a:prstGeom prst="rect">
            <a:avLst/>
          </a:prstGeom>
          <a:noFill/>
        </p:spPr>
        <p:txBody>
          <a:bodyPr wrap="none" rtlCol="0">
            <a:spAutoFit/>
          </a:bodyPr>
          <a:lstStyle/>
          <a:p>
            <a:r>
              <a:rPr lang="en-US" sz="800" b="1" dirty="0">
                <a:solidFill>
                  <a:schemeClr val="bg1"/>
                </a:solidFill>
              </a:rPr>
              <a:t>LATERAL ROTATION</a:t>
            </a:r>
          </a:p>
        </p:txBody>
      </p:sp>
      <p:sp>
        <p:nvSpPr>
          <p:cNvPr id="82" name="TextBox 81"/>
          <p:cNvSpPr txBox="1"/>
          <p:nvPr/>
        </p:nvSpPr>
        <p:spPr>
          <a:xfrm>
            <a:off x="14675697" y="8685288"/>
            <a:ext cx="816249" cy="215444"/>
          </a:xfrm>
          <a:prstGeom prst="rect">
            <a:avLst/>
          </a:prstGeom>
          <a:noFill/>
        </p:spPr>
        <p:txBody>
          <a:bodyPr wrap="none" rtlCol="0">
            <a:spAutoFit/>
          </a:bodyPr>
          <a:lstStyle/>
          <a:p>
            <a:r>
              <a:rPr lang="en-US" sz="800" b="1" dirty="0">
                <a:solidFill>
                  <a:schemeClr val="bg1"/>
                </a:solidFill>
              </a:rPr>
              <a:t>LATERAL BEND</a:t>
            </a:r>
          </a:p>
        </p:txBody>
      </p:sp>
      <p:pic>
        <p:nvPicPr>
          <p:cNvPr id="1026" name="Picture 2" descr="/var/folders/df/__y7z7s94l9fwstvnzsvfddc0000gn/T/com.microsoft.Powerpoint/WebArchiveCopyPasteTempFiles/Z">
            <a:extLst>
              <a:ext uri="{FF2B5EF4-FFF2-40B4-BE49-F238E27FC236}">
                <a16:creationId xmlns:a16="http://schemas.microsoft.com/office/drawing/2014/main" id="{DCEC26FF-E67B-1B4F-9186-C30DD0262388}"/>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7135"/>
          <a:stretch/>
        </p:blipFill>
        <p:spPr bwMode="auto">
          <a:xfrm>
            <a:off x="13058317" y="2881806"/>
            <a:ext cx="1768715" cy="19187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ar/folders/df/__y7z7s94l9fwstvnzsvfddc0000gn/T/com.microsoft.Powerpoint/WebArchiveCopyPasteTempFiles/9k=">
            <a:extLst>
              <a:ext uri="{FF2B5EF4-FFF2-40B4-BE49-F238E27FC236}">
                <a16:creationId xmlns:a16="http://schemas.microsoft.com/office/drawing/2014/main" id="{9E53B76F-14D3-084E-A7FF-0ED3ED9298E6}"/>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7793"/>
          <a:stretch/>
        </p:blipFill>
        <p:spPr bwMode="auto">
          <a:xfrm>
            <a:off x="13058317" y="5161987"/>
            <a:ext cx="1768715" cy="1924613"/>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E13B8424-0F82-224B-9D63-0621B1CE47FC}"/>
              </a:ext>
            </a:extLst>
          </p:cNvPr>
          <p:cNvSpPr txBox="1"/>
          <p:nvPr/>
        </p:nvSpPr>
        <p:spPr>
          <a:xfrm>
            <a:off x="12588913" y="9155711"/>
            <a:ext cx="2784200" cy="707886"/>
          </a:xfrm>
          <a:prstGeom prst="rect">
            <a:avLst/>
          </a:prstGeom>
          <a:noFill/>
        </p:spPr>
        <p:txBody>
          <a:bodyPr wrap="square" rtlCol="0">
            <a:spAutoFit/>
          </a:bodyPr>
          <a:lstStyle/>
          <a:p>
            <a:r>
              <a:rPr lang="en-US" sz="1000" b="1" i="1" dirty="0">
                <a:solidFill>
                  <a:schemeClr val="accent1"/>
                </a:solidFill>
              </a:rPr>
              <a:t>Figure 1</a:t>
            </a:r>
            <a:r>
              <a:rPr lang="en-US" sz="1000" i="1" dirty="0">
                <a:solidFill>
                  <a:schemeClr val="accent1"/>
                </a:solidFill>
              </a:rPr>
              <a:t>: YBT-UQ testing device.  One hand is placed on center block while other hand reaches in three directions: (A) medial, (B) superolateral, and (C) inferolateral</a:t>
            </a:r>
            <a:r>
              <a:rPr lang="en-US" sz="800" dirty="0">
                <a:solidFill>
                  <a:schemeClr val="accent1"/>
                </a:solidFill>
              </a:rPr>
              <a:t> </a:t>
            </a:r>
          </a:p>
        </p:txBody>
      </p:sp>
      <p:pic>
        <p:nvPicPr>
          <p:cNvPr id="86" name="Picture 6" descr="/var/folders/df/__y7z7s94l9fwstvnzsvfddc0000gn/T/com.microsoft.Powerpoint/WebArchiveCopyPasteTempFiles/2Q==">
            <a:extLst>
              <a:ext uri="{FF2B5EF4-FFF2-40B4-BE49-F238E27FC236}">
                <a16:creationId xmlns:a16="http://schemas.microsoft.com/office/drawing/2014/main" id="{1F143DEF-D1B0-EF47-B082-36E4EE5B9895}"/>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29367"/>
          <a:stretch/>
        </p:blipFill>
        <p:spPr bwMode="auto">
          <a:xfrm>
            <a:off x="13058317" y="7490531"/>
            <a:ext cx="1758108" cy="157726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2E98572-16D4-614B-9332-A43925716B8F}"/>
              </a:ext>
            </a:extLst>
          </p:cNvPr>
          <p:cNvSpPr txBox="1"/>
          <p:nvPr/>
        </p:nvSpPr>
        <p:spPr>
          <a:xfrm>
            <a:off x="11187884" y="15195716"/>
            <a:ext cx="4410623" cy="407550"/>
          </a:xfrm>
          <a:prstGeom prst="rect">
            <a:avLst/>
          </a:prstGeom>
          <a:noFill/>
        </p:spPr>
        <p:txBody>
          <a:bodyPr wrap="square" rtlCol="0">
            <a:spAutoFit/>
          </a:bodyPr>
          <a:lstStyle/>
          <a:p>
            <a:r>
              <a:rPr lang="en-US" sz="1000" b="1" dirty="0">
                <a:solidFill>
                  <a:srgbClr val="0070C0"/>
                </a:solidFill>
              </a:rPr>
              <a:t>Figure 3 </a:t>
            </a:r>
            <a:r>
              <a:rPr lang="en-US" sz="1000" dirty="0">
                <a:solidFill>
                  <a:srgbClr val="0070C0"/>
                </a:solidFill>
              </a:rPr>
              <a:t>– </a:t>
            </a:r>
            <a:r>
              <a:rPr lang="en-US" sz="1000" i="1" dirty="0">
                <a:solidFill>
                  <a:srgbClr val="0070C0"/>
                </a:solidFill>
              </a:rPr>
              <a:t>Comparison of  normalized average reach distances between ISM and MSI for the right arm </a:t>
            </a:r>
          </a:p>
        </p:txBody>
      </p:sp>
      <p:sp>
        <p:nvSpPr>
          <p:cNvPr id="7" name="TextBox 6">
            <a:extLst>
              <a:ext uri="{FF2B5EF4-FFF2-40B4-BE49-F238E27FC236}">
                <a16:creationId xmlns:a16="http://schemas.microsoft.com/office/drawing/2014/main" id="{2EB84E7D-35A1-A84D-90D3-B0D1422BCB67}"/>
              </a:ext>
            </a:extLst>
          </p:cNvPr>
          <p:cNvSpPr txBox="1"/>
          <p:nvPr/>
        </p:nvSpPr>
        <p:spPr>
          <a:xfrm>
            <a:off x="13155253" y="2973631"/>
            <a:ext cx="340158" cy="400110"/>
          </a:xfrm>
          <a:prstGeom prst="rect">
            <a:avLst/>
          </a:prstGeom>
          <a:noFill/>
        </p:spPr>
        <p:txBody>
          <a:bodyPr wrap="none" rtlCol="0">
            <a:spAutoFit/>
          </a:bodyPr>
          <a:lstStyle/>
          <a:p>
            <a:r>
              <a:rPr lang="en-US" sz="2000" b="1" dirty="0"/>
              <a:t>A</a:t>
            </a:r>
          </a:p>
        </p:txBody>
      </p:sp>
      <p:sp>
        <p:nvSpPr>
          <p:cNvPr id="10" name="TextBox 9">
            <a:extLst>
              <a:ext uri="{FF2B5EF4-FFF2-40B4-BE49-F238E27FC236}">
                <a16:creationId xmlns:a16="http://schemas.microsoft.com/office/drawing/2014/main" id="{BCD3CD83-CA86-0540-B67A-FC3B6E994B37}"/>
              </a:ext>
            </a:extLst>
          </p:cNvPr>
          <p:cNvSpPr txBox="1"/>
          <p:nvPr/>
        </p:nvSpPr>
        <p:spPr>
          <a:xfrm>
            <a:off x="13155253" y="5334000"/>
            <a:ext cx="328936" cy="400110"/>
          </a:xfrm>
          <a:prstGeom prst="rect">
            <a:avLst/>
          </a:prstGeom>
          <a:noFill/>
        </p:spPr>
        <p:txBody>
          <a:bodyPr wrap="none" rtlCol="0">
            <a:spAutoFit/>
          </a:bodyPr>
          <a:lstStyle/>
          <a:p>
            <a:r>
              <a:rPr lang="en-US" sz="2000" b="1" dirty="0"/>
              <a:t>B</a:t>
            </a:r>
          </a:p>
        </p:txBody>
      </p:sp>
      <p:sp>
        <p:nvSpPr>
          <p:cNvPr id="12" name="TextBox 11">
            <a:extLst>
              <a:ext uri="{FF2B5EF4-FFF2-40B4-BE49-F238E27FC236}">
                <a16:creationId xmlns:a16="http://schemas.microsoft.com/office/drawing/2014/main" id="{489D1CE3-4B9E-C44F-BA4C-0684C6216739}"/>
              </a:ext>
            </a:extLst>
          </p:cNvPr>
          <p:cNvSpPr txBox="1"/>
          <p:nvPr/>
        </p:nvSpPr>
        <p:spPr>
          <a:xfrm>
            <a:off x="13155253" y="7696200"/>
            <a:ext cx="320922" cy="400110"/>
          </a:xfrm>
          <a:prstGeom prst="rect">
            <a:avLst/>
          </a:prstGeom>
          <a:noFill/>
        </p:spPr>
        <p:txBody>
          <a:bodyPr wrap="none" rtlCol="0">
            <a:spAutoFit/>
          </a:bodyPr>
          <a:lstStyle/>
          <a:p>
            <a:r>
              <a:rPr lang="en-US" sz="2000" b="1" dirty="0"/>
              <a:t>C</a:t>
            </a:r>
          </a:p>
        </p:txBody>
      </p:sp>
      <p:pic>
        <p:nvPicPr>
          <p:cNvPr id="17" name="Picture 16">
            <a:extLst>
              <a:ext uri="{FF2B5EF4-FFF2-40B4-BE49-F238E27FC236}">
                <a16:creationId xmlns:a16="http://schemas.microsoft.com/office/drawing/2014/main" id="{492C5E36-5D5F-DC44-91B1-3EF1BE88249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34400" y="10494019"/>
            <a:ext cx="5137412" cy="2286237"/>
          </a:xfrm>
          <a:prstGeom prst="rect">
            <a:avLst/>
          </a:prstGeom>
        </p:spPr>
      </p:pic>
      <p:pic>
        <p:nvPicPr>
          <p:cNvPr id="28" name="Picture 27">
            <a:extLst>
              <a:ext uri="{FF2B5EF4-FFF2-40B4-BE49-F238E27FC236}">
                <a16:creationId xmlns:a16="http://schemas.microsoft.com/office/drawing/2014/main" id="{C2A34598-C382-C34A-BF95-7A377D5E27F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87884" y="12796508"/>
            <a:ext cx="4410624" cy="2302462"/>
          </a:xfrm>
          <a:prstGeom prst="rect">
            <a:avLst/>
          </a:prstGeom>
        </p:spPr>
      </p:pic>
      <p:sp>
        <p:nvSpPr>
          <p:cNvPr id="6" name="TextBox 5">
            <a:extLst>
              <a:ext uri="{FF2B5EF4-FFF2-40B4-BE49-F238E27FC236}">
                <a16:creationId xmlns:a16="http://schemas.microsoft.com/office/drawing/2014/main" id="{5854D457-2829-3140-890C-7CA26557FF41}"/>
              </a:ext>
            </a:extLst>
          </p:cNvPr>
          <p:cNvSpPr txBox="1"/>
          <p:nvPr/>
        </p:nvSpPr>
        <p:spPr>
          <a:xfrm>
            <a:off x="15927625" y="3476701"/>
            <a:ext cx="5848350" cy="5570756"/>
          </a:xfrm>
          <a:prstGeom prst="rect">
            <a:avLst/>
          </a:prstGeom>
          <a:noFill/>
        </p:spPr>
        <p:txBody>
          <a:bodyPr wrap="square" rtlCol="0">
            <a:spAutoFit/>
          </a:bodyPr>
          <a:lstStyle/>
          <a:p>
            <a:pPr marL="285750" indent="-285750">
              <a:buFont typeface="Arial" panose="020B0604020202020204" pitchFamily="34" charset="0"/>
              <a:buChar char="•"/>
            </a:pPr>
            <a:r>
              <a:rPr lang="en-US" sz="1400" dirty="0">
                <a:solidFill>
                  <a:schemeClr val="tx2">
                    <a:lumMod val="60000"/>
                    <a:lumOff val="40000"/>
                  </a:schemeClr>
                </a:solidFill>
                <a:latin typeface="Rockwell" panose="02060603020205020403" pitchFamily="18" charset="77"/>
              </a:rPr>
              <a:t>Previous studies found no differences in dominant (throwing) and non-dominant (non-throwing) arms</a:t>
            </a:r>
            <a:r>
              <a:rPr lang="en-US" sz="1400" baseline="30000" dirty="0">
                <a:solidFill>
                  <a:schemeClr val="tx2">
                    <a:lumMod val="60000"/>
                    <a:lumOff val="40000"/>
                  </a:schemeClr>
                </a:solidFill>
                <a:latin typeface="Rockwell" panose="02060603020205020403" pitchFamily="18" charset="77"/>
              </a:rPr>
              <a:t>2-4</a:t>
            </a:r>
            <a:endParaRPr lang="en-US" sz="1400" dirty="0">
              <a:solidFill>
                <a:schemeClr val="tx2">
                  <a:lumMod val="60000"/>
                  <a:lumOff val="40000"/>
                </a:schemeClr>
              </a:solidFill>
              <a:latin typeface="Rockwell" panose="02060603020205020403" pitchFamily="18" charset="77"/>
            </a:endParaRPr>
          </a:p>
          <a:p>
            <a:pPr marL="1383007" lvl="1" indent="-285750">
              <a:buFont typeface="Arial" panose="020B0604020202020204" pitchFamily="34" charset="0"/>
              <a:buChar char="•"/>
            </a:pPr>
            <a:r>
              <a:rPr lang="en-US" sz="1200" dirty="0">
                <a:solidFill>
                  <a:schemeClr val="tx2">
                    <a:lumMod val="60000"/>
                    <a:lumOff val="40000"/>
                  </a:schemeClr>
                </a:solidFill>
                <a:latin typeface="Rockwell" panose="02060603020205020403" pitchFamily="18" charset="77"/>
              </a:rPr>
              <a:t>The current study </a:t>
            </a:r>
            <a:r>
              <a:rPr lang="en-US" sz="1200" b="1" u="sng" dirty="0">
                <a:solidFill>
                  <a:schemeClr val="tx2">
                    <a:lumMod val="60000"/>
                    <a:lumOff val="40000"/>
                  </a:schemeClr>
                </a:solidFill>
                <a:latin typeface="Rockwell" panose="02060603020205020403" pitchFamily="18" charset="77"/>
              </a:rPr>
              <a:t>found significant differences </a:t>
            </a:r>
            <a:r>
              <a:rPr lang="en-US" sz="1200" dirty="0">
                <a:solidFill>
                  <a:schemeClr val="tx2">
                    <a:lumMod val="60000"/>
                    <a:lumOff val="40000"/>
                  </a:schemeClr>
                </a:solidFill>
                <a:latin typeface="Rockwell" panose="02060603020205020403" pitchFamily="18" charset="77"/>
              </a:rPr>
              <a:t>between throwing and non throwing arms for MSI- inferolateral direction and composite score</a:t>
            </a:r>
          </a:p>
          <a:p>
            <a:pPr marL="1383007" lvl="1" indent="-285750">
              <a:buFont typeface="Arial" panose="020B0604020202020204" pitchFamily="34" charset="0"/>
              <a:buChar char="•"/>
            </a:pPr>
            <a:endParaRPr lang="en-US" sz="1200" dirty="0">
              <a:solidFill>
                <a:schemeClr val="tx2">
                  <a:lumMod val="60000"/>
                  <a:lumOff val="40000"/>
                </a:schemeClr>
              </a:solidFill>
              <a:latin typeface="Rockwell" panose="02060603020205020403" pitchFamily="18" charset="77"/>
            </a:endParaRPr>
          </a:p>
          <a:p>
            <a:pPr marL="285750" indent="-285750">
              <a:buFont typeface="Arial" panose="020B0604020202020204" pitchFamily="34" charset="0"/>
              <a:buChar char="•"/>
            </a:pPr>
            <a:r>
              <a:rPr lang="en-US" sz="1400" dirty="0">
                <a:solidFill>
                  <a:schemeClr val="tx2">
                    <a:lumMod val="60000"/>
                    <a:lumOff val="40000"/>
                  </a:schemeClr>
                </a:solidFill>
                <a:latin typeface="Rockwell" panose="02060603020205020403" pitchFamily="18" charset="77"/>
              </a:rPr>
              <a:t>One objective was to determine if reversing reach sequence leads to differences in reach distances or composite scores</a:t>
            </a:r>
          </a:p>
          <a:p>
            <a:pPr marL="1383007" lvl="1" indent="-285750">
              <a:buFont typeface="Arial" panose="020B0604020202020204" pitchFamily="34" charset="0"/>
              <a:buChar char="•"/>
            </a:pPr>
            <a:r>
              <a:rPr lang="en-US" sz="1200" dirty="0">
                <a:solidFill>
                  <a:schemeClr val="tx2">
                    <a:lumMod val="60000"/>
                    <a:lumOff val="40000"/>
                  </a:schemeClr>
                </a:solidFill>
                <a:latin typeface="Rockwell" panose="02060603020205020403" pitchFamily="18" charset="77"/>
              </a:rPr>
              <a:t>Left (non-throwing) arm as the testing (stationary) arm-  significant differences in medial and inferolateral reach distances and composite score when sequence reversed.</a:t>
            </a:r>
          </a:p>
          <a:p>
            <a:pPr marL="1383007" lvl="1" indent="-285750">
              <a:buFont typeface="Arial" panose="020B0604020202020204" pitchFamily="34" charset="0"/>
              <a:buChar char="•"/>
            </a:pPr>
            <a:r>
              <a:rPr lang="en-US" sz="1200" dirty="0">
                <a:solidFill>
                  <a:schemeClr val="tx2">
                    <a:lumMod val="60000"/>
                    <a:lumOff val="40000"/>
                  </a:schemeClr>
                </a:solidFill>
                <a:latin typeface="Rockwell" panose="02060603020205020403" pitchFamily="18" charset="77"/>
              </a:rPr>
              <a:t>No significant differences for the right (throwing) arm </a:t>
            </a:r>
          </a:p>
          <a:p>
            <a:pPr marL="1383007" lvl="1" indent="-285750">
              <a:buFont typeface="Arial" panose="020B0604020202020204" pitchFamily="34" charset="0"/>
              <a:buChar char="•"/>
            </a:pPr>
            <a:endParaRPr lang="en-US" sz="1200" dirty="0">
              <a:solidFill>
                <a:schemeClr val="tx2">
                  <a:lumMod val="60000"/>
                  <a:lumOff val="40000"/>
                </a:schemeClr>
              </a:solidFill>
              <a:latin typeface="Rockwell" panose="02060603020205020403" pitchFamily="18" charset="77"/>
            </a:endParaRPr>
          </a:p>
          <a:p>
            <a:pPr marL="285750" indent="-285750">
              <a:buFont typeface="Arial" panose="020B0604020202020204" pitchFamily="34" charset="0"/>
              <a:buChar char="•"/>
            </a:pPr>
            <a:r>
              <a:rPr lang="en-US" sz="1400" dirty="0">
                <a:solidFill>
                  <a:schemeClr val="tx2">
                    <a:lumMod val="60000"/>
                    <a:lumOff val="40000"/>
                  </a:schemeClr>
                </a:solidFill>
                <a:latin typeface="Rockwell" panose="02060603020205020403" pitchFamily="18" charset="77"/>
              </a:rPr>
              <a:t>The non-throwing arm </a:t>
            </a:r>
            <a:r>
              <a:rPr lang="en-US" sz="1400" b="1" u="sng" dirty="0">
                <a:solidFill>
                  <a:schemeClr val="tx2">
                    <a:lumMod val="60000"/>
                    <a:lumOff val="40000"/>
                  </a:schemeClr>
                </a:solidFill>
                <a:latin typeface="Rockwell" panose="02060603020205020403" pitchFamily="18" charset="77"/>
              </a:rPr>
              <a:t>was more significantly influenced </a:t>
            </a:r>
            <a:r>
              <a:rPr lang="en-US" sz="1400" dirty="0">
                <a:solidFill>
                  <a:schemeClr val="tx2">
                    <a:lumMod val="60000"/>
                    <a:lumOff val="40000"/>
                  </a:schemeClr>
                </a:solidFill>
                <a:latin typeface="Rockwell" panose="02060603020205020403" pitchFamily="18" charset="77"/>
              </a:rPr>
              <a:t>by the order of reaches than the throwing arm, suggesting it is more likely to fatigue by the end of the assessment</a:t>
            </a:r>
          </a:p>
          <a:p>
            <a:pPr marL="1383007" lvl="1" indent="-285750">
              <a:buFont typeface="Arial" panose="020B0604020202020204" pitchFamily="34" charset="0"/>
              <a:buChar char="•"/>
            </a:pPr>
            <a:r>
              <a:rPr lang="en-US" sz="1200" dirty="0">
                <a:solidFill>
                  <a:schemeClr val="tx2">
                    <a:lumMod val="60000"/>
                    <a:lumOff val="40000"/>
                  </a:schemeClr>
                </a:solidFill>
                <a:latin typeface="Rockwell" panose="02060603020205020403" pitchFamily="18" charset="77"/>
              </a:rPr>
              <a:t>Although differences exist when the sequence was reversed, the order may not be a predictor of throwing arm instability for collegiate softball players</a:t>
            </a:r>
          </a:p>
          <a:p>
            <a:pPr marL="1383007" lvl="1" indent="-285750">
              <a:buFont typeface="Arial" panose="020B0604020202020204" pitchFamily="34" charset="0"/>
              <a:buChar char="•"/>
            </a:pPr>
            <a:endParaRPr lang="en-US" sz="1200" dirty="0">
              <a:solidFill>
                <a:schemeClr val="tx2">
                  <a:lumMod val="60000"/>
                  <a:lumOff val="40000"/>
                </a:schemeClr>
              </a:solidFill>
              <a:latin typeface="Rockwell" panose="02060603020205020403" pitchFamily="18" charset="77"/>
            </a:endParaRPr>
          </a:p>
          <a:p>
            <a:pPr marL="285750" indent="-285750">
              <a:buFont typeface="Arial" panose="020B0604020202020204" pitchFamily="34" charset="0"/>
              <a:buChar char="•"/>
            </a:pPr>
            <a:r>
              <a:rPr lang="en-US" sz="1400" dirty="0">
                <a:solidFill>
                  <a:schemeClr val="tx2">
                    <a:lumMod val="60000"/>
                    <a:lumOff val="40000"/>
                  </a:schemeClr>
                </a:solidFill>
                <a:latin typeface="Rockwell" panose="02060603020205020403" pitchFamily="18" charset="77"/>
              </a:rPr>
              <a:t>The current study was conducted on healthy collegiate softball players </a:t>
            </a:r>
          </a:p>
          <a:p>
            <a:pPr marL="1268707" lvl="1" indent="-171450">
              <a:buFont typeface="Arial" panose="020B0604020202020204" pitchFamily="34" charset="0"/>
              <a:buChar char="•"/>
            </a:pPr>
            <a:r>
              <a:rPr lang="en-US" sz="1200" dirty="0">
                <a:solidFill>
                  <a:schemeClr val="tx2">
                    <a:lumMod val="60000"/>
                    <a:lumOff val="40000"/>
                  </a:schemeClr>
                </a:solidFill>
                <a:latin typeface="Rockwell" panose="02060603020205020403" pitchFamily="18" charset="77"/>
              </a:rPr>
              <a:t>Collegiate softball players with scores significantly lower than those collected in this study may indicate abnormal shoulder instability and may warrant additional training of the shoulder complex and surrounding structures to prevent overuse injury and reduce shoulder pain and fatigue</a:t>
            </a:r>
          </a:p>
          <a:p>
            <a:pPr marL="285750" indent="-285750">
              <a:buFont typeface="Arial" panose="020B0604020202020204" pitchFamily="34" charset="0"/>
              <a:buChar char="•"/>
            </a:pPr>
            <a:endParaRPr lang="en-US" sz="1400" dirty="0">
              <a:solidFill>
                <a:schemeClr val="tx2">
                  <a:lumMod val="60000"/>
                  <a:lumOff val="40000"/>
                </a:schemeClr>
              </a:solidFill>
              <a:latin typeface="Rockwell" panose="02060603020205020403" pitchFamily="18" charset="77"/>
            </a:endParaRPr>
          </a:p>
        </p:txBody>
      </p:sp>
      <p:sp>
        <p:nvSpPr>
          <p:cNvPr id="4" name="TextBox 3">
            <a:extLst>
              <a:ext uri="{FF2B5EF4-FFF2-40B4-BE49-F238E27FC236}">
                <a16:creationId xmlns:a16="http://schemas.microsoft.com/office/drawing/2014/main" id="{1F6754DB-FCEA-8344-B0FC-C5ADBE1C540A}"/>
              </a:ext>
            </a:extLst>
          </p:cNvPr>
          <p:cNvSpPr txBox="1"/>
          <p:nvPr/>
        </p:nvSpPr>
        <p:spPr>
          <a:xfrm>
            <a:off x="63201" y="11526396"/>
            <a:ext cx="5858381" cy="4385816"/>
          </a:xfrm>
          <a:prstGeom prst="rect">
            <a:avLst/>
          </a:prstGeom>
          <a:noFill/>
        </p:spPr>
        <p:txBody>
          <a:bodyPr wrap="square" rtlCol="0">
            <a:spAutoFit/>
          </a:bodyPr>
          <a:lstStyle/>
          <a:p>
            <a:pPr marL="171450" indent="-171450">
              <a:buFont typeface="Arial" panose="020B0604020202020204" pitchFamily="34" charset="0"/>
              <a:buChar char="•"/>
            </a:pPr>
            <a:r>
              <a:rPr lang="en-US" sz="1800" dirty="0">
                <a:solidFill>
                  <a:schemeClr val="tx2">
                    <a:lumMod val="60000"/>
                    <a:lumOff val="40000"/>
                  </a:schemeClr>
                </a:solidFill>
                <a:latin typeface="Rockwell" panose="02060603020205020403" pitchFamily="18" charset="77"/>
              </a:rPr>
              <a:t>Upper extremity injuries in softball account for approximately 33% of practice and game related injuries</a:t>
            </a:r>
            <a:r>
              <a:rPr lang="en-US" sz="1800" baseline="30000" dirty="0">
                <a:solidFill>
                  <a:schemeClr val="tx2">
                    <a:lumMod val="60000"/>
                    <a:lumOff val="40000"/>
                  </a:schemeClr>
                </a:solidFill>
                <a:latin typeface="Rockwell" panose="02060603020205020403" pitchFamily="18" charset="77"/>
              </a:rPr>
              <a:t>5</a:t>
            </a:r>
          </a:p>
          <a:p>
            <a:endParaRPr lang="en-US" sz="1800" baseline="30000" dirty="0">
              <a:solidFill>
                <a:schemeClr val="tx2">
                  <a:lumMod val="60000"/>
                  <a:lumOff val="40000"/>
                </a:schemeClr>
              </a:solidFill>
              <a:latin typeface="Rockwell" panose="02060603020205020403" pitchFamily="18" charset="77"/>
            </a:endParaRPr>
          </a:p>
          <a:p>
            <a:pPr marL="171450" indent="-171450">
              <a:buFont typeface="Arial" panose="020B0604020202020204" pitchFamily="34" charset="0"/>
              <a:buChar char="•"/>
            </a:pPr>
            <a:r>
              <a:rPr lang="en-US" sz="1800" dirty="0">
                <a:solidFill>
                  <a:schemeClr val="tx2">
                    <a:lumMod val="60000"/>
                    <a:lumOff val="40000"/>
                  </a:schemeClr>
                </a:solidFill>
                <a:latin typeface="Rockwell" panose="02060603020205020403" pitchFamily="18" charset="77"/>
              </a:rPr>
              <a:t>Locating areas of instability due to years of playing may help coaches and athletic trainers identify players at higher risk of overuse injury</a:t>
            </a:r>
          </a:p>
          <a:p>
            <a:endParaRPr lang="en-US" sz="1800" dirty="0">
              <a:solidFill>
                <a:schemeClr val="tx2">
                  <a:lumMod val="60000"/>
                  <a:lumOff val="40000"/>
                </a:schemeClr>
              </a:solidFill>
              <a:latin typeface="Rockwell" panose="02060603020205020403" pitchFamily="18" charset="77"/>
            </a:endParaRPr>
          </a:p>
          <a:p>
            <a:pPr marL="171450" indent="-171450">
              <a:buFont typeface="Arial" panose="020B0604020202020204" pitchFamily="34" charset="0"/>
              <a:buChar char="•"/>
            </a:pPr>
            <a:r>
              <a:rPr lang="en-US" sz="1800" dirty="0">
                <a:solidFill>
                  <a:schemeClr val="tx2">
                    <a:lumMod val="60000"/>
                    <a:lumOff val="40000"/>
                  </a:schemeClr>
                </a:solidFill>
                <a:latin typeface="Rockwell" panose="02060603020205020403" pitchFamily="18" charset="77"/>
              </a:rPr>
              <a:t>Establishing normative values for collegiate softball players is beneficial for collegiate programs to reference and evaluate softball players</a:t>
            </a:r>
          </a:p>
          <a:p>
            <a:pPr marL="171450" indent="-171450">
              <a:buFont typeface="Arial" panose="020B0604020202020204" pitchFamily="34" charset="0"/>
              <a:buChar char="•"/>
            </a:pPr>
            <a:endParaRPr lang="en-US" sz="1800" dirty="0">
              <a:solidFill>
                <a:schemeClr val="tx2">
                  <a:lumMod val="60000"/>
                  <a:lumOff val="40000"/>
                </a:schemeClr>
              </a:solidFill>
              <a:latin typeface="Rockwell" panose="02060603020205020403" pitchFamily="18" charset="77"/>
            </a:endParaRPr>
          </a:p>
          <a:p>
            <a:pPr marL="171450" indent="-171450">
              <a:buFont typeface="Arial" panose="020B0604020202020204" pitchFamily="34" charset="0"/>
              <a:buChar char="•"/>
            </a:pPr>
            <a:r>
              <a:rPr lang="en-US" sz="1800" dirty="0">
                <a:solidFill>
                  <a:schemeClr val="tx2">
                    <a:lumMod val="60000"/>
                    <a:lumOff val="40000"/>
                  </a:schemeClr>
                </a:solidFill>
                <a:latin typeface="Rockwell" panose="02060603020205020403" pitchFamily="18" charset="77"/>
              </a:rPr>
              <a:t>Reversing the reach sequence of the YBT-UQ will help to evaluate the effectiveness of the testing protocol in evaluating players shoulder stability</a:t>
            </a:r>
          </a:p>
          <a:p>
            <a:pPr marL="171450" indent="-171450">
              <a:buFont typeface="Arial" panose="020B0604020202020204" pitchFamily="34" charset="0"/>
              <a:buChar char="•"/>
            </a:pPr>
            <a:endParaRPr lang="en-US" sz="1500" dirty="0">
              <a:solidFill>
                <a:schemeClr val="tx2">
                  <a:lumMod val="60000"/>
                  <a:lumOff val="40000"/>
                </a:schemeClr>
              </a:solidFill>
              <a:latin typeface="Rockwell" panose="02060603020205020403" pitchFamily="18" charset="77"/>
            </a:endParaRPr>
          </a:p>
        </p:txBody>
      </p:sp>
      <p:pic>
        <p:nvPicPr>
          <p:cNvPr id="11" name="Picture 10">
            <a:extLst>
              <a:ext uri="{FF2B5EF4-FFF2-40B4-BE49-F238E27FC236}">
                <a16:creationId xmlns:a16="http://schemas.microsoft.com/office/drawing/2014/main" id="{4E5B0E78-6FBB-874E-89EC-2951177B79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32877" y="12827290"/>
            <a:ext cx="4369527" cy="2295202"/>
          </a:xfrm>
          <a:prstGeom prst="rect">
            <a:avLst/>
          </a:prstGeom>
        </p:spPr>
      </p:pic>
      <p:pic>
        <p:nvPicPr>
          <p:cNvPr id="8" name="AcadmeicFestivalvoiceover.m4a">
            <a:hlinkClick r:id="" action="ppaction://media"/>
            <a:extLst>
              <a:ext uri="{FF2B5EF4-FFF2-40B4-BE49-F238E27FC236}">
                <a16:creationId xmlns:a16="http://schemas.microsoft.com/office/drawing/2014/main" id="{5A52A2BF-EE6D-D143-BA15-FBA9F401E908}"/>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20775304" y="298654"/>
            <a:ext cx="812800" cy="812800"/>
          </a:xfrm>
          <a:prstGeom prst="rect">
            <a:avLst/>
          </a:prstGeom>
        </p:spPr>
      </p:pic>
    </p:spTree>
    <p:extLst>
      <p:ext uri="{BB962C8B-B14F-4D97-AF65-F5344CB8AC3E}">
        <p14:creationId xmlns:p14="http://schemas.microsoft.com/office/powerpoint/2010/main" val="1021730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139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B5CE8F2295A45499C85BE0C7ED9EB41" ma:contentTypeVersion="0" ma:contentTypeDescription="Create a new document." ma:contentTypeScope="" ma:versionID="85d2219be8eb000d10b3304140e8b59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F299B37-D4EC-4CB6-93C0-945DA68A3EAB}">
  <ds:schemaRefs>
    <ds:schemaRef ds:uri="http://schemas.microsoft.com/sharepoint/v3/contenttype/forms"/>
  </ds:schemaRefs>
</ds:datastoreItem>
</file>

<file path=customXml/itemProps2.xml><?xml version="1.0" encoding="utf-8"?>
<ds:datastoreItem xmlns:ds="http://schemas.openxmlformats.org/officeDocument/2006/customXml" ds:itemID="{804D6F85-45C1-43DE-9A51-4765A90C97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AC2CA534-F2B0-4C31-905C-7FFADA9216DC}">
  <ds:schemaRefs>
    <ds:schemaRef ds:uri="http://schemas.openxmlformats.org/package/2006/metadata/core-properties"/>
    <ds:schemaRef ds:uri="http://purl.org/dc/terms/"/>
    <ds:schemaRef ds:uri="http://www.w3.org/XML/1998/namespace"/>
    <ds:schemaRef ds:uri="http://purl.org/dc/dcmitype/"/>
    <ds:schemaRef ds:uri="http://schemas.microsoft.com/office/2006/metadata/properties"/>
    <ds:schemaRef ds:uri="http://schemas.microsoft.com/office/2006/documentManagement/types"/>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22700</TotalTime>
  <Words>1575</Words>
  <Application>Microsoft Macintosh PowerPoint</Application>
  <PresentationFormat>Custom</PresentationFormat>
  <Paragraphs>73</Paragraphs>
  <Slides>1</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Rockwell</vt:lpstr>
      <vt:lpstr>Times New Roman</vt:lpstr>
      <vt:lpstr>Office Theme</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Scibek, Prof. Eric P.</dc:creator>
  <cp:lastModifiedBy>Christian, Katelyn M.</cp:lastModifiedBy>
  <cp:revision>263</cp:revision>
  <dcterms:created xsi:type="dcterms:W3CDTF">2013-06-27T21:33:01Z</dcterms:created>
  <dcterms:modified xsi:type="dcterms:W3CDTF">2020-04-16T23:02:59Z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0x0101001B5CE8F2295A45499C85BE0C7ED9EB41</vt:lpwstr>
  </property>
</Properties>
</file>