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ran, Prof. Matthew F." initials="MPMF" lastIdx="9" clrIdx="0">
    <p:extLst>
      <p:ext uri="{19B8F6BF-5375-455C-9EA6-DF929625EA0E}">
        <p15:presenceInfo xmlns:p15="http://schemas.microsoft.com/office/powerpoint/2012/main" userId="S-1-5-21-1275210071-1336601894-1801674531-94882" providerId="AD"/>
      </p:ext>
    </p:extLst>
  </p:cmAuthor>
  <p:cmAuthor id="2" name="Mahlmeister, Jaclyn M." initials="MJM" lastIdx="2" clrIdx="1">
    <p:extLst>
      <p:ext uri="{19B8F6BF-5375-455C-9EA6-DF929625EA0E}">
        <p15:presenceInfo xmlns:p15="http://schemas.microsoft.com/office/powerpoint/2012/main" userId="S::mahlmeisterj@mail.sacredheart.edu::b980b5f4-060a-4b36-8303-7cc8d2b58e5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0181B"/>
    <a:srgbClr val="336699"/>
    <a:srgbClr val="AF0000"/>
    <a:srgbClr val="CC3333"/>
    <a:srgbClr val="C4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p:restoredTop sz="94660"/>
  </p:normalViewPr>
  <p:slideViewPr>
    <p:cSldViewPr>
      <p:cViewPr>
        <p:scale>
          <a:sx n="63" d="100"/>
          <a:sy n="63" d="100"/>
        </p:scale>
        <p:origin x="240" y="-192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https://mailsacredheart-my.sharepoint.com/personal/moranm_sacredheart_edu/Documents/Documents/Research/Squat%202%20DVJ/Data/squat2dvj_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cap="none" spc="20" baseline="0">
                <a:solidFill>
                  <a:schemeClr val="tx1">
                    <a:lumMod val="50000"/>
                    <a:lumOff val="50000"/>
                  </a:schemeClr>
                </a:solidFill>
                <a:latin typeface="+mn-lt"/>
                <a:ea typeface="+mn-ea"/>
                <a:cs typeface="+mn-cs"/>
              </a:defRPr>
            </a:pPr>
            <a:r>
              <a:rPr lang="en-US" sz="2800" dirty="0">
                <a:latin typeface="Rockwell" panose="02060603020205020403" pitchFamily="18" charset="77"/>
              </a:rPr>
              <a:t>Limb Symmetry Index (LSI)</a:t>
            </a:r>
            <a:r>
              <a:rPr lang="en-US" sz="2800" baseline="0" dirty="0">
                <a:latin typeface="Rockwell" panose="02060603020205020403" pitchFamily="18" charset="77"/>
              </a:rPr>
              <a:t> </a:t>
            </a:r>
            <a:r>
              <a:rPr lang="en-US" sz="2800" dirty="0">
                <a:latin typeface="Rockwell" panose="02060603020205020403" pitchFamily="18" charset="77"/>
              </a:rPr>
              <a:t>%</a:t>
            </a:r>
          </a:p>
        </c:rich>
      </c:tx>
      <c:layout>
        <c:manualLayout>
          <c:xMode val="edge"/>
          <c:yMode val="edge"/>
          <c:x val="0.33760958067882613"/>
          <c:y val="1.0647312989918192E-2"/>
        </c:manualLayout>
      </c:layout>
      <c:overlay val="0"/>
      <c:spPr>
        <a:noFill/>
        <a:ln>
          <a:noFill/>
        </a:ln>
        <a:effectLst/>
      </c:spPr>
      <c:txPr>
        <a:bodyPr rot="0" spcFirstLastPara="1" vertOverflow="ellipsis" vert="horz" wrap="square" anchor="ctr" anchorCtr="1"/>
        <a:lstStyle/>
        <a:p>
          <a:pPr>
            <a:defRPr sz="280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8.1962098731602692E-2"/>
          <c:y val="0.10917401792362133"/>
          <c:w val="0.91287234068193268"/>
          <c:h val="0.76550348603433904"/>
        </c:manualLayout>
      </c:layout>
      <c:barChart>
        <c:barDir val="col"/>
        <c:grouping val="clustered"/>
        <c:varyColors val="0"/>
        <c:ser>
          <c:idx val="0"/>
          <c:order val="0"/>
          <c:tx>
            <c:v>Deep Squat</c:v>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cat>
            <c:numRef>
              <c:f>'LSI3'!$A$3:$A$13</c:f>
              <c:numCache>
                <c:formatCode>General</c:formatCode>
                <c:ptCount val="11"/>
                <c:pt idx="0">
                  <c:v>1</c:v>
                </c:pt>
                <c:pt idx="1">
                  <c:v>2</c:v>
                </c:pt>
                <c:pt idx="2">
                  <c:v>3</c:v>
                </c:pt>
                <c:pt idx="3">
                  <c:v>4</c:v>
                </c:pt>
                <c:pt idx="4">
                  <c:v>5</c:v>
                </c:pt>
                <c:pt idx="5">
                  <c:v>6</c:v>
                </c:pt>
                <c:pt idx="6">
                  <c:v>7</c:v>
                </c:pt>
                <c:pt idx="7">
                  <c:v>10</c:v>
                </c:pt>
                <c:pt idx="8">
                  <c:v>11</c:v>
                </c:pt>
                <c:pt idx="9">
                  <c:v>12</c:v>
                </c:pt>
                <c:pt idx="10">
                  <c:v>13</c:v>
                </c:pt>
              </c:numCache>
            </c:numRef>
          </c:cat>
          <c:val>
            <c:numRef>
              <c:f>'LSI3'!$B$3:$B$13</c:f>
              <c:numCache>
                <c:formatCode>General</c:formatCode>
                <c:ptCount val="11"/>
                <c:pt idx="0">
                  <c:v>7.4958505427202988</c:v>
                </c:pt>
                <c:pt idx="1">
                  <c:v>-2.0655577416563076</c:v>
                </c:pt>
                <c:pt idx="2">
                  <c:v>-5.0596583141813394</c:v>
                </c:pt>
                <c:pt idx="3">
                  <c:v>-4.7887036483915901</c:v>
                </c:pt>
                <c:pt idx="4">
                  <c:v>-0.30629925012378212</c:v>
                </c:pt>
                <c:pt idx="5">
                  <c:v>-11.075796236989294</c:v>
                </c:pt>
                <c:pt idx="6">
                  <c:v>-2.9995840773096432</c:v>
                </c:pt>
                <c:pt idx="7">
                  <c:v>12.206216720402088</c:v>
                </c:pt>
                <c:pt idx="8">
                  <c:v>11.513644427316086</c:v>
                </c:pt>
                <c:pt idx="9">
                  <c:v>1.5755635769953764</c:v>
                </c:pt>
                <c:pt idx="10">
                  <c:v>16.113004643884945</c:v>
                </c:pt>
              </c:numCache>
            </c:numRef>
          </c:val>
          <c:extLst>
            <c:ext xmlns:c16="http://schemas.microsoft.com/office/drawing/2014/chart" uri="{C3380CC4-5D6E-409C-BE32-E72D297353CC}">
              <c16:uniqueId val="{00000000-D0B5-4991-B659-B3B8656E27A8}"/>
            </c:ext>
          </c:extLst>
        </c:ser>
        <c:ser>
          <c:idx val="1"/>
          <c:order val="1"/>
          <c:tx>
            <c:v>Drop Vertical Jump Landing 1</c:v>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cat>
            <c:numRef>
              <c:f>'LSI3'!$A$3:$A$13</c:f>
              <c:numCache>
                <c:formatCode>General</c:formatCode>
                <c:ptCount val="11"/>
                <c:pt idx="0">
                  <c:v>1</c:v>
                </c:pt>
                <c:pt idx="1">
                  <c:v>2</c:v>
                </c:pt>
                <c:pt idx="2">
                  <c:v>3</c:v>
                </c:pt>
                <c:pt idx="3">
                  <c:v>4</c:v>
                </c:pt>
                <c:pt idx="4">
                  <c:v>5</c:v>
                </c:pt>
                <c:pt idx="5">
                  <c:v>6</c:v>
                </c:pt>
                <c:pt idx="6">
                  <c:v>7</c:v>
                </c:pt>
                <c:pt idx="7">
                  <c:v>10</c:v>
                </c:pt>
                <c:pt idx="8">
                  <c:v>11</c:v>
                </c:pt>
                <c:pt idx="9">
                  <c:v>12</c:v>
                </c:pt>
                <c:pt idx="10">
                  <c:v>13</c:v>
                </c:pt>
              </c:numCache>
            </c:numRef>
          </c:cat>
          <c:val>
            <c:numRef>
              <c:f>'LSI3'!$C$3:$C$13</c:f>
              <c:numCache>
                <c:formatCode>General</c:formatCode>
                <c:ptCount val="11"/>
                <c:pt idx="0">
                  <c:v>-14.774969184104144</c:v>
                </c:pt>
                <c:pt idx="1">
                  <c:v>-21.464410743860554</c:v>
                </c:pt>
                <c:pt idx="2">
                  <c:v>-11.367316501360852</c:v>
                </c:pt>
                <c:pt idx="3">
                  <c:v>0.99064342965526508</c:v>
                </c:pt>
                <c:pt idx="4">
                  <c:v>24.391014049672879</c:v>
                </c:pt>
                <c:pt idx="5">
                  <c:v>5.0296994611638288</c:v>
                </c:pt>
                <c:pt idx="6">
                  <c:v>-3.8663284648583214</c:v>
                </c:pt>
                <c:pt idx="7">
                  <c:v>-19.593459361819988</c:v>
                </c:pt>
                <c:pt idx="8">
                  <c:v>-0.92324794650819608</c:v>
                </c:pt>
                <c:pt idx="9">
                  <c:v>37.2925098096173</c:v>
                </c:pt>
                <c:pt idx="10">
                  <c:v>68.481762434774723</c:v>
                </c:pt>
              </c:numCache>
            </c:numRef>
          </c:val>
          <c:extLst>
            <c:ext xmlns:c16="http://schemas.microsoft.com/office/drawing/2014/chart" uri="{C3380CC4-5D6E-409C-BE32-E72D297353CC}">
              <c16:uniqueId val="{00000001-D0B5-4991-B659-B3B8656E27A8}"/>
            </c:ext>
          </c:extLst>
        </c:ser>
        <c:ser>
          <c:idx val="2"/>
          <c:order val="2"/>
          <c:tx>
            <c:v>Drop Vertical Jump Landing 2</c:v>
          </c:tx>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cat>
            <c:numRef>
              <c:f>'LSI3'!$A$3:$A$13</c:f>
              <c:numCache>
                <c:formatCode>General</c:formatCode>
                <c:ptCount val="11"/>
                <c:pt idx="0">
                  <c:v>1</c:v>
                </c:pt>
                <c:pt idx="1">
                  <c:v>2</c:v>
                </c:pt>
                <c:pt idx="2">
                  <c:v>3</c:v>
                </c:pt>
                <c:pt idx="3">
                  <c:v>4</c:v>
                </c:pt>
                <c:pt idx="4">
                  <c:v>5</c:v>
                </c:pt>
                <c:pt idx="5">
                  <c:v>6</c:v>
                </c:pt>
                <c:pt idx="6">
                  <c:v>7</c:v>
                </c:pt>
                <c:pt idx="7">
                  <c:v>10</c:v>
                </c:pt>
                <c:pt idx="8">
                  <c:v>11</c:v>
                </c:pt>
                <c:pt idx="9">
                  <c:v>12</c:v>
                </c:pt>
                <c:pt idx="10">
                  <c:v>13</c:v>
                </c:pt>
              </c:numCache>
            </c:numRef>
          </c:cat>
          <c:val>
            <c:numRef>
              <c:f>'LSI3'!$D$3:$D$13</c:f>
              <c:numCache>
                <c:formatCode>General</c:formatCode>
                <c:ptCount val="11"/>
                <c:pt idx="0">
                  <c:v>28.607893384150486</c:v>
                </c:pt>
                <c:pt idx="1">
                  <c:v>-2.6809606490300104</c:v>
                </c:pt>
                <c:pt idx="2">
                  <c:v>14.029015899609265</c:v>
                </c:pt>
                <c:pt idx="3">
                  <c:v>2.2252379528027055</c:v>
                </c:pt>
                <c:pt idx="4">
                  <c:v>12.16468214360607</c:v>
                </c:pt>
                <c:pt idx="5">
                  <c:v>-0.27030354570351989</c:v>
                </c:pt>
                <c:pt idx="6">
                  <c:v>12.32813260239867</c:v>
                </c:pt>
                <c:pt idx="7">
                  <c:v>-5.9335162702413076</c:v>
                </c:pt>
                <c:pt idx="8">
                  <c:v>-2.9238783450069499</c:v>
                </c:pt>
                <c:pt idx="9">
                  <c:v>42.121831805193253</c:v>
                </c:pt>
                <c:pt idx="10">
                  <c:v>47.448114174124882</c:v>
                </c:pt>
              </c:numCache>
            </c:numRef>
          </c:val>
          <c:extLst>
            <c:ext xmlns:c16="http://schemas.microsoft.com/office/drawing/2014/chart" uri="{C3380CC4-5D6E-409C-BE32-E72D297353CC}">
              <c16:uniqueId val="{00000002-D0B5-4991-B659-B3B8656E27A8}"/>
            </c:ext>
          </c:extLst>
        </c:ser>
        <c:dLbls>
          <c:showLegendKey val="0"/>
          <c:showVal val="0"/>
          <c:showCatName val="0"/>
          <c:showSerName val="0"/>
          <c:showPercent val="0"/>
          <c:showBubbleSize val="0"/>
        </c:dLbls>
        <c:gapWidth val="100"/>
        <c:overlap val="-24"/>
        <c:axId val="756765832"/>
        <c:axId val="756760912"/>
      </c:barChart>
      <c:catAx>
        <c:axId val="756765832"/>
        <c:scaling>
          <c:orientation val="minMax"/>
        </c:scaling>
        <c:delete val="0"/>
        <c:axPos val="b"/>
        <c:title>
          <c:tx>
            <c:rich>
              <a:bodyPr rot="0" spcFirstLastPara="1" vertOverflow="ellipsis" vert="horz" wrap="square" anchor="ctr" anchorCtr="1"/>
              <a:lstStyle/>
              <a:p>
                <a:pPr>
                  <a:defRPr sz="1600" b="0" i="0" u="none" strike="noStrike" kern="1200" cap="all" baseline="0">
                    <a:solidFill>
                      <a:schemeClr val="tx1">
                        <a:lumMod val="50000"/>
                        <a:lumOff val="50000"/>
                      </a:schemeClr>
                    </a:solidFill>
                    <a:latin typeface="+mn-lt"/>
                    <a:ea typeface="+mn-ea"/>
                    <a:cs typeface="+mn-cs"/>
                  </a:defRPr>
                </a:pPr>
                <a:r>
                  <a:rPr lang="en-US" sz="1600" dirty="0"/>
                  <a:t>Participants</a:t>
                </a:r>
              </a:p>
            </c:rich>
          </c:tx>
          <c:layout>
            <c:manualLayout>
              <c:xMode val="edge"/>
              <c:yMode val="edge"/>
              <c:x val="0.43963889185615573"/>
              <c:y val="0.86997263987680074"/>
            </c:manualLayout>
          </c:layout>
          <c:overlay val="0"/>
          <c:spPr>
            <a:noFill/>
            <a:ln>
              <a:noFill/>
            </a:ln>
            <a:effectLst/>
          </c:spPr>
          <c:txPr>
            <a:bodyPr rot="0" spcFirstLastPara="1" vertOverflow="ellipsis" vert="horz" wrap="square" anchor="ctr" anchorCtr="1"/>
            <a:lstStyle/>
            <a:p>
              <a:pPr>
                <a:defRPr sz="16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mn-lt"/>
                <a:ea typeface="+mn-ea"/>
                <a:cs typeface="+mn-cs"/>
              </a:defRPr>
            </a:pPr>
            <a:endParaRPr lang="en-US"/>
          </a:p>
        </c:txPr>
        <c:crossAx val="756760912"/>
        <c:crosses val="autoZero"/>
        <c:auto val="1"/>
        <c:lblAlgn val="ctr"/>
        <c:lblOffset val="100"/>
        <c:noMultiLvlLbl val="0"/>
      </c:catAx>
      <c:valAx>
        <c:axId val="7567609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cap="all" baseline="0">
                    <a:solidFill>
                      <a:schemeClr val="tx1">
                        <a:lumMod val="50000"/>
                        <a:lumOff val="50000"/>
                      </a:schemeClr>
                    </a:solidFill>
                    <a:latin typeface="+mn-lt"/>
                    <a:ea typeface="+mn-ea"/>
                    <a:cs typeface="+mn-cs"/>
                  </a:defRPr>
                </a:pPr>
                <a:r>
                  <a:rPr lang="en-US" sz="1600" dirty="0"/>
                  <a:t>(-) Left Dominant   </a:t>
                </a:r>
                <a:r>
                  <a:rPr lang="en-US" sz="1600" baseline="0" dirty="0"/>
                  <a:t>    </a:t>
                </a:r>
                <a:r>
                  <a:rPr lang="en-US" sz="1600" dirty="0"/>
                  <a:t>       (+) = Right Dominant</a:t>
                </a:r>
              </a:p>
            </c:rich>
          </c:tx>
          <c:layout>
            <c:manualLayout>
              <c:xMode val="edge"/>
              <c:yMode val="edge"/>
              <c:x val="2.6798788615226162E-2"/>
              <c:y val="9.5105647936284315E-2"/>
            </c:manualLayout>
          </c:layout>
          <c:overlay val="0"/>
          <c:spPr>
            <a:noFill/>
            <a:ln>
              <a:noFill/>
            </a:ln>
            <a:effectLst/>
          </c:spPr>
          <c:txPr>
            <a:bodyPr rot="-5400000" spcFirstLastPara="1" vertOverflow="ellipsis" vert="horz" wrap="square" anchor="ctr" anchorCtr="1"/>
            <a:lstStyle/>
            <a:p>
              <a:pPr>
                <a:defRPr sz="1600"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mn-lt"/>
                <a:ea typeface="+mn-ea"/>
                <a:cs typeface="+mn-cs"/>
              </a:defRPr>
            </a:pPr>
            <a:endParaRPr lang="en-US"/>
          </a:p>
        </c:txPr>
        <c:crossAx val="756765832"/>
        <c:crosses val="autoZero"/>
        <c:crossBetween val="between"/>
      </c:valAx>
      <c:spPr>
        <a:noFill/>
        <a:ln>
          <a:noFill/>
        </a:ln>
        <a:effectLst/>
      </c:spPr>
    </c:plotArea>
    <c:legend>
      <c:legendPos val="b"/>
      <c:layout>
        <c:manualLayout>
          <c:xMode val="edge"/>
          <c:yMode val="edge"/>
          <c:x val="0.15895697717777899"/>
          <c:y val="0.92403328706939203"/>
          <c:w val="0.7378978283426274"/>
          <c:h val="7.3614384746914271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1"/>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821426" indent="0" algn="ctr">
              <a:buNone/>
              <a:defRPr>
                <a:solidFill>
                  <a:schemeClr val="tx1">
                    <a:tint val="75000"/>
                  </a:schemeClr>
                </a:solidFill>
              </a:defRPr>
            </a:lvl2pPr>
            <a:lvl3pPr marL="5642852" indent="0" algn="ctr">
              <a:buNone/>
              <a:defRPr>
                <a:solidFill>
                  <a:schemeClr val="tx1">
                    <a:tint val="75000"/>
                  </a:schemeClr>
                </a:solidFill>
              </a:defRPr>
            </a:lvl3pPr>
            <a:lvl4pPr marL="8464280" indent="0" algn="ctr">
              <a:buNone/>
              <a:defRPr>
                <a:solidFill>
                  <a:schemeClr val="tx1">
                    <a:tint val="75000"/>
                  </a:schemeClr>
                </a:solidFill>
              </a:defRPr>
            </a:lvl4pPr>
            <a:lvl5pPr marL="11285706" indent="0" algn="ctr">
              <a:buNone/>
              <a:defRPr>
                <a:solidFill>
                  <a:schemeClr val="tx1">
                    <a:tint val="75000"/>
                  </a:schemeClr>
                </a:solidFill>
              </a:defRPr>
            </a:lvl5pPr>
            <a:lvl6pPr marL="14107132" indent="0" algn="ctr">
              <a:buNone/>
              <a:defRPr>
                <a:solidFill>
                  <a:schemeClr val="tx1">
                    <a:tint val="75000"/>
                  </a:schemeClr>
                </a:solidFill>
              </a:defRPr>
            </a:lvl6pPr>
            <a:lvl7pPr marL="16928559" indent="0" algn="ctr">
              <a:buNone/>
              <a:defRPr>
                <a:solidFill>
                  <a:schemeClr val="tx1">
                    <a:tint val="75000"/>
                  </a:schemeClr>
                </a:solidFill>
              </a:defRPr>
            </a:lvl7pPr>
            <a:lvl8pPr marL="19749985" indent="0" algn="ctr">
              <a:buNone/>
              <a:defRPr>
                <a:solidFill>
                  <a:schemeClr val="tx1">
                    <a:tint val="75000"/>
                  </a:schemeClr>
                </a:solidFill>
              </a:defRPr>
            </a:lvl8pPr>
            <a:lvl9pPr marL="2257141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58868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9921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2464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43289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24684" b="1" cap="all"/>
            </a:lvl1pPr>
          </a:lstStyle>
          <a:p>
            <a:r>
              <a:rPr lang="en-US"/>
              <a:t>Click to edit Master title style</a:t>
            </a:r>
          </a:p>
        </p:txBody>
      </p:sp>
      <p:sp>
        <p:nvSpPr>
          <p:cNvPr id="3" name="Text Placeholder 2"/>
          <p:cNvSpPr>
            <a:spLocks noGrp="1"/>
          </p:cNvSpPr>
          <p:nvPr>
            <p:ph type="body" idx="1"/>
          </p:nvPr>
        </p:nvSpPr>
        <p:spPr>
          <a:xfrm>
            <a:off x="3467103" y="13952227"/>
            <a:ext cx="37307520" cy="7200899"/>
          </a:xfrm>
        </p:spPr>
        <p:txBody>
          <a:bodyPr anchor="b"/>
          <a:lstStyle>
            <a:lvl1pPr marL="0" indent="0">
              <a:buNone/>
              <a:defRPr sz="12471">
                <a:solidFill>
                  <a:schemeClr val="tx1">
                    <a:tint val="75000"/>
                  </a:schemeClr>
                </a:solidFill>
              </a:defRPr>
            </a:lvl1pPr>
            <a:lvl2pPr marL="2821426" indent="0">
              <a:buNone/>
              <a:defRPr sz="11186">
                <a:solidFill>
                  <a:schemeClr val="tx1">
                    <a:tint val="75000"/>
                  </a:schemeClr>
                </a:solidFill>
              </a:defRPr>
            </a:lvl2pPr>
            <a:lvl3pPr marL="5642852" indent="0">
              <a:buNone/>
              <a:defRPr sz="9900">
                <a:solidFill>
                  <a:schemeClr val="tx1">
                    <a:tint val="75000"/>
                  </a:schemeClr>
                </a:solidFill>
              </a:defRPr>
            </a:lvl3pPr>
            <a:lvl4pPr marL="8464280" indent="0">
              <a:buNone/>
              <a:defRPr sz="8614">
                <a:solidFill>
                  <a:schemeClr val="tx1">
                    <a:tint val="75000"/>
                  </a:schemeClr>
                </a:solidFill>
              </a:defRPr>
            </a:lvl4pPr>
            <a:lvl5pPr marL="11285706" indent="0">
              <a:buNone/>
              <a:defRPr sz="8614">
                <a:solidFill>
                  <a:schemeClr val="tx1">
                    <a:tint val="75000"/>
                  </a:schemeClr>
                </a:solidFill>
              </a:defRPr>
            </a:lvl5pPr>
            <a:lvl6pPr marL="14107132" indent="0">
              <a:buNone/>
              <a:defRPr sz="8614">
                <a:solidFill>
                  <a:schemeClr val="tx1">
                    <a:tint val="75000"/>
                  </a:schemeClr>
                </a:solidFill>
              </a:defRPr>
            </a:lvl6pPr>
            <a:lvl7pPr marL="16928559" indent="0">
              <a:buNone/>
              <a:defRPr sz="8614">
                <a:solidFill>
                  <a:schemeClr val="tx1">
                    <a:tint val="75000"/>
                  </a:schemeClr>
                </a:solidFill>
              </a:defRPr>
            </a:lvl7pPr>
            <a:lvl8pPr marL="19749985" indent="0">
              <a:buNone/>
              <a:defRPr sz="8614">
                <a:solidFill>
                  <a:schemeClr val="tx1">
                    <a:tint val="75000"/>
                  </a:schemeClr>
                </a:solidFill>
              </a:defRPr>
            </a:lvl8pPr>
            <a:lvl9pPr marL="22571414" indent="0">
              <a:buNone/>
              <a:defRPr sz="8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16189-DB41-42F5-B187-0E036EE96E0B}" type="datetimeFigureOut">
              <a:rPr lang="en-US" smtClean="0"/>
              <a:t>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96624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6550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5"/>
            <a:ext cx="19392903"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4" name="Content Placeholder 3"/>
          <p:cNvSpPr>
            <a:spLocks noGrp="1"/>
          </p:cNvSpPr>
          <p:nvPr>
            <p:ph sz="half" idx="2"/>
          </p:nvPr>
        </p:nvSpPr>
        <p:spPr>
          <a:xfrm>
            <a:off x="2194560" y="10439403"/>
            <a:ext cx="19392903"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5"/>
            <a:ext cx="19400520"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6" name="Content Placeholder 5"/>
          <p:cNvSpPr>
            <a:spLocks noGrp="1"/>
          </p:cNvSpPr>
          <p:nvPr>
            <p:ph sz="quarter" idx="4"/>
          </p:nvPr>
        </p:nvSpPr>
        <p:spPr>
          <a:xfrm>
            <a:off x="22296123" y="10439403"/>
            <a:ext cx="19400520"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F16189-DB41-42F5-B187-0E036EE96E0B}" type="datetimeFigureOut">
              <a:rPr lang="en-US" smtClean="0"/>
              <a:t>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1433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F16189-DB41-42F5-B187-0E036EE96E0B}" type="datetimeFigureOut">
              <a:rPr lang="en-US" smtClean="0"/>
              <a:t>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405076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16189-DB41-42F5-B187-0E036EE96E0B}" type="datetimeFigureOut">
              <a:rPr lang="en-US" smtClean="0"/>
              <a:t>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09888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39"/>
            <a:ext cx="14439903" cy="5577840"/>
          </a:xfrm>
        </p:spPr>
        <p:txBody>
          <a:bodyPr anchor="b"/>
          <a:lstStyle>
            <a:lvl1pPr algn="l">
              <a:defRPr sz="12471" b="1"/>
            </a:lvl1pPr>
          </a:lstStyle>
          <a:p>
            <a:r>
              <a:rPr lang="en-US"/>
              <a:t>Click to edit Master title style</a:t>
            </a:r>
          </a:p>
        </p:txBody>
      </p:sp>
      <p:sp>
        <p:nvSpPr>
          <p:cNvPr id="3" name="Content Placeholder 2"/>
          <p:cNvSpPr>
            <a:spLocks noGrp="1"/>
          </p:cNvSpPr>
          <p:nvPr>
            <p:ph idx="1"/>
          </p:nvPr>
        </p:nvSpPr>
        <p:spPr>
          <a:xfrm>
            <a:off x="17160240" y="1310646"/>
            <a:ext cx="24536400" cy="28094941"/>
          </a:xfrm>
        </p:spPr>
        <p:txBody>
          <a:bodyPr/>
          <a:lstStyle>
            <a:lvl1pPr>
              <a:defRPr sz="19798"/>
            </a:lvl1pPr>
            <a:lvl2pPr>
              <a:defRPr sz="17228"/>
            </a:lvl2pPr>
            <a:lvl3pPr>
              <a:defRPr sz="14786"/>
            </a:lvl3pPr>
            <a:lvl4pPr>
              <a:defRPr sz="12471"/>
            </a:lvl4pPr>
            <a:lvl5pPr>
              <a:defRPr sz="12471"/>
            </a:lvl5pPr>
            <a:lvl6pPr>
              <a:defRPr sz="12471"/>
            </a:lvl6pPr>
            <a:lvl7pPr>
              <a:defRPr sz="12471"/>
            </a:lvl7pPr>
            <a:lvl8pPr>
              <a:defRPr sz="12471"/>
            </a:lvl8pPr>
            <a:lvl9pPr>
              <a:defRPr sz="124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6"/>
            <a:ext cx="14439903" cy="22517101"/>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00102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3"/>
            <a:ext cx="26334720" cy="2720341"/>
          </a:xfrm>
        </p:spPr>
        <p:txBody>
          <a:bodyPr anchor="b"/>
          <a:lstStyle>
            <a:lvl1pPr algn="l">
              <a:defRPr sz="12471" b="1"/>
            </a:lvl1pPr>
          </a:lstStyle>
          <a:p>
            <a:r>
              <a:rPr lang="en-US"/>
              <a:t>Click to edit Master title style</a:t>
            </a:r>
          </a:p>
        </p:txBody>
      </p:sp>
      <p:sp>
        <p:nvSpPr>
          <p:cNvPr id="3" name="Picture Placeholder 2"/>
          <p:cNvSpPr>
            <a:spLocks noGrp="1"/>
          </p:cNvSpPr>
          <p:nvPr>
            <p:ph type="pic" idx="1"/>
          </p:nvPr>
        </p:nvSpPr>
        <p:spPr>
          <a:xfrm>
            <a:off x="8602983" y="2941321"/>
            <a:ext cx="26334720" cy="19751040"/>
          </a:xfrm>
        </p:spPr>
        <p:txBody>
          <a:bodyPr/>
          <a:lstStyle>
            <a:lvl1pPr marL="0" indent="0">
              <a:buNone/>
              <a:defRPr sz="19798"/>
            </a:lvl1pPr>
            <a:lvl2pPr marL="2821426" indent="0">
              <a:buNone/>
              <a:defRPr sz="17228"/>
            </a:lvl2pPr>
            <a:lvl3pPr marL="5642852" indent="0">
              <a:buNone/>
              <a:defRPr sz="14786"/>
            </a:lvl3pPr>
            <a:lvl4pPr marL="8464280" indent="0">
              <a:buNone/>
              <a:defRPr sz="12471"/>
            </a:lvl4pPr>
            <a:lvl5pPr marL="11285706" indent="0">
              <a:buNone/>
              <a:defRPr sz="12471"/>
            </a:lvl5pPr>
            <a:lvl6pPr marL="14107132" indent="0">
              <a:buNone/>
              <a:defRPr sz="12471"/>
            </a:lvl6pPr>
            <a:lvl7pPr marL="16928559" indent="0">
              <a:buNone/>
              <a:defRPr sz="12471"/>
            </a:lvl7pPr>
            <a:lvl8pPr marL="19749985" indent="0">
              <a:buNone/>
              <a:defRPr sz="12471"/>
            </a:lvl8pPr>
            <a:lvl9pPr marL="22571414" indent="0">
              <a:buNone/>
              <a:defRPr sz="12471"/>
            </a:lvl9pPr>
          </a:lstStyle>
          <a:p>
            <a:endParaRPr lang="en-US" dirty="0"/>
          </a:p>
        </p:txBody>
      </p:sp>
      <p:sp>
        <p:nvSpPr>
          <p:cNvPr id="4" name="Text Placeholder 3"/>
          <p:cNvSpPr>
            <a:spLocks noGrp="1"/>
          </p:cNvSpPr>
          <p:nvPr>
            <p:ph type="body" sz="half" idx="2"/>
          </p:nvPr>
        </p:nvSpPr>
        <p:spPr>
          <a:xfrm>
            <a:off x="8602983" y="25763224"/>
            <a:ext cx="26334720" cy="3863339"/>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7011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03" tIns="219451" rIns="438903" bIns="219451" rtlCol="0" anchor="ctr">
            <a:normAutofit/>
          </a:bodyPr>
          <a:lstStyle/>
          <a:p>
            <a:r>
              <a:rPr lang="en-US"/>
              <a:t>Click to edit Master title style</a:t>
            </a:r>
          </a:p>
        </p:txBody>
      </p:sp>
      <p:sp>
        <p:nvSpPr>
          <p:cNvPr id="3" name="Text Placeholder 2"/>
          <p:cNvSpPr>
            <a:spLocks noGrp="1"/>
          </p:cNvSpPr>
          <p:nvPr>
            <p:ph type="body" idx="1"/>
          </p:nvPr>
        </p:nvSpPr>
        <p:spPr>
          <a:xfrm>
            <a:off x="2194560" y="7680965"/>
            <a:ext cx="39502080" cy="21724623"/>
          </a:xfrm>
          <a:prstGeom prst="rect">
            <a:avLst/>
          </a:prstGeom>
        </p:spPr>
        <p:txBody>
          <a:bodyPr vert="horz" lIns="438903" tIns="219451" rIns="438903" bIns="2194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1"/>
          </a:xfrm>
          <a:prstGeom prst="rect">
            <a:avLst/>
          </a:prstGeom>
        </p:spPr>
        <p:txBody>
          <a:bodyPr vert="horz" lIns="438903" tIns="219451" rIns="438903" bIns="219451" rtlCol="0" anchor="ctr"/>
          <a:lstStyle>
            <a:lvl1pPr algn="l">
              <a:defRPr sz="7327">
                <a:solidFill>
                  <a:schemeClr val="tx1">
                    <a:tint val="75000"/>
                  </a:schemeClr>
                </a:solidFill>
              </a:defRPr>
            </a:lvl1pPr>
          </a:lstStyle>
          <a:p>
            <a:fld id="{E4F16189-DB41-42F5-B187-0E036EE96E0B}" type="datetimeFigureOut">
              <a:rPr lang="en-US" smtClean="0"/>
              <a:t>4/20/22</a:t>
            </a:fld>
            <a:endParaRPr lang="en-US" dirty="0"/>
          </a:p>
        </p:txBody>
      </p:sp>
      <p:sp>
        <p:nvSpPr>
          <p:cNvPr id="5" name="Footer Placeholder 4"/>
          <p:cNvSpPr>
            <a:spLocks noGrp="1"/>
          </p:cNvSpPr>
          <p:nvPr>
            <p:ph type="ftr" sz="quarter" idx="3"/>
          </p:nvPr>
        </p:nvSpPr>
        <p:spPr>
          <a:xfrm>
            <a:off x="14996160" y="30510483"/>
            <a:ext cx="13898880" cy="1752601"/>
          </a:xfrm>
          <a:prstGeom prst="rect">
            <a:avLst/>
          </a:prstGeom>
        </p:spPr>
        <p:txBody>
          <a:bodyPr vert="horz" lIns="438903" tIns="219451" rIns="438903" bIns="219451" rtlCol="0" anchor="ctr"/>
          <a:lstStyle>
            <a:lvl1pPr algn="ctr">
              <a:defRPr sz="732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1"/>
          </a:xfrm>
          <a:prstGeom prst="rect">
            <a:avLst/>
          </a:prstGeom>
        </p:spPr>
        <p:txBody>
          <a:bodyPr vert="horz" lIns="438903" tIns="219451" rIns="438903" bIns="219451" rtlCol="0" anchor="ctr"/>
          <a:lstStyle>
            <a:lvl1pPr algn="r">
              <a:defRPr sz="7327">
                <a:solidFill>
                  <a:schemeClr val="tx1">
                    <a:tint val="75000"/>
                  </a:schemeClr>
                </a:solidFill>
              </a:defRPr>
            </a:lvl1pPr>
          </a:lstStyle>
          <a:p>
            <a:fld id="{662FD185-E02B-4476-BAC7-44E4CC1EA1FE}" type="slidenum">
              <a:rPr lang="en-US" smtClean="0"/>
              <a:t>‹#›</a:t>
            </a:fld>
            <a:endParaRPr lang="en-US" dirty="0"/>
          </a:p>
        </p:txBody>
      </p:sp>
    </p:spTree>
    <p:extLst>
      <p:ext uri="{BB962C8B-B14F-4D97-AF65-F5344CB8AC3E}">
        <p14:creationId xmlns:p14="http://schemas.microsoft.com/office/powerpoint/2010/main" val="218857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642852" rtl="0" eaLnBrk="1" latinLnBrk="0" hangingPunct="1">
        <a:spcBef>
          <a:spcPct val="0"/>
        </a:spcBef>
        <a:buNone/>
        <a:defRPr sz="27128" kern="1200">
          <a:solidFill>
            <a:schemeClr val="tx1"/>
          </a:solidFill>
          <a:latin typeface="+mj-lt"/>
          <a:ea typeface="+mj-ea"/>
          <a:cs typeface="+mj-cs"/>
        </a:defRPr>
      </a:lvl1pPr>
    </p:titleStyle>
    <p:bodyStyle>
      <a:lvl1pPr marL="2116071" indent="-2116071" algn="l" defTabSz="5642852" rtl="0" eaLnBrk="1" latinLnBrk="0" hangingPunct="1">
        <a:spcBef>
          <a:spcPct val="20000"/>
        </a:spcBef>
        <a:buFont typeface="Arial" pitchFamily="34" charset="0"/>
        <a:buChar char="•"/>
        <a:defRPr sz="19798" kern="1200">
          <a:solidFill>
            <a:schemeClr val="tx1"/>
          </a:solidFill>
          <a:latin typeface="+mn-lt"/>
          <a:ea typeface="+mn-ea"/>
          <a:cs typeface="+mn-cs"/>
        </a:defRPr>
      </a:lvl1pPr>
      <a:lvl2pPr marL="4584818" indent="-1763392" algn="l" defTabSz="5642852" rtl="0" eaLnBrk="1" latinLnBrk="0" hangingPunct="1">
        <a:spcBef>
          <a:spcPct val="20000"/>
        </a:spcBef>
        <a:buFont typeface="Arial" pitchFamily="34" charset="0"/>
        <a:buChar char="–"/>
        <a:defRPr sz="17228" kern="1200">
          <a:solidFill>
            <a:schemeClr val="tx1"/>
          </a:solidFill>
          <a:latin typeface="+mn-lt"/>
          <a:ea typeface="+mn-ea"/>
          <a:cs typeface="+mn-cs"/>
        </a:defRPr>
      </a:lvl2pPr>
      <a:lvl3pPr marL="7053567" indent="-1410714" algn="l" defTabSz="5642852" rtl="0" eaLnBrk="1" latinLnBrk="0" hangingPunct="1">
        <a:spcBef>
          <a:spcPct val="20000"/>
        </a:spcBef>
        <a:buFont typeface="Arial" pitchFamily="34" charset="0"/>
        <a:buChar char="•"/>
        <a:defRPr sz="14786" kern="1200">
          <a:solidFill>
            <a:schemeClr val="tx1"/>
          </a:solidFill>
          <a:latin typeface="+mn-lt"/>
          <a:ea typeface="+mn-ea"/>
          <a:cs typeface="+mn-cs"/>
        </a:defRPr>
      </a:lvl3pPr>
      <a:lvl4pPr marL="9874994"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4pPr>
      <a:lvl5pPr marL="1269642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5pPr>
      <a:lvl6pPr marL="1551784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6pPr>
      <a:lvl7pPr marL="18339272"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7pPr>
      <a:lvl8pPr marL="2116070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8pPr>
      <a:lvl9pPr marL="2398212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9pPr>
    </p:bodyStyle>
    <p:otherStyle>
      <a:defPPr>
        <a:defRPr lang="en-US"/>
      </a:defPPr>
      <a:lvl1pPr marL="0" algn="l" defTabSz="5642852" rtl="0" eaLnBrk="1" latinLnBrk="0" hangingPunct="1">
        <a:defRPr sz="11186" kern="1200">
          <a:solidFill>
            <a:schemeClr val="tx1"/>
          </a:solidFill>
          <a:latin typeface="+mn-lt"/>
          <a:ea typeface="+mn-ea"/>
          <a:cs typeface="+mn-cs"/>
        </a:defRPr>
      </a:lvl1pPr>
      <a:lvl2pPr marL="2821426" algn="l" defTabSz="5642852" rtl="0" eaLnBrk="1" latinLnBrk="0" hangingPunct="1">
        <a:defRPr sz="11186" kern="1200">
          <a:solidFill>
            <a:schemeClr val="tx1"/>
          </a:solidFill>
          <a:latin typeface="+mn-lt"/>
          <a:ea typeface="+mn-ea"/>
          <a:cs typeface="+mn-cs"/>
        </a:defRPr>
      </a:lvl2pPr>
      <a:lvl3pPr marL="5642852" algn="l" defTabSz="5642852" rtl="0" eaLnBrk="1" latinLnBrk="0" hangingPunct="1">
        <a:defRPr sz="11186" kern="1200">
          <a:solidFill>
            <a:schemeClr val="tx1"/>
          </a:solidFill>
          <a:latin typeface="+mn-lt"/>
          <a:ea typeface="+mn-ea"/>
          <a:cs typeface="+mn-cs"/>
        </a:defRPr>
      </a:lvl3pPr>
      <a:lvl4pPr marL="8464280" algn="l" defTabSz="5642852" rtl="0" eaLnBrk="1" latinLnBrk="0" hangingPunct="1">
        <a:defRPr sz="11186" kern="1200">
          <a:solidFill>
            <a:schemeClr val="tx1"/>
          </a:solidFill>
          <a:latin typeface="+mn-lt"/>
          <a:ea typeface="+mn-ea"/>
          <a:cs typeface="+mn-cs"/>
        </a:defRPr>
      </a:lvl4pPr>
      <a:lvl5pPr marL="11285706" algn="l" defTabSz="5642852" rtl="0" eaLnBrk="1" latinLnBrk="0" hangingPunct="1">
        <a:defRPr sz="11186" kern="1200">
          <a:solidFill>
            <a:schemeClr val="tx1"/>
          </a:solidFill>
          <a:latin typeface="+mn-lt"/>
          <a:ea typeface="+mn-ea"/>
          <a:cs typeface="+mn-cs"/>
        </a:defRPr>
      </a:lvl5pPr>
      <a:lvl6pPr marL="14107132" algn="l" defTabSz="5642852" rtl="0" eaLnBrk="1" latinLnBrk="0" hangingPunct="1">
        <a:defRPr sz="11186" kern="1200">
          <a:solidFill>
            <a:schemeClr val="tx1"/>
          </a:solidFill>
          <a:latin typeface="+mn-lt"/>
          <a:ea typeface="+mn-ea"/>
          <a:cs typeface="+mn-cs"/>
        </a:defRPr>
      </a:lvl6pPr>
      <a:lvl7pPr marL="16928559" algn="l" defTabSz="5642852" rtl="0" eaLnBrk="1" latinLnBrk="0" hangingPunct="1">
        <a:defRPr sz="11186" kern="1200">
          <a:solidFill>
            <a:schemeClr val="tx1"/>
          </a:solidFill>
          <a:latin typeface="+mn-lt"/>
          <a:ea typeface="+mn-ea"/>
          <a:cs typeface="+mn-cs"/>
        </a:defRPr>
      </a:lvl7pPr>
      <a:lvl8pPr marL="19749985" algn="l" defTabSz="5642852" rtl="0" eaLnBrk="1" latinLnBrk="0" hangingPunct="1">
        <a:defRPr sz="11186" kern="1200">
          <a:solidFill>
            <a:schemeClr val="tx1"/>
          </a:solidFill>
          <a:latin typeface="+mn-lt"/>
          <a:ea typeface="+mn-ea"/>
          <a:cs typeface="+mn-cs"/>
        </a:defRPr>
      </a:lvl8pPr>
      <a:lvl9pPr marL="22571414" algn="l" defTabSz="5642852" rtl="0" eaLnBrk="1" latinLnBrk="0" hangingPunct="1">
        <a:defRPr sz="1118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1840715"/>
            <a:ext cx="43891200" cy="1238214"/>
          </a:xfrm>
          <a:prstGeom prst="rect">
            <a:avLst/>
          </a:prstGeom>
        </p:spPr>
      </p:pic>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3891200" cy="5364669"/>
          </a:xfrm>
          <a:prstGeom prst="rect">
            <a:avLst/>
          </a:prstGeom>
        </p:spPr>
      </p:pic>
      <p:sp>
        <p:nvSpPr>
          <p:cNvPr id="15" name="TextBox 14"/>
          <p:cNvSpPr txBox="1"/>
          <p:nvPr/>
        </p:nvSpPr>
        <p:spPr>
          <a:xfrm>
            <a:off x="25688" y="4057757"/>
            <a:ext cx="43891200" cy="1035733"/>
          </a:xfrm>
          <a:prstGeom prst="rect">
            <a:avLst/>
          </a:prstGeom>
          <a:noFill/>
        </p:spPr>
        <p:txBody>
          <a:bodyPr wrap="square" lIns="164592" tIns="82296" rIns="164592" bIns="82296" rtlCol="0">
            <a:spAutoFit/>
          </a:bodyPr>
          <a:lstStyle/>
          <a:p>
            <a:pPr algn="ctr">
              <a:lnSpc>
                <a:spcPct val="50000"/>
              </a:lnSpc>
              <a:spcBef>
                <a:spcPct val="50000"/>
              </a:spcBef>
            </a:pPr>
            <a:r>
              <a:rPr lang="en-US" sz="3600" dirty="0">
                <a:solidFill>
                  <a:schemeClr val="bg1"/>
                </a:solidFill>
                <a:latin typeface="Rockwell" panose="02060603020205020403" pitchFamily="18" charset="0"/>
                <a:cs typeface="Times New Roman" pitchFamily="18" charset="0"/>
              </a:rPr>
              <a:t>Faculty Mentor: Matthew Moran, PhD</a:t>
            </a:r>
          </a:p>
          <a:p>
            <a:pPr algn="ctr">
              <a:lnSpc>
                <a:spcPct val="50000"/>
              </a:lnSpc>
              <a:spcBef>
                <a:spcPct val="50000"/>
              </a:spcBef>
            </a:pPr>
            <a:r>
              <a:rPr lang="en-US" sz="3600" dirty="0">
                <a:solidFill>
                  <a:schemeClr val="bg1"/>
                </a:solidFill>
                <a:latin typeface="Rockwell" panose="02060603020205020403" pitchFamily="18" charset="0"/>
                <a:cs typeface="Times New Roman" pitchFamily="18" charset="0"/>
              </a:rPr>
              <a:t>College of Health Professions - Department of Physical Therapy and Human Movement Science</a:t>
            </a:r>
          </a:p>
        </p:txBody>
      </p:sp>
      <p:sp>
        <p:nvSpPr>
          <p:cNvPr id="16" name="TextBox 15"/>
          <p:cNvSpPr txBox="1"/>
          <p:nvPr/>
        </p:nvSpPr>
        <p:spPr>
          <a:xfrm>
            <a:off x="3518950" y="381000"/>
            <a:ext cx="39405713" cy="2197525"/>
          </a:xfrm>
          <a:prstGeom prst="rect">
            <a:avLst/>
          </a:prstGeom>
          <a:noFill/>
        </p:spPr>
        <p:txBody>
          <a:bodyPr wrap="square" lIns="164592" tIns="82296" rIns="164592" bIns="82296" rtlCol="0">
            <a:spAutoFit/>
          </a:bodyPr>
          <a:lstStyle/>
          <a:p>
            <a:pPr algn="ctr"/>
            <a:r>
              <a:rPr lang="en-US" sz="6600" b="1" dirty="0">
                <a:solidFill>
                  <a:schemeClr val="bg1"/>
                </a:solidFill>
                <a:latin typeface="Rockwell" panose="02060603020205020403" pitchFamily="18" charset="77"/>
              </a:rPr>
              <a:t>Comparing the Magnitude of Kinetic Asymmetry During the Squat and</a:t>
            </a:r>
            <a:br>
              <a:rPr lang="en-US" sz="7200" b="1" dirty="0">
                <a:solidFill>
                  <a:schemeClr val="bg1"/>
                </a:solidFill>
                <a:latin typeface="Rockwell" panose="02060603020205020403" pitchFamily="18" charset="77"/>
              </a:rPr>
            </a:br>
            <a:r>
              <a:rPr lang="en-US" sz="6600" b="1" dirty="0">
                <a:solidFill>
                  <a:schemeClr val="bg1"/>
                </a:solidFill>
                <a:latin typeface="Rockwell" panose="02060603020205020403" pitchFamily="18" charset="77"/>
              </a:rPr>
              <a:t>Drop Vertical Jump in Collegiate Female Athletes</a:t>
            </a:r>
            <a:endParaRPr lang="en-US" sz="7200" b="1" dirty="0">
              <a:solidFill>
                <a:schemeClr val="bg1"/>
              </a:solidFill>
              <a:latin typeface="Rockwell" panose="02060603020205020403" pitchFamily="18" charset="77"/>
              <a:cs typeface="Times New Roman" pitchFamily="18" charset="0"/>
            </a:endParaRPr>
          </a:p>
        </p:txBody>
      </p:sp>
      <p:sp>
        <p:nvSpPr>
          <p:cNvPr id="27" name="TextBox 26"/>
          <p:cNvSpPr txBox="1"/>
          <p:nvPr/>
        </p:nvSpPr>
        <p:spPr>
          <a:xfrm>
            <a:off x="12335549" y="32040978"/>
            <a:ext cx="19447329" cy="646331"/>
          </a:xfrm>
          <a:prstGeom prst="rect">
            <a:avLst/>
          </a:prstGeom>
          <a:noFill/>
        </p:spPr>
        <p:txBody>
          <a:bodyPr wrap="square" rtlCol="0">
            <a:spAutoFit/>
          </a:bodyPr>
          <a:lstStyle/>
          <a:p>
            <a:pPr algn="ctr"/>
            <a:r>
              <a:rPr lang="en-US" sz="3600" b="1" dirty="0">
                <a:solidFill>
                  <a:schemeClr val="bg1"/>
                </a:solidFill>
                <a:latin typeface="Rockwell" panose="02060603020205020403" pitchFamily="18" charset="0"/>
                <a:cs typeface="Times New Roman" pitchFamily="18" charset="0"/>
              </a:rPr>
              <a:t>This work was presented at the 2022 Sacred Heart University Academic Festival</a:t>
            </a:r>
          </a:p>
        </p:txBody>
      </p:sp>
      <p:sp>
        <p:nvSpPr>
          <p:cNvPr id="22" name="Rectangle 21"/>
          <p:cNvSpPr/>
          <p:nvPr/>
        </p:nvSpPr>
        <p:spPr>
          <a:xfrm>
            <a:off x="0" y="5364669"/>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 name="TextBox 2"/>
          <p:cNvSpPr txBox="1"/>
          <p:nvPr/>
        </p:nvSpPr>
        <p:spPr>
          <a:xfrm>
            <a:off x="224174" y="5715000"/>
            <a:ext cx="11659309" cy="10926068"/>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ABSTRACT</a:t>
            </a:r>
          </a:p>
          <a:p>
            <a:r>
              <a:rPr lang="en-US" sz="1850" dirty="0">
                <a:solidFill>
                  <a:schemeClr val="tx2">
                    <a:lumMod val="60000"/>
                    <a:lumOff val="40000"/>
                  </a:schemeClr>
                </a:solidFill>
                <a:latin typeface="Rockwell" panose="02060603020205020403" pitchFamily="18" charset="0"/>
              </a:rPr>
              <a:t>Sports requiring jumping and landing maneuvers require specific neuromuscular patterns to control knee position and limit injury risk. C</a:t>
            </a:r>
            <a:r>
              <a:rPr lang="en-US" sz="1850" dirty="0">
                <a:solidFill>
                  <a:schemeClr val="tx2">
                    <a:lumMod val="60000"/>
                    <a:lumOff val="40000"/>
                  </a:schemeClr>
                </a:solidFill>
                <a:latin typeface="Rockwell" panose="02060603020205020403" pitchFamily="18" charset="77"/>
              </a:rPr>
              <a:t>linicians frequently use double-leg support tasks such as the overhead deep squat (DS) and drop vertical jump (DVJ) in their evaluations of female athletes, yet no previous research has determined the inter-relatedness, or lack thereof, of these screens. Examining the magnitude of kinetic asymmetries via force plates can identify athlete biases from a dominant limb, sequela of previous injury, or from sport-specific training to best screen athletes. </a:t>
            </a:r>
            <a:r>
              <a:rPr lang="en-US" sz="1850" b="1" dirty="0">
                <a:solidFill>
                  <a:schemeClr val="tx2">
                    <a:lumMod val="60000"/>
                    <a:lumOff val="40000"/>
                  </a:schemeClr>
                </a:solidFill>
                <a:latin typeface="Rockwell" panose="02060603020205020403" pitchFamily="18" charset="77"/>
              </a:rPr>
              <a:t>PURPOSE:</a:t>
            </a:r>
            <a:r>
              <a:rPr lang="en-US" sz="1850" dirty="0">
                <a:solidFill>
                  <a:schemeClr val="tx2">
                    <a:lumMod val="60000"/>
                    <a:lumOff val="40000"/>
                  </a:schemeClr>
                </a:solidFill>
                <a:latin typeface="Rockwell" panose="02060603020205020403" pitchFamily="18" charset="77"/>
              </a:rPr>
              <a:t> To compare landing kinetics between legs during the down phase of DS and landing phases of DVJ in female collegiate athletes who compete in sports with jumping, landing, and cutting maneuvers. </a:t>
            </a:r>
            <a:r>
              <a:rPr lang="en-US" sz="1850" b="1" dirty="0">
                <a:solidFill>
                  <a:schemeClr val="tx2">
                    <a:lumMod val="60000"/>
                    <a:lumOff val="40000"/>
                  </a:schemeClr>
                </a:solidFill>
                <a:latin typeface="Rockwell" panose="02060603020205020403" pitchFamily="18" charset="77"/>
              </a:rPr>
              <a:t>METHODS: </a:t>
            </a:r>
            <a:r>
              <a:rPr lang="en-US" sz="1850" dirty="0">
                <a:solidFill>
                  <a:schemeClr val="tx2">
                    <a:lumMod val="60000"/>
                    <a:lumOff val="40000"/>
                  </a:schemeClr>
                </a:solidFill>
                <a:latin typeface="Rockwell" panose="02060603020205020403" pitchFamily="18" charset="77"/>
              </a:rPr>
              <a:t>Eleven female varsity or club soccer, volleyball, field hockey, and lacrosse athletes from Sacred Heart University volunteered, granted informed consent, and completed a health history questionnaire prior to participation. Subjects were measured for </a:t>
            </a:r>
            <a:r>
              <a:rPr lang="en-US" sz="1850" dirty="0">
                <a:solidFill>
                  <a:schemeClr val="tx2">
                    <a:lumMod val="60000"/>
                    <a:lumOff val="40000"/>
                  </a:schemeClr>
                </a:solidFill>
                <a:latin typeface="Rockwell" panose="02060603020205020403" pitchFamily="18" charset="0"/>
              </a:rPr>
              <a:t>height, weight, knee and ankle widths, and leg length prior to completing a five-minute warmup on the bike. Three familiarization trials were granted for both the DS and DVJ. Reflective markers (</a:t>
            </a:r>
            <a:r>
              <a:rPr lang="en-US" sz="1850" dirty="0" err="1">
                <a:solidFill>
                  <a:schemeClr val="tx2">
                    <a:lumMod val="60000"/>
                    <a:lumOff val="40000"/>
                  </a:schemeClr>
                </a:solidFill>
                <a:latin typeface="Rockwell" panose="02060603020205020403" pitchFamily="18" charset="0"/>
              </a:rPr>
              <a:t>dia</a:t>
            </a:r>
            <a:r>
              <a:rPr lang="en-US" sz="1850" dirty="0">
                <a:solidFill>
                  <a:schemeClr val="tx2">
                    <a:lumMod val="60000"/>
                    <a:lumOff val="40000"/>
                  </a:schemeClr>
                </a:solidFill>
                <a:latin typeface="Rockwell" panose="02060603020205020403" pitchFamily="18" charset="0"/>
              </a:rPr>
              <a:t>=14mm) were affixed </a:t>
            </a:r>
            <a:r>
              <a:rPr lang="en-US" sz="1850" dirty="0">
                <a:solidFill>
                  <a:schemeClr val="tx2">
                    <a:lumMod val="60000"/>
                    <a:lumOff val="40000"/>
                  </a:schemeClr>
                </a:solidFill>
                <a:latin typeface="Rockwell" panose="02060603020205020403" pitchFamily="18" charset="77"/>
              </a:rPr>
              <a:t>bilaterally on the head of the 2</a:t>
            </a:r>
            <a:r>
              <a:rPr lang="en-US" sz="1850" baseline="30000" dirty="0">
                <a:solidFill>
                  <a:schemeClr val="tx2">
                    <a:lumMod val="60000"/>
                    <a:lumOff val="40000"/>
                  </a:schemeClr>
                </a:solidFill>
                <a:latin typeface="Rockwell" panose="02060603020205020403" pitchFamily="18" charset="77"/>
              </a:rPr>
              <a:t>nd</a:t>
            </a:r>
            <a:r>
              <a:rPr lang="en-US" sz="1850" dirty="0">
                <a:solidFill>
                  <a:schemeClr val="tx2">
                    <a:lumMod val="60000"/>
                    <a:lumOff val="40000"/>
                  </a:schemeClr>
                </a:solidFill>
                <a:latin typeface="Rockwell" panose="02060603020205020403" pitchFamily="18" charset="77"/>
              </a:rPr>
              <a:t> metatarsal, calcaneus, lateral (L)/medial(M) malleoli, L shank, L/M femoral epicondyles, L thigh, anterior superior iliac spine (ASIS), posterior superior iliac spine (PSIS), and iliac crest (IC) </a:t>
            </a:r>
            <a:r>
              <a:rPr lang="en-US" sz="1850" dirty="0">
                <a:solidFill>
                  <a:schemeClr val="tx2">
                    <a:lumMod val="60000"/>
                    <a:lumOff val="40000"/>
                  </a:schemeClr>
                </a:solidFill>
                <a:latin typeface="Rockwell" panose="02060603020205020403" pitchFamily="18" charset="0"/>
              </a:rPr>
              <a:t>using double sided tape. Three trials were recorded per exercise with 30 second rest between trials. All trials were captured with a 14-camera motion capture system (VICON Nexus; 120 Hz) and with dual embedded force plates (AMTI; 1200 Hz). </a:t>
            </a:r>
            <a:r>
              <a:rPr lang="en-US" sz="1850" b="1" dirty="0">
                <a:solidFill>
                  <a:schemeClr val="tx2">
                    <a:lumMod val="60000"/>
                    <a:lumOff val="40000"/>
                  </a:schemeClr>
                </a:solidFill>
                <a:latin typeface="Rockwell" panose="02060603020205020403" pitchFamily="18" charset="77"/>
              </a:rPr>
              <a:t>RESULTS: </a:t>
            </a:r>
            <a:r>
              <a:rPr lang="en-US" sz="1850" dirty="0">
                <a:solidFill>
                  <a:schemeClr val="tx2">
                    <a:lumMod val="60000"/>
                    <a:lumOff val="40000"/>
                  </a:schemeClr>
                </a:solidFill>
                <a:latin typeface="Rockwell" panose="02060603020205020403" pitchFamily="18" charset="77"/>
              </a:rPr>
              <a:t>Limb symmetry index (LSI) identified 10 of 11 participants that demonstrated substantial asymmetry (&gt;10%) on either the DS, first landing of DVJ, or second landing of DVJ, with four having substantial asymmetry on DS, seven on the first landing of DVJ, and six on the second landing of DVJ.</a:t>
            </a:r>
            <a:r>
              <a:rPr lang="en-US" sz="1850" b="1" dirty="0">
                <a:solidFill>
                  <a:schemeClr val="tx2">
                    <a:lumMod val="60000"/>
                    <a:lumOff val="40000"/>
                  </a:schemeClr>
                </a:solidFill>
                <a:latin typeface="Rockwell" panose="02060603020205020403" pitchFamily="18" charset="77"/>
              </a:rPr>
              <a:t> </a:t>
            </a:r>
            <a:r>
              <a:rPr lang="en-US" sz="1850" b="1">
                <a:solidFill>
                  <a:schemeClr val="tx2">
                    <a:lumMod val="60000"/>
                    <a:lumOff val="40000"/>
                  </a:schemeClr>
                </a:solidFill>
                <a:latin typeface="Rockwell" panose="02060603020205020403" pitchFamily="18" charset="77"/>
              </a:rPr>
              <a:t>DISCUSSION: </a:t>
            </a:r>
            <a:r>
              <a:rPr lang="en-US" sz="1850" dirty="0">
                <a:solidFill>
                  <a:schemeClr val="tx2">
                    <a:lumMod val="60000"/>
                    <a:lumOff val="40000"/>
                  </a:schemeClr>
                </a:solidFill>
                <a:latin typeface="Rockwell" panose="02060603020205020403" pitchFamily="18" charset="77"/>
              </a:rPr>
              <a:t>In younger populations, significant bilateral asymmetries were found in peak ground reaction forces (GRF) as well as landing impulse, yet these were not found in this collegiate population. While left and right-side landing impulse is statistically significant in the second landing of the DVJ, there is no statistical significance in weight shift found in either landing of the DVJ or the DS. </a:t>
            </a:r>
            <a:r>
              <a:rPr lang="en-US" sz="1850" b="1" dirty="0">
                <a:solidFill>
                  <a:schemeClr val="tx2">
                    <a:lumMod val="60000"/>
                    <a:lumOff val="40000"/>
                  </a:schemeClr>
                </a:solidFill>
                <a:latin typeface="Rockwell" panose="02060603020205020403" pitchFamily="18" charset="77"/>
              </a:rPr>
              <a:t>CONCLUSION: </a:t>
            </a:r>
            <a:r>
              <a:rPr lang="en-US" sz="1850" dirty="0">
                <a:solidFill>
                  <a:schemeClr val="tx2">
                    <a:lumMod val="60000"/>
                    <a:lumOff val="40000"/>
                  </a:schemeClr>
                </a:solidFill>
                <a:latin typeface="Rockwell" panose="02060603020205020403" pitchFamily="18" charset="77"/>
              </a:rPr>
              <a:t>It was hypothesized that as the complexity of the task increased (DVJ), greater asymmetry would result, however, asymmetry remained insignificant across the tests. </a:t>
            </a:r>
            <a:r>
              <a:rPr lang="en-US" sz="1850" dirty="0">
                <a:solidFill>
                  <a:schemeClr val="tx2">
                    <a:lumMod val="60000"/>
                    <a:lumOff val="40000"/>
                  </a:schemeClr>
                </a:solidFill>
                <a:latin typeface="Rockwell" panose="02060603020205020403" pitchFamily="18" charset="0"/>
              </a:rPr>
              <a:t>Both tests do however reflect symmetry accurately and would be effective in analyzing landing technique and possible injury risk. Clinicians should continue using these tests in landing and cutting sports, but with recovering populations, stress should be placed on monitoring and reducing asymmetry values to allow a safe return to sport and lower risk of re-injury. In the future, indicating each athlete's dominant limb would evaluate limb symmetry by sport as well as if the predominant limb during testing is the athlete’s dominant leg. Additionally, a larger sample size across various landing sports could identify other implications, and a reliability study would be best to establish the reliability of the magnitude and direction of asymmetry, otherwise these cannot be used for screening purposes</a:t>
            </a:r>
            <a:r>
              <a:rPr lang="en-US" sz="1850" b="1" dirty="0">
                <a:solidFill>
                  <a:schemeClr val="tx2">
                    <a:lumMod val="60000"/>
                    <a:lumOff val="40000"/>
                  </a:schemeClr>
                </a:solidFill>
                <a:latin typeface="Rockwell" panose="02060603020205020403" pitchFamily="18" charset="77"/>
              </a:rPr>
              <a:t>.</a:t>
            </a:r>
            <a:endParaRPr lang="en-US" sz="1850" dirty="0">
              <a:solidFill>
                <a:schemeClr val="tx2">
                  <a:lumMod val="60000"/>
                  <a:lumOff val="40000"/>
                </a:schemeClr>
              </a:solidFill>
              <a:latin typeface="Rockwell" panose="02060603020205020403" pitchFamily="18" charset="0"/>
            </a:endParaRPr>
          </a:p>
        </p:txBody>
      </p:sp>
      <p:cxnSp>
        <p:nvCxnSpPr>
          <p:cNvPr id="6" name="Straight Connector 5"/>
          <p:cNvCxnSpPr/>
          <p:nvPr/>
        </p:nvCxnSpPr>
        <p:spPr>
          <a:xfrm>
            <a:off x="152400" y="165354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33560" y="16649387"/>
            <a:ext cx="11271097" cy="9487213"/>
          </a:xfrm>
          <a:prstGeom prst="rect">
            <a:avLst/>
          </a:prstGeom>
          <a:noFill/>
        </p:spPr>
        <p:txBody>
          <a:bodyPr wrap="square" rtlCol="0">
            <a:spAutoFit/>
          </a:bodyPr>
          <a:lstStyle/>
          <a:p>
            <a:r>
              <a:rPr lang="en-US" sz="5400" b="1" dirty="0">
                <a:solidFill>
                  <a:schemeClr val="tx2">
                    <a:lumMod val="60000"/>
                    <a:lumOff val="40000"/>
                  </a:schemeClr>
                </a:solidFill>
                <a:latin typeface="Rockwell" panose="02060603020205020403" pitchFamily="18" charset="0"/>
              </a:rPr>
              <a:t>Why are movement screens pertinent for screening athletes?</a:t>
            </a:r>
          </a:p>
          <a:p>
            <a:endParaRPr lang="en-US" sz="1050" b="1" dirty="0">
              <a:solidFill>
                <a:schemeClr val="tx2">
                  <a:lumMod val="60000"/>
                  <a:lumOff val="40000"/>
                </a:schemeClr>
              </a:solidFill>
              <a:latin typeface="Rockwell" panose="02060603020205020403" pitchFamily="18" charset="0"/>
            </a:endParaRP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Female athletes have a 4-to-6-fold higher incidence of anterior cruciate ligament (ACL) injury than males</a:t>
            </a:r>
            <a:r>
              <a:rPr lang="en-US" sz="2900" baseline="30000" dirty="0">
                <a:solidFill>
                  <a:schemeClr val="tx2">
                    <a:lumMod val="60000"/>
                    <a:lumOff val="40000"/>
                  </a:schemeClr>
                </a:solidFill>
                <a:latin typeface="Rockwell" panose="02060603020205020403" pitchFamily="18" charset="77"/>
              </a:rPr>
              <a:t>1-3</a:t>
            </a:r>
            <a:endParaRPr lang="en-US" sz="2900" dirty="0">
              <a:solidFill>
                <a:schemeClr val="tx2">
                  <a:lumMod val="60000"/>
                  <a:lumOff val="40000"/>
                </a:schemeClr>
              </a:solidFill>
              <a:latin typeface="Rockwell" panose="02060603020205020403" pitchFamily="18" charset="77"/>
            </a:endParaRP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70% occur in non-contact situations</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Biomechanical movement screening identifies abnormal movements (e.g., dynamic knee valgus, poor knee stability) that increase injury risk</a:t>
            </a:r>
            <a:r>
              <a:rPr lang="en-US" sz="2900" baseline="30000" dirty="0">
                <a:solidFill>
                  <a:schemeClr val="tx2">
                    <a:lumMod val="60000"/>
                    <a:lumOff val="40000"/>
                  </a:schemeClr>
                </a:solidFill>
                <a:latin typeface="Rockwell" panose="02060603020205020403" pitchFamily="18" charset="77"/>
              </a:rPr>
              <a:t>4</a:t>
            </a:r>
            <a:r>
              <a:rPr lang="en-US" sz="2900" dirty="0">
                <a:solidFill>
                  <a:schemeClr val="tx2">
                    <a:lumMod val="60000"/>
                    <a:lumOff val="40000"/>
                  </a:schemeClr>
                </a:solidFill>
                <a:latin typeface="Rockwell" panose="02060603020205020403" pitchFamily="18" charset="77"/>
              </a:rPr>
              <a:t> </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Reliance on one movement screen to forecast ACL or lower extremity injury risk may be insufficient so a combination of screens may be necessary.</a:t>
            </a:r>
            <a:r>
              <a:rPr lang="en-US" sz="2900" baseline="30000" dirty="0">
                <a:solidFill>
                  <a:schemeClr val="tx2">
                    <a:lumMod val="60000"/>
                    <a:lumOff val="40000"/>
                  </a:schemeClr>
                </a:solidFill>
                <a:latin typeface="Rockwell" panose="02060603020205020403" pitchFamily="18" charset="77"/>
              </a:rPr>
              <a:t>5,7</a:t>
            </a:r>
            <a:r>
              <a:rPr lang="en-US" sz="2900" dirty="0">
                <a:solidFill>
                  <a:schemeClr val="tx2">
                    <a:lumMod val="60000"/>
                    <a:lumOff val="40000"/>
                  </a:schemeClr>
                </a:solidFill>
                <a:latin typeface="Rockwell" panose="02060603020205020403" pitchFamily="18" charset="77"/>
              </a:rPr>
              <a:t> </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Previous studies lacked the evaluation of double limb support tasks and a collegiate population</a:t>
            </a:r>
            <a:r>
              <a:rPr lang="en-US" sz="2900" baseline="30000" dirty="0">
                <a:solidFill>
                  <a:schemeClr val="tx2">
                    <a:lumMod val="60000"/>
                    <a:lumOff val="40000"/>
                  </a:schemeClr>
                </a:solidFill>
                <a:latin typeface="Rockwell" panose="02060603020205020403" pitchFamily="18" charset="77"/>
              </a:rPr>
              <a:t>4-6</a:t>
            </a:r>
            <a:endParaRPr lang="en-US" sz="2900" baseline="30000" dirty="0">
              <a:solidFill>
                <a:schemeClr val="tx2">
                  <a:lumMod val="60000"/>
                  <a:lumOff val="40000"/>
                </a:schemeClr>
              </a:solidFill>
              <a:latin typeface="Rockwell" panose="02060603020205020403" pitchFamily="18" charset="0"/>
            </a:endParaRP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Deep Squat (DS) and Drop Vertical Jump (DVJ) have been successful in screening athletes yet the interrelatedness of these tests regarding asymmetry have not been established in the collegiate population</a:t>
            </a:r>
          </a:p>
          <a:p>
            <a:pPr marL="457200" indent="-457200">
              <a:buFont typeface="Arial" panose="020B0604020202020204" pitchFamily="34" charset="0"/>
              <a:buChar char="•"/>
            </a:pPr>
            <a:endParaRPr lang="en-US" sz="2800" i="1" dirty="0">
              <a:solidFill>
                <a:schemeClr val="tx2">
                  <a:lumMod val="60000"/>
                  <a:lumOff val="40000"/>
                </a:schemeClr>
              </a:solidFill>
              <a:latin typeface="Rockwell" panose="02060603020205020403" pitchFamily="18" charset="77"/>
            </a:endParaRPr>
          </a:p>
        </p:txBody>
      </p:sp>
      <p:cxnSp>
        <p:nvCxnSpPr>
          <p:cNvPr id="31" name="Straight Connector 30"/>
          <p:cNvCxnSpPr/>
          <p:nvPr/>
        </p:nvCxnSpPr>
        <p:spPr>
          <a:xfrm>
            <a:off x="228600" y="258318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33560" y="25926901"/>
            <a:ext cx="11789041" cy="5924699"/>
          </a:xfrm>
          <a:prstGeom prst="rect">
            <a:avLst/>
          </a:prstGeom>
          <a:noFill/>
        </p:spPr>
        <p:txBody>
          <a:bodyPr wrap="square" rtlCol="0">
            <a:spAutoFit/>
          </a:bodyPr>
          <a:lstStyle/>
          <a:p>
            <a:r>
              <a:rPr lang="en-US" sz="5400" b="1" dirty="0">
                <a:solidFill>
                  <a:schemeClr val="tx2">
                    <a:lumMod val="60000"/>
                    <a:lumOff val="40000"/>
                  </a:schemeClr>
                </a:solidFill>
                <a:latin typeface="Rockwell" panose="02060603020205020403" pitchFamily="18" charset="0"/>
              </a:rPr>
              <a:t>What are the impacts of asymmetry on injury risk?</a:t>
            </a:r>
          </a:p>
          <a:p>
            <a:endParaRPr lang="en-US" sz="1000" b="1" dirty="0">
              <a:solidFill>
                <a:schemeClr val="tx2">
                  <a:lumMod val="60000"/>
                  <a:lumOff val="40000"/>
                </a:schemeClr>
              </a:solidFill>
              <a:latin typeface="Rockwell" panose="02060603020205020403" pitchFamily="18" charset="0"/>
            </a:endParaRP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Based on past research reports, substantial asymmetry has shown to increase injury risk</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Right and left limb imbalances &gt; 15% for knee flexors or hip extensors were associated with overall higher injury rates in female collegiate athletes.</a:t>
            </a:r>
            <a:r>
              <a:rPr lang="en-US" sz="2900" baseline="30000" dirty="0">
                <a:solidFill>
                  <a:schemeClr val="tx2">
                    <a:lumMod val="60000"/>
                    <a:lumOff val="40000"/>
                  </a:schemeClr>
                </a:solidFill>
                <a:latin typeface="Rockwell" panose="02060603020205020403" pitchFamily="18" charset="77"/>
              </a:rPr>
              <a:t>8</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Right and left hip extensor asymmetries were predictive of low back pain over the ensuing year.</a:t>
            </a:r>
            <a:r>
              <a:rPr lang="en-US" sz="2900" baseline="30000" dirty="0">
                <a:solidFill>
                  <a:schemeClr val="tx2">
                    <a:lumMod val="60000"/>
                    <a:lumOff val="40000"/>
                  </a:schemeClr>
                </a:solidFill>
                <a:latin typeface="Rockwell" panose="02060603020205020403" pitchFamily="18" charset="77"/>
              </a:rPr>
              <a:t>8</a:t>
            </a:r>
            <a:endParaRPr lang="en-US" sz="2900" dirty="0">
              <a:solidFill>
                <a:schemeClr val="tx2">
                  <a:lumMod val="60000"/>
                  <a:lumOff val="40000"/>
                </a:schemeClr>
              </a:solidFill>
              <a:latin typeface="Rockwell" panose="02060603020205020403" pitchFamily="18" charset="77"/>
            </a:endParaRP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Knee flexor-extensor ratio is commonly associated with hamstrings and ACL injuries.</a:t>
            </a:r>
            <a:r>
              <a:rPr lang="en-US" sz="2900" baseline="30000" dirty="0">
                <a:solidFill>
                  <a:schemeClr val="tx2">
                    <a:lumMod val="60000"/>
                    <a:lumOff val="40000"/>
                  </a:schemeClr>
                </a:solidFill>
                <a:latin typeface="Rockwell" panose="02060603020205020403" pitchFamily="18" charset="77"/>
              </a:rPr>
              <a:t>8</a:t>
            </a:r>
            <a:endParaRPr lang="en-US" sz="2900" dirty="0">
              <a:solidFill>
                <a:schemeClr val="tx2">
                  <a:lumMod val="60000"/>
                  <a:lumOff val="40000"/>
                </a:schemeClr>
              </a:solidFill>
              <a:latin typeface="Rockwell" panose="02060603020205020403" pitchFamily="18" charset="77"/>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889174"/>
            <a:ext cx="6000750" cy="3295650"/>
          </a:xfrm>
          <a:prstGeom prst="rect">
            <a:avLst/>
          </a:prstGeom>
        </p:spPr>
      </p:pic>
      <p:sp>
        <p:nvSpPr>
          <p:cNvPr id="35" name="TextBox 34"/>
          <p:cNvSpPr txBox="1"/>
          <p:nvPr/>
        </p:nvSpPr>
        <p:spPr>
          <a:xfrm>
            <a:off x="12721736" y="5751699"/>
            <a:ext cx="17907000" cy="3508653"/>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PARTICIPANTS</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11 female soccer, volleyball, field hockey, and lacrosse athletes from Sacred Heart University </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4 Varsity athletes, 7 Club athletes</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7 Soccer players, 2 Lacrosse players, 2 Field Hockey players, and 1 Volleyball player</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All cleared to participate in practice and competition</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IRB approved study; All granted informed consent and health history questionnaire</a:t>
            </a:r>
          </a:p>
        </p:txBody>
      </p:sp>
      <p:sp>
        <p:nvSpPr>
          <p:cNvPr id="36" name="TextBox 35"/>
          <p:cNvSpPr txBox="1"/>
          <p:nvPr/>
        </p:nvSpPr>
        <p:spPr>
          <a:xfrm>
            <a:off x="12721736" y="9287812"/>
            <a:ext cx="14986760" cy="6109365"/>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METHODS</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Participants measured for </a:t>
            </a:r>
            <a:r>
              <a:rPr lang="en-US" sz="2900" dirty="0" err="1">
                <a:solidFill>
                  <a:schemeClr val="tx2">
                    <a:lumMod val="60000"/>
                    <a:lumOff val="40000"/>
                  </a:schemeClr>
                </a:solidFill>
                <a:latin typeface="Rockwell" panose="02060603020205020403" pitchFamily="18" charset="0"/>
              </a:rPr>
              <a:t>ht</a:t>
            </a:r>
            <a:r>
              <a:rPr lang="en-US" sz="2900" dirty="0">
                <a:solidFill>
                  <a:schemeClr val="tx2">
                    <a:lumMod val="60000"/>
                    <a:lumOff val="40000"/>
                  </a:schemeClr>
                </a:solidFill>
                <a:latin typeface="Rockwell" panose="02060603020205020403" pitchFamily="18" charset="0"/>
              </a:rPr>
              <a:t>, </a:t>
            </a:r>
            <a:r>
              <a:rPr lang="en-US" sz="2900" dirty="0" err="1">
                <a:solidFill>
                  <a:schemeClr val="tx2">
                    <a:lumMod val="60000"/>
                    <a:lumOff val="40000"/>
                  </a:schemeClr>
                </a:solidFill>
                <a:latin typeface="Rockwell" panose="02060603020205020403" pitchFamily="18" charset="0"/>
              </a:rPr>
              <a:t>wt</a:t>
            </a:r>
            <a:r>
              <a:rPr lang="en-US" sz="2900" dirty="0">
                <a:solidFill>
                  <a:schemeClr val="tx2">
                    <a:lumMod val="60000"/>
                    <a:lumOff val="40000"/>
                  </a:schemeClr>
                </a:solidFill>
                <a:latin typeface="Rockwell" panose="02060603020205020403" pitchFamily="18" charset="0"/>
              </a:rPr>
              <a:t>, knee and ankle widths, and leg length</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5-minute warm-up on bike (4 out of 10 intensity)</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Three familiarization trials were granted for each movement</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Reflective markers affixed </a:t>
            </a:r>
            <a:r>
              <a:rPr lang="en-US" sz="2900" dirty="0">
                <a:solidFill>
                  <a:schemeClr val="tx2">
                    <a:lumMod val="60000"/>
                    <a:lumOff val="40000"/>
                  </a:schemeClr>
                </a:solidFill>
                <a:latin typeface="Rockwell" panose="02060603020205020403" pitchFamily="18" charset="77"/>
              </a:rPr>
              <a:t>bilaterally on head of 2</a:t>
            </a:r>
            <a:r>
              <a:rPr lang="en-US" sz="2900" baseline="30000" dirty="0">
                <a:solidFill>
                  <a:schemeClr val="tx2">
                    <a:lumMod val="60000"/>
                    <a:lumOff val="40000"/>
                  </a:schemeClr>
                </a:solidFill>
                <a:latin typeface="Rockwell" panose="02060603020205020403" pitchFamily="18" charset="77"/>
              </a:rPr>
              <a:t>nd</a:t>
            </a:r>
            <a:r>
              <a:rPr lang="en-US" sz="2900" dirty="0">
                <a:solidFill>
                  <a:schemeClr val="tx2">
                    <a:lumMod val="60000"/>
                    <a:lumOff val="40000"/>
                  </a:schemeClr>
                </a:solidFill>
                <a:latin typeface="Rockwell" panose="02060603020205020403" pitchFamily="18" charset="77"/>
              </a:rPr>
              <a:t> metatarsal, calcaneus, lateral (L)/medial(M) malleoli, L shank, L/M femoral epicondyles, L thigh, anterior superior iliac spine (ASIS), posterior superior iliac spine (PSIS), and iliac crest (IC) (Figure 1)</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Each participant performed three trials of the DVJ and DS with order randomized and 30-sec rest between trials</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3D marker position were captured with 14-camara motion capture system (VICON Nexus, 120 Hz) with embedded force plates (AMTI, 1200 Hz) measuring ground reaction forces.</a:t>
            </a:r>
          </a:p>
        </p:txBody>
      </p:sp>
      <p:sp>
        <p:nvSpPr>
          <p:cNvPr id="37" name="TextBox 36"/>
          <p:cNvSpPr txBox="1"/>
          <p:nvPr/>
        </p:nvSpPr>
        <p:spPr>
          <a:xfrm>
            <a:off x="12721736" y="19864115"/>
            <a:ext cx="14915694" cy="566308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RESULTS</a:t>
            </a:r>
          </a:p>
          <a:p>
            <a:pPr marL="457200" indent="-457200">
              <a:buFont typeface="Arial" panose="020B0604020202020204" pitchFamily="34" charset="0"/>
              <a:buChar char="•"/>
            </a:pPr>
            <a:r>
              <a:rPr lang="en-US" sz="2900" b="1" dirty="0">
                <a:solidFill>
                  <a:schemeClr val="tx2">
                    <a:lumMod val="60000"/>
                    <a:lumOff val="40000"/>
                  </a:schemeClr>
                </a:solidFill>
                <a:latin typeface="Rockwell" panose="02060603020205020403" pitchFamily="18" charset="0"/>
              </a:rPr>
              <a:t>Magnitude of Landing Impulse Asymmetry </a:t>
            </a:r>
            <a:r>
              <a:rPr lang="en-US" sz="2900" dirty="0">
                <a:solidFill>
                  <a:schemeClr val="tx2">
                    <a:lumMod val="60000"/>
                    <a:lumOff val="40000"/>
                  </a:schemeClr>
                </a:solidFill>
                <a:latin typeface="Rockwell" panose="02060603020205020403" pitchFamily="18" charset="0"/>
              </a:rPr>
              <a:t>(SI %)</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DS: 3.42 </a:t>
            </a:r>
            <a:r>
              <a:rPr lang="en-US" sz="2900" dirty="0">
                <a:solidFill>
                  <a:schemeClr val="tx2">
                    <a:lumMod val="60000"/>
                    <a:lumOff val="40000"/>
                  </a:schemeClr>
                </a:solidFill>
                <a:latin typeface="Rockwell" panose="02060603020205020403" pitchFamily="18" charset="77"/>
                <a:cs typeface="Times New Roman" panose="02020603050405020304" pitchFamily="18" charset="0"/>
              </a:rPr>
              <a:t>± 2.48 (p=0.066)</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cs typeface="Times New Roman" panose="02020603050405020304" pitchFamily="18" charset="0"/>
              </a:rPr>
              <a:t>1</a:t>
            </a:r>
            <a:r>
              <a:rPr lang="en-US" sz="2900" baseline="30000" dirty="0">
                <a:solidFill>
                  <a:schemeClr val="tx2">
                    <a:lumMod val="60000"/>
                    <a:lumOff val="40000"/>
                  </a:schemeClr>
                </a:solidFill>
                <a:latin typeface="Rockwell" panose="02060603020205020403" pitchFamily="18" charset="77"/>
                <a:cs typeface="Times New Roman" panose="02020603050405020304" pitchFamily="18" charset="0"/>
              </a:rPr>
              <a:t>st</a:t>
            </a:r>
            <a:r>
              <a:rPr lang="en-US" sz="2900" dirty="0">
                <a:solidFill>
                  <a:schemeClr val="tx2">
                    <a:lumMod val="60000"/>
                    <a:lumOff val="40000"/>
                  </a:schemeClr>
                </a:solidFill>
                <a:latin typeface="Rockwell" panose="02060603020205020403" pitchFamily="18" charset="77"/>
                <a:cs typeface="Times New Roman" panose="02020603050405020304" pitchFamily="18" charset="0"/>
              </a:rPr>
              <a:t> landing DVJ: 9.46 ± 9.50 (p=0.113)</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cs typeface="Times New Roman" panose="02020603050405020304" pitchFamily="18" charset="0"/>
              </a:rPr>
              <a:t>2</a:t>
            </a:r>
            <a:r>
              <a:rPr lang="en-US" sz="2900" baseline="30000" dirty="0">
                <a:solidFill>
                  <a:schemeClr val="tx2">
                    <a:lumMod val="60000"/>
                    <a:lumOff val="40000"/>
                  </a:schemeClr>
                </a:solidFill>
                <a:latin typeface="Rockwell" panose="02060603020205020403" pitchFamily="18" charset="77"/>
                <a:cs typeface="Times New Roman" panose="02020603050405020304" pitchFamily="18" charset="0"/>
              </a:rPr>
              <a:t>nd</a:t>
            </a:r>
            <a:r>
              <a:rPr lang="en-US" sz="2900" dirty="0">
                <a:solidFill>
                  <a:schemeClr val="tx2">
                    <a:lumMod val="60000"/>
                    <a:lumOff val="40000"/>
                  </a:schemeClr>
                </a:solidFill>
                <a:latin typeface="Rockwell" panose="02060603020205020403" pitchFamily="18" charset="77"/>
                <a:cs typeface="Times New Roman" panose="02020603050405020304" pitchFamily="18" charset="0"/>
              </a:rPr>
              <a:t> landing DVJ: 7.76 ± 7.90 (p=0.668)</a:t>
            </a:r>
            <a:endParaRPr lang="en-US" sz="2900" dirty="0">
              <a:solidFill>
                <a:schemeClr val="tx2">
                  <a:lumMod val="60000"/>
                  <a:lumOff val="40000"/>
                </a:schemeClr>
              </a:solidFill>
              <a:latin typeface="Rockwell" panose="02060603020205020403" pitchFamily="18" charset="77"/>
            </a:endParaRPr>
          </a:p>
          <a:p>
            <a:pPr marL="457200" indent="-457200">
              <a:buFont typeface="Arial" panose="020B0604020202020204" pitchFamily="34" charset="0"/>
              <a:buChar char="•"/>
            </a:pPr>
            <a:r>
              <a:rPr lang="en-US" sz="2900" b="1" dirty="0">
                <a:solidFill>
                  <a:schemeClr val="tx2">
                    <a:lumMod val="60000"/>
                    <a:lumOff val="40000"/>
                  </a:schemeClr>
                </a:solidFill>
                <a:latin typeface="Rockwell" panose="02060603020205020403" pitchFamily="18" charset="0"/>
              </a:rPr>
              <a:t>Direction of Landing Impulse Asymmetry </a:t>
            </a:r>
            <a:r>
              <a:rPr lang="en-US" sz="2900" dirty="0">
                <a:solidFill>
                  <a:schemeClr val="tx2">
                    <a:lumMod val="60000"/>
                    <a:lumOff val="40000"/>
                  </a:schemeClr>
                </a:solidFill>
                <a:latin typeface="Rockwell" panose="02060603020205020403" pitchFamily="18" charset="0"/>
              </a:rPr>
              <a:t>(LSI %)</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4 athletes &gt; 10% asymmetry in the DS</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7 athletes &gt; 10% asymmetry in the DVJ 1</a:t>
            </a:r>
            <a:r>
              <a:rPr lang="en-US" sz="2900" baseline="30000" dirty="0">
                <a:solidFill>
                  <a:schemeClr val="tx2">
                    <a:lumMod val="60000"/>
                    <a:lumOff val="40000"/>
                  </a:schemeClr>
                </a:solidFill>
                <a:latin typeface="Rockwell" panose="02060603020205020403" pitchFamily="18" charset="0"/>
              </a:rPr>
              <a:t>st</a:t>
            </a:r>
            <a:r>
              <a:rPr lang="en-US" sz="2900" dirty="0">
                <a:solidFill>
                  <a:schemeClr val="tx2">
                    <a:lumMod val="60000"/>
                    <a:lumOff val="40000"/>
                  </a:schemeClr>
                </a:solidFill>
                <a:latin typeface="Rockwell" panose="02060603020205020403" pitchFamily="18" charset="0"/>
              </a:rPr>
              <a:t> landing</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6 athletes &gt; 10% asymmetry in the DVJ 2</a:t>
            </a:r>
            <a:r>
              <a:rPr lang="en-US" sz="2900" baseline="30000" dirty="0">
                <a:solidFill>
                  <a:schemeClr val="tx2">
                    <a:lumMod val="60000"/>
                    <a:lumOff val="40000"/>
                  </a:schemeClr>
                </a:solidFill>
                <a:latin typeface="Rockwell" panose="02060603020205020403" pitchFamily="18" charset="0"/>
              </a:rPr>
              <a:t>nd</a:t>
            </a:r>
            <a:r>
              <a:rPr lang="en-US" sz="2900" dirty="0">
                <a:solidFill>
                  <a:schemeClr val="tx2">
                    <a:lumMod val="60000"/>
                    <a:lumOff val="40000"/>
                  </a:schemeClr>
                </a:solidFill>
                <a:latin typeface="Rockwell" panose="02060603020205020403" pitchFamily="18" charset="0"/>
              </a:rPr>
              <a:t> landing</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Eight participants switched their dominant limb through the tests with seven showing substantial deviation from one leg to the other</a:t>
            </a:r>
          </a:p>
        </p:txBody>
      </p:sp>
      <p:sp>
        <p:nvSpPr>
          <p:cNvPr id="38" name="Rectangle 37"/>
          <p:cNvSpPr/>
          <p:nvPr/>
        </p:nvSpPr>
        <p:spPr>
          <a:xfrm>
            <a:off x="31555651" y="5364669"/>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9" name="TextBox 38"/>
          <p:cNvSpPr txBox="1"/>
          <p:nvPr/>
        </p:nvSpPr>
        <p:spPr>
          <a:xfrm>
            <a:off x="31619837" y="28670235"/>
            <a:ext cx="12034488" cy="3231654"/>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REFERENCES</a:t>
            </a:r>
            <a:endParaRPr lang="en-US" sz="1200" dirty="0"/>
          </a:p>
          <a:p>
            <a:pPr marL="228600" indent="-228600">
              <a:buFontTx/>
              <a:buAutoNum type="arabicPeriod"/>
            </a:pPr>
            <a:r>
              <a:rPr lang="en-US" sz="1100" dirty="0">
                <a:solidFill>
                  <a:schemeClr val="accent1"/>
                </a:solidFill>
              </a:rPr>
              <a:t>Hewett TE, Myer GD, Ford KR. Anterior Cruciate Ligament Injuries in Female Athletes: Part 1, Mechanisms and Risk Factors. </a:t>
            </a:r>
            <a:r>
              <a:rPr lang="en-US" sz="1100" i="1" dirty="0">
                <a:solidFill>
                  <a:schemeClr val="accent1"/>
                </a:solidFill>
              </a:rPr>
              <a:t>Am J Sports Med</a:t>
            </a:r>
            <a:r>
              <a:rPr lang="en-US" sz="1100" dirty="0">
                <a:solidFill>
                  <a:schemeClr val="accent1"/>
                </a:solidFill>
              </a:rPr>
              <a:t>. 2006;34(2):299-311. doi:10.1177/0363546505284183</a:t>
            </a:r>
          </a:p>
          <a:p>
            <a:pPr marL="228600" indent="-228600">
              <a:buFontTx/>
              <a:buAutoNum type="arabicPeriod"/>
            </a:pPr>
            <a:r>
              <a:rPr lang="en-US" sz="1100" dirty="0">
                <a:solidFill>
                  <a:schemeClr val="accent1"/>
                </a:solidFill>
              </a:rPr>
              <a:t>Arendt E, Dick R. Knee injury patterns among men and women in collegiate basketball and soccer. NCAA data and review of literature. </a:t>
            </a:r>
            <a:r>
              <a:rPr lang="en-US" sz="1100" i="1" dirty="0">
                <a:solidFill>
                  <a:schemeClr val="accent1"/>
                </a:solidFill>
              </a:rPr>
              <a:t>Am J Sports Med</a:t>
            </a:r>
            <a:r>
              <a:rPr lang="en-US" sz="1100" dirty="0">
                <a:solidFill>
                  <a:schemeClr val="accent1"/>
                </a:solidFill>
              </a:rPr>
              <a:t>. 1995;23(6):694-701. doi:10.1177/036354659502300611</a:t>
            </a:r>
          </a:p>
          <a:p>
            <a:pPr marL="228600" indent="-228600">
              <a:buFontTx/>
              <a:buAutoNum type="arabicPeriod"/>
            </a:pPr>
            <a:r>
              <a:rPr lang="en-US" sz="1100" dirty="0">
                <a:solidFill>
                  <a:schemeClr val="accent1"/>
                </a:solidFill>
              </a:rPr>
              <a:t>McNair PJ, Marshall RN, Matheson JA. Important features associated with acute anterior cruciate ligament injury. </a:t>
            </a:r>
            <a:r>
              <a:rPr lang="en-US" sz="1100" i="1" dirty="0">
                <a:solidFill>
                  <a:schemeClr val="accent1"/>
                </a:solidFill>
              </a:rPr>
              <a:t>N Z Med J</a:t>
            </a:r>
            <a:r>
              <a:rPr lang="en-US" sz="1100" dirty="0">
                <a:solidFill>
                  <a:schemeClr val="accent1"/>
                </a:solidFill>
              </a:rPr>
              <a:t>. 1990;103(901):537-539.</a:t>
            </a:r>
          </a:p>
          <a:p>
            <a:pPr marL="228600" indent="-228600">
              <a:buFontTx/>
              <a:buAutoNum type="arabicPeriod"/>
            </a:pPr>
            <a:r>
              <a:rPr lang="en-US" sz="1100" dirty="0">
                <a:solidFill>
                  <a:schemeClr val="accent1"/>
                </a:solidFill>
              </a:rPr>
              <a:t>Paz GA, Maia M de F, Farias D, et al. Kinematic Analysis of Knee Valgus During Drop Vertical Jump and Forward Step-Up in Young Basketball Players. </a:t>
            </a:r>
            <a:r>
              <a:rPr lang="en-US" sz="1100" i="1" dirty="0">
                <a:solidFill>
                  <a:schemeClr val="accent1"/>
                </a:solidFill>
              </a:rPr>
              <a:t>Int J Sports Phys </a:t>
            </a:r>
            <a:r>
              <a:rPr lang="en-US" sz="1100" i="1" dirty="0" err="1">
                <a:solidFill>
                  <a:schemeClr val="accent1"/>
                </a:solidFill>
              </a:rPr>
              <a:t>Ther</a:t>
            </a:r>
            <a:r>
              <a:rPr lang="en-US" sz="1100" dirty="0">
                <a:solidFill>
                  <a:schemeClr val="accent1"/>
                </a:solidFill>
              </a:rPr>
              <a:t>. 2016;11(2):212-219.</a:t>
            </a:r>
          </a:p>
          <a:p>
            <a:pPr marL="228600" indent="-228600">
              <a:buFontTx/>
              <a:buAutoNum type="arabicPeriod"/>
            </a:pPr>
            <a:r>
              <a:rPr lang="en-US" sz="1100" dirty="0">
                <a:solidFill>
                  <a:schemeClr val="accent1"/>
                </a:solidFill>
              </a:rPr>
              <a:t>Bishop C, Pereira LA, Reis VP, Read P, Turner AN, </a:t>
            </a:r>
            <a:r>
              <a:rPr lang="en-US" sz="1100" dirty="0" err="1">
                <a:solidFill>
                  <a:schemeClr val="accent1"/>
                </a:solidFill>
              </a:rPr>
              <a:t>Loturco</a:t>
            </a:r>
            <a:r>
              <a:rPr lang="en-US" sz="1100" dirty="0">
                <a:solidFill>
                  <a:schemeClr val="accent1"/>
                </a:solidFill>
              </a:rPr>
              <a:t> I. Comparing the magnitude and direction of asymmetry during the squat, countermovement and drop jump tests in elite youth female soccer players. </a:t>
            </a:r>
            <a:r>
              <a:rPr lang="en-US" sz="1100" i="1" dirty="0">
                <a:solidFill>
                  <a:schemeClr val="accent1"/>
                </a:solidFill>
              </a:rPr>
              <a:t>Journal of Sports Sciences</a:t>
            </a:r>
            <a:r>
              <a:rPr lang="en-US" sz="1100" dirty="0">
                <a:solidFill>
                  <a:schemeClr val="accent1"/>
                </a:solidFill>
              </a:rPr>
              <a:t>. 2020;38(11-12):1296-1303. doi:10.1080/02640414.2019.1649525</a:t>
            </a:r>
          </a:p>
          <a:p>
            <a:pPr marL="228600" indent="-228600">
              <a:buFontTx/>
              <a:buAutoNum type="arabicPeriod"/>
            </a:pPr>
            <a:r>
              <a:rPr lang="en-US" sz="1100" dirty="0">
                <a:solidFill>
                  <a:schemeClr val="accent1"/>
                </a:solidFill>
              </a:rPr>
              <a:t>Atkins SJ, Bentley I, Hurst HT, Sinclair JK, </a:t>
            </a:r>
            <a:r>
              <a:rPr lang="en-US" sz="1100" dirty="0" err="1">
                <a:solidFill>
                  <a:schemeClr val="accent1"/>
                </a:solidFill>
              </a:rPr>
              <a:t>Hesketh</a:t>
            </a:r>
            <a:r>
              <a:rPr lang="en-US" sz="1100" dirty="0">
                <a:solidFill>
                  <a:schemeClr val="accent1"/>
                </a:solidFill>
              </a:rPr>
              <a:t> C. The Presence of Bilateral Imbalance of the Lower Limbs in Elite Youth Soccer Players of Different Ages. </a:t>
            </a:r>
            <a:r>
              <a:rPr lang="en-US" sz="1100" i="1" dirty="0">
                <a:solidFill>
                  <a:schemeClr val="accent1"/>
                </a:solidFill>
              </a:rPr>
              <a:t>J Strength Cond Res</a:t>
            </a:r>
            <a:r>
              <a:rPr lang="en-US" sz="1100" dirty="0">
                <a:solidFill>
                  <a:schemeClr val="accent1"/>
                </a:solidFill>
              </a:rPr>
              <a:t>. 2016;30(4):1007-1013. doi:10.1519/JSC.0b013e3182987044</a:t>
            </a:r>
          </a:p>
          <a:p>
            <a:pPr marL="228600" indent="-228600">
              <a:buFontTx/>
              <a:buAutoNum type="arabicPeriod"/>
            </a:pPr>
            <a:r>
              <a:rPr lang="en-US" sz="1100" dirty="0">
                <a:solidFill>
                  <a:schemeClr val="accent1"/>
                </a:solidFill>
              </a:rPr>
              <a:t>Landis SE, Baker RT, </a:t>
            </a:r>
            <a:r>
              <a:rPr lang="en-US" sz="1100" dirty="0" err="1">
                <a:solidFill>
                  <a:schemeClr val="accent1"/>
                </a:solidFill>
              </a:rPr>
              <a:t>Seegmiller</a:t>
            </a:r>
            <a:r>
              <a:rPr lang="en-US" sz="1100" dirty="0">
                <a:solidFill>
                  <a:schemeClr val="accent1"/>
                </a:solidFill>
              </a:rPr>
              <a:t> JG. Non-Contact Anterior Cruciate Ligament and Lower Extremity Injury Risk Prediction Using Functional Movement Screen and Knee Abduction Moment: An Epidemiological Observation of Female Intercollegiate Athletes. </a:t>
            </a:r>
            <a:r>
              <a:rPr lang="en-US" sz="1100" i="1" dirty="0">
                <a:solidFill>
                  <a:schemeClr val="accent1"/>
                </a:solidFill>
              </a:rPr>
              <a:t>Int J Sports Phys </a:t>
            </a:r>
            <a:r>
              <a:rPr lang="en-US" sz="1100" i="1" dirty="0" err="1">
                <a:solidFill>
                  <a:schemeClr val="accent1"/>
                </a:solidFill>
              </a:rPr>
              <a:t>Ther</a:t>
            </a:r>
            <a:r>
              <a:rPr lang="en-US" sz="1100" dirty="0">
                <a:solidFill>
                  <a:schemeClr val="accent1"/>
                </a:solidFill>
              </a:rPr>
              <a:t>. 2018;13(6):973-984.</a:t>
            </a:r>
          </a:p>
          <a:p>
            <a:pPr marL="228600" indent="-228600">
              <a:buFontTx/>
              <a:buAutoNum type="arabicPeriod"/>
            </a:pPr>
            <a:r>
              <a:rPr lang="en-US" sz="1100" dirty="0">
                <a:solidFill>
                  <a:schemeClr val="accent1"/>
                </a:solidFill>
              </a:rPr>
              <a:t>Newton RU, Gerber A, Nimphius S, et al. Determination of functional strength imbalance of the lower extremities. </a:t>
            </a:r>
            <a:r>
              <a:rPr lang="en-US" sz="1100" i="1" dirty="0">
                <a:solidFill>
                  <a:schemeClr val="accent1"/>
                </a:solidFill>
              </a:rPr>
              <a:t>J Strength Cond Res</a:t>
            </a:r>
            <a:r>
              <a:rPr lang="en-US" sz="1100" dirty="0">
                <a:solidFill>
                  <a:schemeClr val="accent1"/>
                </a:solidFill>
              </a:rPr>
              <a:t>. 2006;20(4):971-977. doi:10.1519/R-5050501x.1</a:t>
            </a:r>
          </a:p>
        </p:txBody>
      </p:sp>
      <p:sp>
        <p:nvSpPr>
          <p:cNvPr id="40" name="TextBox 39"/>
          <p:cNvSpPr txBox="1"/>
          <p:nvPr/>
        </p:nvSpPr>
        <p:spPr>
          <a:xfrm>
            <a:off x="31971230" y="5710898"/>
            <a:ext cx="11504389" cy="1235722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DISCUSSION</a:t>
            </a:r>
          </a:p>
          <a:p>
            <a:pPr marL="342900"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A previous report indicated that in younger populations </a:t>
            </a:r>
            <a:r>
              <a:rPr lang="en-US" sz="2900" i="1" u="sng" dirty="0">
                <a:solidFill>
                  <a:schemeClr val="tx2">
                    <a:lumMod val="60000"/>
                    <a:lumOff val="40000"/>
                  </a:schemeClr>
                </a:solidFill>
                <a:latin typeface="Rockwell" panose="02060603020205020403" pitchFamily="18" charset="77"/>
              </a:rPr>
              <a:t>left and right-side peak ground reaction forces</a:t>
            </a:r>
            <a:r>
              <a:rPr lang="en-US" sz="2900" i="1" dirty="0">
                <a:solidFill>
                  <a:schemeClr val="tx2">
                    <a:lumMod val="60000"/>
                    <a:lumOff val="40000"/>
                  </a:schemeClr>
                </a:solidFill>
                <a:latin typeface="Rockwell" panose="02060603020205020403" pitchFamily="18" charset="77"/>
              </a:rPr>
              <a:t> </a:t>
            </a:r>
            <a:r>
              <a:rPr lang="en-US" sz="2900" dirty="0">
                <a:solidFill>
                  <a:schemeClr val="tx2">
                    <a:lumMod val="60000"/>
                    <a:lumOff val="40000"/>
                  </a:schemeClr>
                </a:solidFill>
                <a:latin typeface="Rockwell" panose="02060603020205020403" pitchFamily="18" charset="77"/>
              </a:rPr>
              <a:t>(GRF) in the deep squat had </a:t>
            </a:r>
            <a:r>
              <a:rPr lang="en-US" sz="2900" i="1" u="sng" dirty="0">
                <a:solidFill>
                  <a:schemeClr val="tx2">
                    <a:lumMod val="60000"/>
                    <a:lumOff val="40000"/>
                  </a:schemeClr>
                </a:solidFill>
                <a:latin typeface="Rockwell" panose="02060603020205020403" pitchFamily="18" charset="77"/>
              </a:rPr>
              <a:t>significant bilateral differences</a:t>
            </a:r>
            <a:r>
              <a:rPr lang="en-US" sz="2900" dirty="0">
                <a:solidFill>
                  <a:schemeClr val="tx2">
                    <a:lumMod val="60000"/>
                    <a:lumOff val="40000"/>
                  </a:schemeClr>
                </a:solidFill>
                <a:latin typeface="Rockwell" panose="02060603020205020403" pitchFamily="18" charset="77"/>
              </a:rPr>
              <a:t> in all groups except the youngest (13y) and oldest (17y). Nondominant limbs showed the highest levels of peak GRF across all groups.</a:t>
            </a:r>
            <a:r>
              <a:rPr lang="en-US" sz="2900" baseline="30000" dirty="0">
                <a:solidFill>
                  <a:schemeClr val="tx2">
                    <a:lumMod val="60000"/>
                    <a:lumOff val="40000"/>
                  </a:schemeClr>
                </a:solidFill>
                <a:latin typeface="Rockwell" panose="02060603020205020403" pitchFamily="18" charset="77"/>
              </a:rPr>
              <a:t>6</a:t>
            </a:r>
            <a:endParaRPr lang="en-US" sz="2900" dirty="0">
              <a:solidFill>
                <a:schemeClr val="tx2">
                  <a:lumMod val="60000"/>
                  <a:lumOff val="40000"/>
                </a:schemeClr>
              </a:solidFill>
              <a:latin typeface="Rockwell" panose="02060603020205020403" pitchFamily="18" charset="0"/>
            </a:endParaRPr>
          </a:p>
          <a:p>
            <a:pPr marL="2537414" lvl="1"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In the present study, there are no differences between left and right DS and 1</a:t>
            </a:r>
            <a:r>
              <a:rPr lang="en-US" sz="2900" baseline="30000" dirty="0">
                <a:solidFill>
                  <a:schemeClr val="tx2">
                    <a:lumMod val="60000"/>
                    <a:lumOff val="40000"/>
                  </a:schemeClr>
                </a:solidFill>
                <a:latin typeface="Rockwell" panose="02060603020205020403" pitchFamily="18" charset="0"/>
              </a:rPr>
              <a:t>st</a:t>
            </a:r>
            <a:r>
              <a:rPr lang="en-US" sz="2900" dirty="0">
                <a:solidFill>
                  <a:schemeClr val="tx2">
                    <a:lumMod val="60000"/>
                    <a:lumOff val="40000"/>
                  </a:schemeClr>
                </a:solidFill>
                <a:latin typeface="Rockwell" panose="02060603020205020403" pitchFamily="18" charset="0"/>
              </a:rPr>
              <a:t> landing DVJ, but the </a:t>
            </a:r>
            <a:r>
              <a:rPr lang="en-US" sz="2900" i="1" u="sng" dirty="0">
                <a:solidFill>
                  <a:schemeClr val="tx2">
                    <a:lumMod val="60000"/>
                    <a:lumOff val="40000"/>
                  </a:schemeClr>
                </a:solidFill>
                <a:latin typeface="Rockwell" panose="02060603020205020403" pitchFamily="18" charset="0"/>
              </a:rPr>
              <a:t>2</a:t>
            </a:r>
            <a:r>
              <a:rPr lang="en-US" sz="2900" i="1" u="sng" baseline="30000" dirty="0">
                <a:solidFill>
                  <a:schemeClr val="tx2">
                    <a:lumMod val="60000"/>
                    <a:lumOff val="40000"/>
                  </a:schemeClr>
                </a:solidFill>
                <a:latin typeface="Rockwell" panose="02060603020205020403" pitchFamily="18" charset="0"/>
              </a:rPr>
              <a:t>nd</a:t>
            </a:r>
            <a:r>
              <a:rPr lang="en-US" sz="2900" i="1" u="sng" dirty="0">
                <a:solidFill>
                  <a:schemeClr val="tx2">
                    <a:lumMod val="60000"/>
                    <a:lumOff val="40000"/>
                  </a:schemeClr>
                </a:solidFill>
                <a:latin typeface="Rockwell" panose="02060603020205020403" pitchFamily="18" charset="0"/>
              </a:rPr>
              <a:t> landing DVJ left and right-side landing impulse is statistically significant</a:t>
            </a:r>
            <a:r>
              <a:rPr lang="en-US" sz="2900" dirty="0">
                <a:solidFill>
                  <a:schemeClr val="tx2">
                    <a:lumMod val="60000"/>
                    <a:lumOff val="40000"/>
                  </a:schemeClr>
                </a:solidFill>
                <a:latin typeface="Rockwell" panose="02060603020205020403" pitchFamily="18" charset="0"/>
              </a:rPr>
              <a:t> (p=0.033)</a:t>
            </a:r>
          </a:p>
          <a:p>
            <a:endParaRPr lang="en-US" sz="2000" dirty="0">
              <a:solidFill>
                <a:schemeClr val="tx2">
                  <a:lumMod val="60000"/>
                  <a:lumOff val="40000"/>
                </a:schemeClr>
              </a:solidFill>
              <a:latin typeface="Rockwell" panose="02060603020205020403" pitchFamily="18" charset="0"/>
            </a:endParaRPr>
          </a:p>
          <a:p>
            <a:pPr marL="342900"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In younger populations, </a:t>
            </a:r>
            <a:r>
              <a:rPr lang="en-US" sz="2900" i="1" u="sng" dirty="0">
                <a:solidFill>
                  <a:schemeClr val="tx2">
                    <a:lumMod val="60000"/>
                    <a:lumOff val="40000"/>
                  </a:schemeClr>
                </a:solidFill>
                <a:latin typeface="Rockwell" panose="02060603020205020403" pitchFamily="18" charset="0"/>
              </a:rPr>
              <a:t>landing impulse</a:t>
            </a:r>
            <a:r>
              <a:rPr lang="en-US" sz="2900" dirty="0">
                <a:solidFill>
                  <a:schemeClr val="tx2">
                    <a:lumMod val="60000"/>
                    <a:lumOff val="40000"/>
                  </a:schemeClr>
                </a:solidFill>
                <a:latin typeface="Rockwell" panose="02060603020205020403" pitchFamily="18" charset="0"/>
              </a:rPr>
              <a:t> was </a:t>
            </a:r>
            <a:r>
              <a:rPr lang="en-US" sz="2900" i="1" u="sng" dirty="0">
                <a:solidFill>
                  <a:schemeClr val="tx2">
                    <a:lumMod val="60000"/>
                    <a:lumOff val="40000"/>
                  </a:schemeClr>
                </a:solidFill>
                <a:latin typeface="Rockwell" panose="02060603020205020403" pitchFamily="18" charset="0"/>
              </a:rPr>
              <a:t>significantly greater</a:t>
            </a:r>
            <a:r>
              <a:rPr lang="en-US" sz="2900" i="1" dirty="0">
                <a:solidFill>
                  <a:schemeClr val="tx2">
                    <a:lumMod val="60000"/>
                    <a:lumOff val="40000"/>
                  </a:schemeClr>
                </a:solidFill>
                <a:latin typeface="Rockwell" panose="02060603020205020403" pitchFamily="18" charset="0"/>
              </a:rPr>
              <a:t> </a:t>
            </a:r>
            <a:r>
              <a:rPr lang="en-US" sz="2900" dirty="0">
                <a:solidFill>
                  <a:schemeClr val="tx2">
                    <a:lumMod val="60000"/>
                    <a:lumOff val="40000"/>
                  </a:schemeClr>
                </a:solidFill>
                <a:latin typeface="Rockwell" panose="02060603020205020403" pitchFamily="18" charset="0"/>
              </a:rPr>
              <a:t>in the squat jump assessment than the drop jump and denoted that the </a:t>
            </a:r>
            <a:r>
              <a:rPr lang="en-US" sz="2900" i="1" u="sng" dirty="0">
                <a:solidFill>
                  <a:schemeClr val="tx2">
                    <a:lumMod val="60000"/>
                    <a:lumOff val="40000"/>
                  </a:schemeClr>
                </a:solidFill>
                <a:latin typeface="Rockwell" panose="02060603020205020403" pitchFamily="18" charset="0"/>
              </a:rPr>
              <a:t>direction of asymmetry</a:t>
            </a:r>
            <a:r>
              <a:rPr lang="en-US" sz="2900" i="1" dirty="0">
                <a:solidFill>
                  <a:schemeClr val="tx2">
                    <a:lumMod val="60000"/>
                    <a:lumOff val="40000"/>
                  </a:schemeClr>
                </a:solidFill>
                <a:latin typeface="Rockwell" panose="02060603020205020403" pitchFamily="18" charset="0"/>
              </a:rPr>
              <a:t> </a:t>
            </a:r>
            <a:r>
              <a:rPr lang="en-US" sz="2900" dirty="0">
                <a:solidFill>
                  <a:schemeClr val="tx2">
                    <a:lumMod val="60000"/>
                    <a:lumOff val="40000"/>
                  </a:schemeClr>
                </a:solidFill>
                <a:latin typeface="Rockwell" panose="02060603020205020403" pitchFamily="18" charset="0"/>
              </a:rPr>
              <a:t>may be helpful for monitoring athletes.</a:t>
            </a:r>
            <a:r>
              <a:rPr lang="en-US" sz="2900" baseline="30000" dirty="0">
                <a:solidFill>
                  <a:schemeClr val="tx2">
                    <a:lumMod val="60000"/>
                    <a:lumOff val="40000"/>
                  </a:schemeClr>
                </a:solidFill>
                <a:latin typeface="Rockwell" panose="02060603020205020403" pitchFamily="18" charset="0"/>
              </a:rPr>
              <a:t>5</a:t>
            </a:r>
          </a:p>
          <a:p>
            <a:pPr marL="2537414" lvl="1"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In the present study, while LSI indicated that seven participants switched their side of dominance between the DS and DVJ, </a:t>
            </a:r>
            <a:r>
              <a:rPr lang="en-US" sz="2900" i="1" u="sng" dirty="0">
                <a:solidFill>
                  <a:schemeClr val="tx2">
                    <a:lumMod val="60000"/>
                    <a:lumOff val="40000"/>
                  </a:schemeClr>
                </a:solidFill>
                <a:latin typeface="Rockwell" panose="02060603020205020403" pitchFamily="18" charset="0"/>
              </a:rPr>
              <a:t>none</a:t>
            </a:r>
            <a:r>
              <a:rPr lang="en-US" sz="2900" dirty="0">
                <a:solidFill>
                  <a:schemeClr val="tx2">
                    <a:lumMod val="60000"/>
                    <a:lumOff val="40000"/>
                  </a:schemeClr>
                </a:solidFill>
                <a:latin typeface="Rockwell" panose="02060603020205020403" pitchFamily="18" charset="0"/>
              </a:rPr>
              <a:t> of these landings have </a:t>
            </a:r>
            <a:r>
              <a:rPr lang="en-US" sz="2900" i="1" u="sng" dirty="0">
                <a:solidFill>
                  <a:schemeClr val="tx2">
                    <a:lumMod val="60000"/>
                    <a:lumOff val="40000"/>
                  </a:schemeClr>
                </a:solidFill>
                <a:latin typeface="Rockwell" panose="02060603020205020403" pitchFamily="18" charset="0"/>
              </a:rPr>
              <a:t>significant direction of asymmetry differences</a:t>
            </a:r>
          </a:p>
          <a:p>
            <a:pPr marL="2537414" lvl="1" indent="-342900">
              <a:buFont typeface="Arial" panose="020B0604020202020204" pitchFamily="34" charset="0"/>
              <a:buChar char="•"/>
            </a:pPr>
            <a:endParaRPr lang="en-US" sz="2000" dirty="0">
              <a:solidFill>
                <a:schemeClr val="tx2">
                  <a:lumMod val="60000"/>
                  <a:lumOff val="40000"/>
                </a:schemeClr>
              </a:solidFill>
              <a:latin typeface="Rockwell" panose="02060603020205020403" pitchFamily="18" charset="0"/>
            </a:endParaRPr>
          </a:p>
          <a:p>
            <a:pPr marL="342900"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One objective of our study was to find if female collegiate athletes had consistent asymmetries of a particular limb across double limb support tasks</a:t>
            </a:r>
          </a:p>
          <a:p>
            <a:pPr marL="2537414" lvl="1" indent="-3429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In our study, </a:t>
            </a:r>
            <a:r>
              <a:rPr lang="en-US" sz="2900" b="1" i="1" u="sng" dirty="0">
                <a:solidFill>
                  <a:schemeClr val="tx2">
                    <a:lumMod val="60000"/>
                    <a:lumOff val="40000"/>
                  </a:schemeClr>
                </a:solidFill>
                <a:latin typeface="Rockwell" panose="02060603020205020403" pitchFamily="18" charset="0"/>
              </a:rPr>
              <a:t>no statistical significance</a:t>
            </a:r>
            <a:r>
              <a:rPr lang="en-US" sz="2900" b="1" i="1" dirty="0">
                <a:solidFill>
                  <a:schemeClr val="tx2">
                    <a:lumMod val="60000"/>
                    <a:lumOff val="40000"/>
                  </a:schemeClr>
                </a:solidFill>
                <a:latin typeface="Rockwell" panose="02060603020205020403" pitchFamily="18" charset="0"/>
              </a:rPr>
              <a:t> </a:t>
            </a:r>
            <a:r>
              <a:rPr lang="en-US" sz="2900" dirty="0">
                <a:solidFill>
                  <a:schemeClr val="tx2">
                    <a:lumMod val="60000"/>
                    <a:lumOff val="40000"/>
                  </a:schemeClr>
                </a:solidFill>
                <a:latin typeface="Rockwell" panose="02060603020205020403" pitchFamily="18" charset="0"/>
              </a:rPr>
              <a:t>in weight shift was found in </a:t>
            </a:r>
            <a:r>
              <a:rPr lang="en-US" sz="2900" b="1" i="1" u="sng" dirty="0">
                <a:solidFill>
                  <a:schemeClr val="tx2">
                    <a:lumMod val="60000"/>
                    <a:lumOff val="40000"/>
                  </a:schemeClr>
                </a:solidFill>
                <a:latin typeface="Rockwell" panose="02060603020205020403" pitchFamily="18" charset="0"/>
              </a:rPr>
              <a:t>either landing of the Drop Vertical Jump or the Deep Squat</a:t>
            </a:r>
            <a:endParaRPr lang="en-US" sz="2900" dirty="0">
              <a:solidFill>
                <a:schemeClr val="tx2">
                  <a:lumMod val="60000"/>
                  <a:lumOff val="40000"/>
                </a:schemeClr>
              </a:solidFill>
              <a:latin typeface="Rockwell" panose="02060603020205020403" pitchFamily="18" charset="0"/>
            </a:endParaRPr>
          </a:p>
        </p:txBody>
      </p:sp>
      <p:cxnSp>
        <p:nvCxnSpPr>
          <p:cNvPr id="41" name="Straight Connector 40"/>
          <p:cNvCxnSpPr/>
          <p:nvPr/>
        </p:nvCxnSpPr>
        <p:spPr>
          <a:xfrm>
            <a:off x="31782878" y="18075747"/>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841105" y="18358297"/>
            <a:ext cx="11591951" cy="1012584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TAKE HOME MESSAGES </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Conclusion</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As the complexity of a two-legged movement screen increased, kinetic asymmetry </a:t>
            </a:r>
            <a:r>
              <a:rPr lang="en-US" sz="2900" b="1" u="sng" dirty="0">
                <a:solidFill>
                  <a:schemeClr val="tx2">
                    <a:lumMod val="60000"/>
                    <a:lumOff val="40000"/>
                  </a:schemeClr>
                </a:solidFill>
                <a:latin typeface="Rockwell" panose="02060603020205020403" pitchFamily="18" charset="0"/>
              </a:rPr>
              <a:t>did not</a:t>
            </a:r>
            <a:r>
              <a:rPr lang="en-US" sz="2900" dirty="0">
                <a:solidFill>
                  <a:schemeClr val="tx2">
                    <a:lumMod val="60000"/>
                    <a:lumOff val="40000"/>
                  </a:schemeClr>
                </a:solidFill>
                <a:latin typeface="Rockwell" panose="02060603020205020403" pitchFamily="18" charset="0"/>
              </a:rPr>
              <a:t> significantly increase</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Both tests reflect symmetry accurately and would be effective in analyzing landing technique and possible injury risk</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Clinicians should focus on monitoring and reducing asymmetry values in recovering populations in order to facilitate a safe return to sport</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Future Work</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Determine dominant limb to evaluate limb symmetry by sport as well as if the predominant limb during testing is the athlete’s dominant leg</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Larger sample size across various landing sports to improve power of study</a:t>
            </a:r>
          </a:p>
          <a:p>
            <a:pPr marL="2651714" lvl="1"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0"/>
              </a:rPr>
              <a:t>A reliability study would be best to establish the reliability of these magnitudes and directions of asymmetry, otherwise these cannot be used for screening purposes</a:t>
            </a:r>
          </a:p>
        </p:txBody>
      </p:sp>
      <p:cxnSp>
        <p:nvCxnSpPr>
          <p:cNvPr id="44" name="Straight Connector 43"/>
          <p:cNvCxnSpPr/>
          <p:nvPr/>
        </p:nvCxnSpPr>
        <p:spPr>
          <a:xfrm>
            <a:off x="31762301" y="28670235"/>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light&#10;&#10;Description automatically generated">
            <a:extLst>
              <a:ext uri="{FF2B5EF4-FFF2-40B4-BE49-F238E27FC236}">
                <a16:creationId xmlns:a16="http://schemas.microsoft.com/office/drawing/2014/main" id="{A8EAED51-FD83-4643-B803-825222E382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220469" y="20644504"/>
            <a:ext cx="2890553" cy="6078223"/>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CDB7F429-AC25-C944-8026-759563571F7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333" b="6505"/>
          <a:stretch/>
        </p:blipFill>
        <p:spPr>
          <a:xfrm>
            <a:off x="28209758" y="14639063"/>
            <a:ext cx="2890553" cy="6024990"/>
          </a:xfrm>
          <a:prstGeom prst="rect">
            <a:avLst/>
          </a:prstGeom>
        </p:spPr>
      </p:pic>
      <p:pic>
        <p:nvPicPr>
          <p:cNvPr id="17" name="Picture 16">
            <a:extLst>
              <a:ext uri="{FF2B5EF4-FFF2-40B4-BE49-F238E27FC236}">
                <a16:creationId xmlns:a16="http://schemas.microsoft.com/office/drawing/2014/main" id="{D8A2B992-8F69-F24E-8589-0B9982B484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228" r="9228"/>
          <a:stretch/>
        </p:blipFill>
        <p:spPr>
          <a:xfrm>
            <a:off x="28213971" y="26719835"/>
            <a:ext cx="2890553" cy="3927419"/>
          </a:xfrm>
          <a:prstGeom prst="rect">
            <a:avLst/>
          </a:prstGeom>
        </p:spPr>
      </p:pic>
      <p:sp>
        <p:nvSpPr>
          <p:cNvPr id="19" name="TextBox 18">
            <a:extLst>
              <a:ext uri="{FF2B5EF4-FFF2-40B4-BE49-F238E27FC236}">
                <a16:creationId xmlns:a16="http://schemas.microsoft.com/office/drawing/2014/main" id="{C11A7F04-63C3-6D48-9275-90F61B09B54D}"/>
              </a:ext>
            </a:extLst>
          </p:cNvPr>
          <p:cNvSpPr txBox="1"/>
          <p:nvPr/>
        </p:nvSpPr>
        <p:spPr>
          <a:xfrm>
            <a:off x="27389277" y="30677092"/>
            <a:ext cx="4188147" cy="1169551"/>
          </a:xfrm>
          <a:prstGeom prst="rect">
            <a:avLst/>
          </a:prstGeom>
          <a:noFill/>
        </p:spPr>
        <p:txBody>
          <a:bodyPr wrap="square" rtlCol="0">
            <a:spAutoFit/>
          </a:bodyPr>
          <a:lstStyle/>
          <a:p>
            <a:r>
              <a:rPr lang="en-US" sz="1400" b="1" dirty="0">
                <a:solidFill>
                  <a:schemeClr val="tx2">
                    <a:lumMod val="60000"/>
                    <a:lumOff val="40000"/>
                  </a:schemeClr>
                </a:solidFill>
                <a:latin typeface="Rockwell" panose="02060603020205020403" pitchFamily="18" charset="77"/>
              </a:rPr>
              <a:t>Figure 2. </a:t>
            </a:r>
            <a:r>
              <a:rPr lang="en-US" sz="1400" dirty="0">
                <a:solidFill>
                  <a:schemeClr val="tx2">
                    <a:lumMod val="60000"/>
                    <a:lumOff val="40000"/>
                  </a:schemeClr>
                </a:solidFill>
                <a:latin typeface="Rockwell" panose="02060603020205020403" pitchFamily="18" charset="77"/>
              </a:rPr>
              <a:t>VICON Nexus software depicting the movement screens through the visual model and red arrows illustrating the magnitude of ground reaction forces. A) Side view of DVJ 1</a:t>
            </a:r>
            <a:r>
              <a:rPr lang="en-US" sz="1400" baseline="30000" dirty="0">
                <a:solidFill>
                  <a:schemeClr val="tx2">
                    <a:lumMod val="60000"/>
                    <a:lumOff val="40000"/>
                  </a:schemeClr>
                </a:solidFill>
                <a:latin typeface="Rockwell" panose="02060603020205020403" pitchFamily="18" charset="77"/>
              </a:rPr>
              <a:t>st</a:t>
            </a:r>
            <a:r>
              <a:rPr lang="en-US" sz="1400" dirty="0">
                <a:solidFill>
                  <a:schemeClr val="tx2">
                    <a:lumMod val="60000"/>
                    <a:lumOff val="40000"/>
                  </a:schemeClr>
                </a:solidFill>
                <a:latin typeface="Rockwell" panose="02060603020205020403" pitchFamily="18" charset="77"/>
              </a:rPr>
              <a:t> landing </a:t>
            </a:r>
          </a:p>
          <a:p>
            <a:r>
              <a:rPr lang="en-US" sz="1400" dirty="0">
                <a:solidFill>
                  <a:schemeClr val="tx2">
                    <a:lumMod val="60000"/>
                    <a:lumOff val="40000"/>
                  </a:schemeClr>
                </a:solidFill>
                <a:latin typeface="Rockwell" panose="02060603020205020403" pitchFamily="18" charset="77"/>
              </a:rPr>
              <a:t>B) DVJ 2</a:t>
            </a:r>
            <a:r>
              <a:rPr lang="en-US" sz="1400" baseline="30000" dirty="0">
                <a:solidFill>
                  <a:schemeClr val="tx2">
                    <a:lumMod val="60000"/>
                    <a:lumOff val="40000"/>
                  </a:schemeClr>
                </a:solidFill>
                <a:latin typeface="Rockwell" panose="02060603020205020403" pitchFamily="18" charset="77"/>
              </a:rPr>
              <a:t>nd</a:t>
            </a:r>
            <a:r>
              <a:rPr lang="en-US" sz="1400" dirty="0">
                <a:solidFill>
                  <a:schemeClr val="tx2">
                    <a:lumMod val="60000"/>
                    <a:lumOff val="40000"/>
                  </a:schemeClr>
                </a:solidFill>
                <a:latin typeface="Rockwell" panose="02060603020205020403" pitchFamily="18" charset="77"/>
              </a:rPr>
              <a:t> landing C) Deep Squat descent</a:t>
            </a:r>
          </a:p>
        </p:txBody>
      </p:sp>
      <p:sp>
        <p:nvSpPr>
          <p:cNvPr id="20" name="TextBox 19">
            <a:extLst>
              <a:ext uri="{FF2B5EF4-FFF2-40B4-BE49-F238E27FC236}">
                <a16:creationId xmlns:a16="http://schemas.microsoft.com/office/drawing/2014/main" id="{ACB85F71-E214-A048-A171-5F500135A767}"/>
              </a:ext>
            </a:extLst>
          </p:cNvPr>
          <p:cNvSpPr txBox="1"/>
          <p:nvPr/>
        </p:nvSpPr>
        <p:spPr>
          <a:xfrm>
            <a:off x="12721736" y="15424409"/>
            <a:ext cx="14986759" cy="4324261"/>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DATA PROCESSING</a:t>
            </a:r>
            <a:endParaRPr lang="en-US" sz="2800" dirty="0">
              <a:solidFill>
                <a:schemeClr val="tx2">
                  <a:lumMod val="60000"/>
                  <a:lumOff val="40000"/>
                </a:schemeClr>
              </a:solidFill>
              <a:latin typeface="Rockwell" panose="02060603020205020403" pitchFamily="18" charset="0"/>
            </a:endParaRP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A custom MATLAB script filtered vertical Ground Reaction Force data with a 4</a:t>
            </a:r>
            <a:r>
              <a:rPr lang="en-US" sz="2900" baseline="30000" dirty="0">
                <a:solidFill>
                  <a:schemeClr val="tx2">
                    <a:lumMod val="60000"/>
                    <a:lumOff val="40000"/>
                  </a:schemeClr>
                </a:solidFill>
                <a:latin typeface="Rockwell" panose="02060603020205020403" pitchFamily="18" charset="77"/>
              </a:rPr>
              <a:t>th</a:t>
            </a:r>
            <a:r>
              <a:rPr lang="en-US" sz="2900" dirty="0">
                <a:solidFill>
                  <a:schemeClr val="tx2">
                    <a:lumMod val="60000"/>
                    <a:lumOff val="40000"/>
                  </a:schemeClr>
                </a:solidFill>
                <a:latin typeface="Rockwell" panose="02060603020205020403" pitchFamily="18" charset="77"/>
              </a:rPr>
              <a:t> order Butterworth filter.</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Landing impulse (Ns) was computed bilaterally during the descent of DS and 1</a:t>
            </a:r>
            <a:r>
              <a:rPr lang="en-US" sz="2900" baseline="30000" dirty="0">
                <a:solidFill>
                  <a:schemeClr val="tx2">
                    <a:lumMod val="60000"/>
                    <a:lumOff val="40000"/>
                  </a:schemeClr>
                </a:solidFill>
                <a:latin typeface="Rockwell" panose="02060603020205020403" pitchFamily="18" charset="77"/>
              </a:rPr>
              <a:t>st</a:t>
            </a:r>
            <a:r>
              <a:rPr lang="en-US" sz="2900" dirty="0">
                <a:solidFill>
                  <a:schemeClr val="tx2">
                    <a:lumMod val="60000"/>
                    <a:lumOff val="40000"/>
                  </a:schemeClr>
                </a:solidFill>
                <a:latin typeface="Rockwell" panose="02060603020205020403" pitchFamily="18" charset="77"/>
              </a:rPr>
              <a:t> and 2</a:t>
            </a:r>
            <a:r>
              <a:rPr lang="en-US" sz="2900" baseline="30000" dirty="0">
                <a:solidFill>
                  <a:schemeClr val="tx2">
                    <a:lumMod val="60000"/>
                    <a:lumOff val="40000"/>
                  </a:schemeClr>
                </a:solidFill>
                <a:latin typeface="Rockwell" panose="02060603020205020403" pitchFamily="18" charset="77"/>
              </a:rPr>
              <a:t>nd</a:t>
            </a:r>
            <a:r>
              <a:rPr lang="en-US" sz="2900" dirty="0">
                <a:solidFill>
                  <a:schemeClr val="tx2">
                    <a:lumMod val="60000"/>
                    <a:lumOff val="40000"/>
                  </a:schemeClr>
                </a:solidFill>
                <a:latin typeface="Rockwell" panose="02060603020205020403" pitchFamily="18" charset="77"/>
              </a:rPr>
              <a:t> landing of DVJ prior to computing two symmetry measures: symmetry index (SI) % and limb symmetry index (LSI) % </a:t>
            </a:r>
          </a:p>
          <a:p>
            <a:pPr marL="457200" indent="-457200">
              <a:buFont typeface="Arial" panose="020B0604020202020204" pitchFamily="34" charset="0"/>
              <a:buChar char="•"/>
            </a:pPr>
            <a:r>
              <a:rPr lang="en-US" sz="2900" dirty="0">
                <a:solidFill>
                  <a:schemeClr val="tx2">
                    <a:lumMod val="60000"/>
                    <a:lumOff val="40000"/>
                  </a:schemeClr>
                </a:solidFill>
                <a:latin typeface="Rockwell" panose="02060603020205020403" pitchFamily="18" charset="77"/>
              </a:rPr>
              <a:t>Paired sample t-tests were used to compare for significant differences in SI between DS, first landing and second landing of DVJ</a:t>
            </a:r>
          </a:p>
        </p:txBody>
      </p:sp>
      <p:sp>
        <p:nvSpPr>
          <p:cNvPr id="21" name="TextBox 20">
            <a:extLst>
              <a:ext uri="{FF2B5EF4-FFF2-40B4-BE49-F238E27FC236}">
                <a16:creationId xmlns:a16="http://schemas.microsoft.com/office/drawing/2014/main" id="{B1E92C06-4E0C-454D-9E66-B7DD8C85FC8B}"/>
              </a:ext>
            </a:extLst>
          </p:cNvPr>
          <p:cNvSpPr txBox="1"/>
          <p:nvPr/>
        </p:nvSpPr>
        <p:spPr>
          <a:xfrm>
            <a:off x="14896413" y="2773383"/>
            <a:ext cx="14325600" cy="1015663"/>
          </a:xfrm>
          <a:prstGeom prst="rect">
            <a:avLst/>
          </a:prstGeom>
          <a:noFill/>
        </p:spPr>
        <p:txBody>
          <a:bodyPr wrap="square" rtlCol="0">
            <a:spAutoFit/>
          </a:bodyPr>
          <a:lstStyle/>
          <a:p>
            <a:pPr algn="ctr"/>
            <a:r>
              <a:rPr lang="en-US" sz="6000" dirty="0">
                <a:solidFill>
                  <a:schemeClr val="bg1"/>
                </a:solidFill>
                <a:latin typeface="Rockwell" panose="02060603020205020403" pitchFamily="18" charset="77"/>
              </a:rPr>
              <a:t>Jaclyn Mahlmeister</a:t>
            </a:r>
          </a:p>
        </p:txBody>
      </p:sp>
      <p:pic>
        <p:nvPicPr>
          <p:cNvPr id="23" name="Picture 22">
            <a:extLst>
              <a:ext uri="{FF2B5EF4-FFF2-40B4-BE49-F238E27FC236}">
                <a16:creationId xmlns:a16="http://schemas.microsoft.com/office/drawing/2014/main" id="{5CCC6A44-4B56-9447-9301-C5C45C7EFC23}"/>
              </a:ext>
            </a:extLst>
          </p:cNvPr>
          <p:cNvPicPr>
            <a:picLocks noChangeAspect="1"/>
          </p:cNvPicPr>
          <p:nvPr/>
        </p:nvPicPr>
        <p:blipFill rotWithShape="1">
          <a:blip r:embed="rId7"/>
          <a:srcRect l="3972" t="22688" r="6300" b="2412"/>
          <a:stretch/>
        </p:blipFill>
        <p:spPr>
          <a:xfrm>
            <a:off x="28213971" y="9173514"/>
            <a:ext cx="2888443" cy="4940906"/>
          </a:xfrm>
          <a:prstGeom prst="rect">
            <a:avLst/>
          </a:prstGeom>
        </p:spPr>
      </p:pic>
      <p:graphicFrame>
        <p:nvGraphicFramePr>
          <p:cNvPr id="47" name="Chart 46">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2131882087"/>
              </p:ext>
            </p:extLst>
          </p:nvPr>
        </p:nvGraphicFramePr>
        <p:xfrm>
          <a:off x="12999366" y="25753933"/>
          <a:ext cx="13659019" cy="5488067"/>
        </p:xfrm>
        <a:graphic>
          <a:graphicData uri="http://schemas.openxmlformats.org/drawingml/2006/chart">
            <c:chart xmlns:c="http://schemas.openxmlformats.org/drawingml/2006/chart" xmlns:r="http://schemas.openxmlformats.org/officeDocument/2006/relationships" r:id="rId8"/>
          </a:graphicData>
        </a:graphic>
      </p:graphicFrame>
      <p:sp>
        <p:nvSpPr>
          <p:cNvPr id="24" name="TextBox 23">
            <a:extLst>
              <a:ext uri="{FF2B5EF4-FFF2-40B4-BE49-F238E27FC236}">
                <a16:creationId xmlns:a16="http://schemas.microsoft.com/office/drawing/2014/main" id="{83532810-3FDE-3646-8578-16080DF50BD8}"/>
              </a:ext>
            </a:extLst>
          </p:cNvPr>
          <p:cNvSpPr txBox="1"/>
          <p:nvPr/>
        </p:nvSpPr>
        <p:spPr>
          <a:xfrm>
            <a:off x="13532804" y="31252180"/>
            <a:ext cx="13364621" cy="523220"/>
          </a:xfrm>
          <a:prstGeom prst="rect">
            <a:avLst/>
          </a:prstGeom>
          <a:noFill/>
        </p:spPr>
        <p:txBody>
          <a:bodyPr wrap="square" rtlCol="0">
            <a:spAutoFit/>
          </a:bodyPr>
          <a:lstStyle/>
          <a:p>
            <a:r>
              <a:rPr lang="en-US" sz="1400" b="1" dirty="0">
                <a:solidFill>
                  <a:schemeClr val="tx2">
                    <a:lumMod val="60000"/>
                    <a:lumOff val="40000"/>
                  </a:schemeClr>
                </a:solidFill>
                <a:latin typeface="Rockwell" panose="02060603020205020403" pitchFamily="18" charset="77"/>
              </a:rPr>
              <a:t>Figure 3. </a:t>
            </a:r>
            <a:r>
              <a:rPr lang="en-US" sz="1400" dirty="0">
                <a:solidFill>
                  <a:schemeClr val="tx2">
                    <a:lumMod val="60000"/>
                    <a:lumOff val="40000"/>
                  </a:schemeClr>
                </a:solidFill>
                <a:latin typeface="Rockwell" panose="02060603020205020403" pitchFamily="18" charset="77"/>
              </a:rPr>
              <a:t>Limb Symmetry Index % – Compares the left and right dominant limb magnitudes across the Deep Squat and Drop Vertical Jump. A positive value indicating a right dominant weight shift and a negative value indicating a predominant left side weight shift</a:t>
            </a:r>
          </a:p>
        </p:txBody>
      </p:sp>
      <p:sp>
        <p:nvSpPr>
          <p:cNvPr id="28" name="TextBox 27">
            <a:extLst>
              <a:ext uri="{FF2B5EF4-FFF2-40B4-BE49-F238E27FC236}">
                <a16:creationId xmlns:a16="http://schemas.microsoft.com/office/drawing/2014/main" id="{06C2ED56-7C12-5D43-BCFD-811A6939500B}"/>
              </a:ext>
            </a:extLst>
          </p:cNvPr>
          <p:cNvSpPr txBox="1"/>
          <p:nvPr/>
        </p:nvSpPr>
        <p:spPr>
          <a:xfrm>
            <a:off x="28368827" y="14831322"/>
            <a:ext cx="1418133" cy="461665"/>
          </a:xfrm>
          <a:prstGeom prst="rect">
            <a:avLst/>
          </a:prstGeom>
          <a:noFill/>
        </p:spPr>
        <p:txBody>
          <a:bodyPr wrap="square" rtlCol="0">
            <a:spAutoFit/>
          </a:bodyPr>
          <a:lstStyle/>
          <a:p>
            <a:r>
              <a:rPr lang="en-US" sz="2400" dirty="0">
                <a:solidFill>
                  <a:schemeClr val="bg1"/>
                </a:solidFill>
                <a:latin typeface="Rockwell" panose="02060603020205020403" pitchFamily="18" charset="77"/>
              </a:rPr>
              <a:t>A</a:t>
            </a:r>
          </a:p>
        </p:txBody>
      </p:sp>
      <p:sp>
        <p:nvSpPr>
          <p:cNvPr id="48" name="TextBox 47">
            <a:extLst>
              <a:ext uri="{FF2B5EF4-FFF2-40B4-BE49-F238E27FC236}">
                <a16:creationId xmlns:a16="http://schemas.microsoft.com/office/drawing/2014/main" id="{89C99BB5-44EB-3A47-8E7A-F466D62858E7}"/>
              </a:ext>
            </a:extLst>
          </p:cNvPr>
          <p:cNvSpPr txBox="1"/>
          <p:nvPr/>
        </p:nvSpPr>
        <p:spPr>
          <a:xfrm>
            <a:off x="28439098" y="20958446"/>
            <a:ext cx="1418133" cy="461665"/>
          </a:xfrm>
          <a:prstGeom prst="rect">
            <a:avLst/>
          </a:prstGeom>
          <a:noFill/>
        </p:spPr>
        <p:txBody>
          <a:bodyPr wrap="square" rtlCol="0">
            <a:spAutoFit/>
          </a:bodyPr>
          <a:lstStyle/>
          <a:p>
            <a:r>
              <a:rPr lang="en-US" sz="2400" dirty="0">
                <a:solidFill>
                  <a:schemeClr val="bg1"/>
                </a:solidFill>
                <a:latin typeface="Rockwell" panose="02060603020205020403" pitchFamily="18" charset="77"/>
              </a:rPr>
              <a:t>B</a:t>
            </a:r>
          </a:p>
        </p:txBody>
      </p:sp>
      <p:sp>
        <p:nvSpPr>
          <p:cNvPr id="49" name="TextBox 48">
            <a:extLst>
              <a:ext uri="{FF2B5EF4-FFF2-40B4-BE49-F238E27FC236}">
                <a16:creationId xmlns:a16="http://schemas.microsoft.com/office/drawing/2014/main" id="{3D1735A4-D973-3042-9893-EABB4603528E}"/>
              </a:ext>
            </a:extLst>
          </p:cNvPr>
          <p:cNvSpPr txBox="1"/>
          <p:nvPr/>
        </p:nvSpPr>
        <p:spPr>
          <a:xfrm>
            <a:off x="28368827" y="26902787"/>
            <a:ext cx="1418133" cy="461665"/>
          </a:xfrm>
          <a:prstGeom prst="rect">
            <a:avLst/>
          </a:prstGeom>
          <a:noFill/>
        </p:spPr>
        <p:txBody>
          <a:bodyPr wrap="square" rtlCol="0">
            <a:spAutoFit/>
          </a:bodyPr>
          <a:lstStyle/>
          <a:p>
            <a:r>
              <a:rPr lang="en-US" sz="2400" dirty="0">
                <a:solidFill>
                  <a:schemeClr val="bg1"/>
                </a:solidFill>
                <a:latin typeface="Rockwell" panose="02060603020205020403" pitchFamily="18" charset="77"/>
              </a:rPr>
              <a:t>C</a:t>
            </a:r>
          </a:p>
        </p:txBody>
      </p:sp>
      <p:sp>
        <p:nvSpPr>
          <p:cNvPr id="43" name="TextBox 42">
            <a:extLst>
              <a:ext uri="{FF2B5EF4-FFF2-40B4-BE49-F238E27FC236}">
                <a16:creationId xmlns:a16="http://schemas.microsoft.com/office/drawing/2014/main" id="{7C36A9CD-C4D7-6843-AACD-A154538559F2}"/>
              </a:ext>
            </a:extLst>
          </p:cNvPr>
          <p:cNvSpPr txBox="1"/>
          <p:nvPr/>
        </p:nvSpPr>
        <p:spPr>
          <a:xfrm>
            <a:off x="28222579" y="14126276"/>
            <a:ext cx="2888443" cy="523220"/>
          </a:xfrm>
          <a:prstGeom prst="rect">
            <a:avLst/>
          </a:prstGeom>
          <a:noFill/>
        </p:spPr>
        <p:txBody>
          <a:bodyPr wrap="square">
            <a:spAutoFit/>
          </a:bodyPr>
          <a:lstStyle/>
          <a:p>
            <a:r>
              <a:rPr lang="en-US" sz="1400" b="1" dirty="0">
                <a:solidFill>
                  <a:schemeClr val="tx2">
                    <a:lumMod val="60000"/>
                    <a:lumOff val="40000"/>
                  </a:schemeClr>
                </a:solidFill>
                <a:latin typeface="Rockwell" panose="02060603020205020403" pitchFamily="18" charset="77"/>
              </a:rPr>
              <a:t>Figure 1</a:t>
            </a:r>
            <a:r>
              <a:rPr lang="en-US" sz="1400" dirty="0">
                <a:solidFill>
                  <a:schemeClr val="tx2">
                    <a:lumMod val="60000"/>
                    <a:lumOff val="40000"/>
                  </a:schemeClr>
                </a:solidFill>
                <a:latin typeface="Rockwell" panose="02060603020205020403" pitchFamily="18" charset="77"/>
              </a:rPr>
              <a:t>. Placement of markers to orient the VICON model</a:t>
            </a:r>
          </a:p>
        </p:txBody>
      </p:sp>
    </p:spTree>
    <p:extLst>
      <p:ext uri="{BB962C8B-B14F-4D97-AF65-F5344CB8AC3E}">
        <p14:creationId xmlns:p14="http://schemas.microsoft.com/office/powerpoint/2010/main" val="1021730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241F422EC0CC4C8EBE4DC8336F4E7E" ma:contentTypeVersion="20" ma:contentTypeDescription="Create a new document." ma:contentTypeScope="" ma:versionID="90b0bac513f7fa3508d82873455eaf69">
  <xsd:schema xmlns:xsd="http://www.w3.org/2001/XMLSchema" xmlns:xs="http://www.w3.org/2001/XMLSchema" xmlns:p="http://schemas.microsoft.com/office/2006/metadata/properties" xmlns:ns2="5523b991-a3cc-42ec-99c0-93458c6ee87f" xmlns:ns3="933a9a1e-3795-49c3-bf68-ecce201b8d70" targetNamespace="http://schemas.microsoft.com/office/2006/metadata/properties" ma:root="true" ma:fieldsID="d2f1136678faa641cbb2f1373e797298" ns2:_="" ns3:_="">
    <xsd:import namespace="5523b991-a3cc-42ec-99c0-93458c6ee87f"/>
    <xsd:import namespace="933a9a1e-3795-49c3-bf68-ecce201b8d70"/>
    <xsd:element name="properties">
      <xsd:complexType>
        <xsd:sequence>
          <xsd:element name="documentManagement">
            <xsd:complexType>
              <xsd:all>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23b991-a3cc-42ec-99c0-93458c6ee8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3a9a1e-3795-49c3-bf68-ecce201b8d70" elementFormDefault="qualified">
    <xsd:import namespace="http://schemas.microsoft.com/office/2006/documentManagement/types"/>
    <xsd:import namespace="http://schemas.microsoft.com/office/infopath/2007/PartnerControls"/>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8FE4DE-4F9D-49D5-8F10-AEF7963F26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23b991-a3cc-42ec-99c0-93458c6ee87f"/>
    <ds:schemaRef ds:uri="933a9a1e-3795-49c3-bf68-ecce201b8d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2CA534-F2B0-4C31-905C-7FFADA9216DC}">
  <ds:schemaRefs>
    <ds:schemaRef ds:uri="http://schemas.microsoft.com/office/infopath/2007/PartnerControls"/>
    <ds:schemaRef ds:uri="http://purl.org/dc/term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933a9a1e-3795-49c3-bf68-ecce201b8d70"/>
    <ds:schemaRef ds:uri="5523b991-a3cc-42ec-99c0-93458c6ee87f"/>
    <ds:schemaRef ds:uri="http://www.w3.org/XML/1998/namespace"/>
    <ds:schemaRef ds:uri="http://purl.org/dc/dcmitype/"/>
  </ds:schemaRefs>
</ds:datastoreItem>
</file>

<file path=customXml/itemProps3.xml><?xml version="1.0" encoding="utf-8"?>
<ds:datastoreItem xmlns:ds="http://schemas.openxmlformats.org/officeDocument/2006/customXml" ds:itemID="{7F299B37-D4EC-4CB6-93C0-945DA68A3E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43456</TotalTime>
  <Words>2038</Words>
  <Application>Microsoft Macintosh PowerPoint</Application>
  <PresentationFormat>Custom</PresentationFormat>
  <Paragraphs>85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Rockwell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Scibek, Prof. Eric P.</dc:creator>
  <cp:lastModifiedBy>Mahlmeister, Jaclyn M.</cp:lastModifiedBy>
  <cp:revision>219</cp:revision>
  <dcterms:created xsi:type="dcterms:W3CDTF">2013-06-27T21:33:01Z</dcterms:created>
  <dcterms:modified xsi:type="dcterms:W3CDTF">2022-04-21T03:19:52Z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0x010100EA241F422EC0CC4C8EBE4DC8336F4E7E</vt:lpwstr>
  </property>
  <property fmtid="{D5CDD505-2E9C-101B-9397-08002B2CF9AE}" pid="3" name="Order">
    <vt:r8>11500</vt:r8>
  </property>
</Properties>
</file>