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6"/>
  </p:notesMasterIdLst>
  <p:sldIdLst>
    <p:sldId id="256" r:id="rId5"/>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2066"/>
    <a:srgbClr val="682F96"/>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93737" autoAdjust="0"/>
  </p:normalViewPr>
  <p:slideViewPr>
    <p:cSldViewPr snapToGrid="0" snapToObjects="1">
      <p:cViewPr varScale="1">
        <p:scale>
          <a:sx n="12" d="100"/>
          <a:sy n="12" d="100"/>
        </p:scale>
        <p:origin x="1494" y="11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54AB7E-4B2D-484A-8C7F-1BFA99852609}" type="datetimeFigureOut">
              <a:rPr lang="en-US" smtClean="0"/>
              <a:t>4/19/2022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8F1430-8196-4F0D-957E-E94143D7E38D}" type="slidenum">
              <a:rPr lang="en-US" smtClean="0"/>
              <a:t>‹#›</a:t>
            </a:fld>
            <a:endParaRPr lang="en-US"/>
          </a:p>
        </p:txBody>
      </p:sp>
    </p:spTree>
    <p:extLst>
      <p:ext uri="{BB962C8B-B14F-4D97-AF65-F5344CB8AC3E}">
        <p14:creationId xmlns:p14="http://schemas.microsoft.com/office/powerpoint/2010/main" val="1517504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8F1430-8196-4F0D-957E-E94143D7E38D}" type="slidenum">
              <a:rPr lang="en-US" smtClean="0"/>
              <a:t>1</a:t>
            </a:fld>
            <a:endParaRPr lang="en-US"/>
          </a:p>
        </p:txBody>
      </p:sp>
    </p:spTree>
    <p:extLst>
      <p:ext uri="{BB962C8B-B14F-4D97-AF65-F5344CB8AC3E}">
        <p14:creationId xmlns:p14="http://schemas.microsoft.com/office/powerpoint/2010/main" val="3569538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294588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87790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898363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537047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873CF0-E818-3D4D-943B-513DCF762125}" type="datetimeFigureOut">
              <a:rPr lang="en-US" smtClean="0"/>
              <a:t>4/19/2022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64312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873CF0-E818-3D4D-943B-513DCF762125}" type="datetimeFigureOut">
              <a:rPr lang="en-US" smtClean="0"/>
              <a:t>4/19/2022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538351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032261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873CF0-E818-3D4D-943B-513DCF762125}" type="datetimeFigureOut">
              <a:rPr lang="en-US" smtClean="0"/>
              <a:t>4/19/2022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763083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73CF0-E818-3D4D-943B-513DCF762125}" type="datetimeFigureOut">
              <a:rPr lang="en-US" smtClean="0"/>
              <a:t>4/19/2022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857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31736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467144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F5873CF0-E818-3D4D-943B-513DCF762125}" type="datetimeFigureOut">
              <a:rPr lang="en-US" smtClean="0"/>
              <a:t>4/19/2022</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3A01AC06-6720-984D-AE1C-AAB0EB69BC21}" type="slidenum">
              <a:rPr lang="en-US" smtClean="0"/>
              <a:t>‹#›</a:t>
            </a:fld>
            <a:endParaRPr lang="en-US"/>
          </a:p>
        </p:txBody>
      </p:sp>
    </p:spTree>
    <p:extLst>
      <p:ext uri="{BB962C8B-B14F-4D97-AF65-F5344CB8AC3E}">
        <p14:creationId xmlns:p14="http://schemas.microsoft.com/office/powerpoint/2010/main" val="23328688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52022F0-D88F-1246-9F1C-47723AD72CBA}"/>
              </a:ext>
            </a:extLst>
          </p:cNvPr>
          <p:cNvSpPr txBox="1"/>
          <p:nvPr/>
        </p:nvSpPr>
        <p:spPr>
          <a:xfrm>
            <a:off x="0" y="0"/>
            <a:ext cx="43891200" cy="5730240"/>
          </a:xfrm>
          <a:prstGeom prst="rect">
            <a:avLst/>
          </a:prstGeom>
          <a:solidFill>
            <a:srgbClr val="442066"/>
          </a:solidFill>
          <a:ln>
            <a:solidFill>
              <a:schemeClr val="accent1">
                <a:lumMod val="60000"/>
                <a:lumOff val="40000"/>
              </a:schemeClr>
            </a:solidFill>
          </a:ln>
        </p:spPr>
        <p:txBody>
          <a:bodyPr wrap="square" rtlCol="0">
            <a:spAutoFit/>
          </a:bodyPr>
          <a:lstStyle/>
          <a:p>
            <a:endParaRPr lang="en-US" dirty="0"/>
          </a:p>
        </p:txBody>
      </p:sp>
      <p:sp>
        <p:nvSpPr>
          <p:cNvPr id="4" name="TextBox 3">
            <a:extLst>
              <a:ext uri="{FF2B5EF4-FFF2-40B4-BE49-F238E27FC236}">
                <a16:creationId xmlns:a16="http://schemas.microsoft.com/office/drawing/2014/main" id="{19AAD7CE-EF43-8248-9770-71455449FC61}"/>
              </a:ext>
            </a:extLst>
          </p:cNvPr>
          <p:cNvSpPr txBox="1"/>
          <p:nvPr/>
        </p:nvSpPr>
        <p:spPr>
          <a:xfrm>
            <a:off x="0" y="610126"/>
            <a:ext cx="43891200" cy="1785104"/>
          </a:xfrm>
          <a:prstGeom prst="rect">
            <a:avLst/>
          </a:prstGeom>
          <a:noFill/>
        </p:spPr>
        <p:txBody>
          <a:bodyPr wrap="square" rtlCol="0">
            <a:spAutoFit/>
          </a:bodyPr>
          <a:lstStyle/>
          <a:p>
            <a:pPr algn="ctr"/>
            <a:r>
              <a:rPr lang="en-US" sz="11000" b="1" dirty="0">
                <a:solidFill>
                  <a:schemeClr val="bg1"/>
                </a:solidFill>
                <a:latin typeface="Palatino" pitchFamily="2" charset="77"/>
                <a:ea typeface="Palatino" pitchFamily="2" charset="77"/>
                <a:cs typeface="Calibri" panose="020F0502020204030204" pitchFamily="34" charset="0"/>
              </a:rPr>
              <a:t>The Effects of Gender Inequality on Women in STEM Fields</a:t>
            </a:r>
          </a:p>
        </p:txBody>
      </p:sp>
      <p:sp>
        <p:nvSpPr>
          <p:cNvPr id="5" name="TextBox 4">
            <a:extLst>
              <a:ext uri="{FF2B5EF4-FFF2-40B4-BE49-F238E27FC236}">
                <a16:creationId xmlns:a16="http://schemas.microsoft.com/office/drawing/2014/main" id="{788A2085-0E21-AC47-B015-3675993C83EC}"/>
              </a:ext>
            </a:extLst>
          </p:cNvPr>
          <p:cNvSpPr txBox="1"/>
          <p:nvPr/>
        </p:nvSpPr>
        <p:spPr>
          <a:xfrm>
            <a:off x="0" y="3049040"/>
            <a:ext cx="43891200" cy="2185214"/>
          </a:xfrm>
          <a:prstGeom prst="rect">
            <a:avLst/>
          </a:prstGeom>
          <a:noFill/>
        </p:spPr>
        <p:txBody>
          <a:bodyPr wrap="square" rtlCol="0">
            <a:spAutoFit/>
          </a:bodyPr>
          <a:lstStyle/>
          <a:p>
            <a:pPr algn="ctr"/>
            <a:r>
              <a:rPr lang="en-US" sz="6800" i="1" dirty="0">
                <a:solidFill>
                  <a:schemeClr val="bg1"/>
                </a:solidFill>
                <a:latin typeface="Palatino" pitchFamily="2" charset="77"/>
                <a:ea typeface="Palatino" pitchFamily="2" charset="77"/>
              </a:rPr>
              <a:t>Melanie Walenda</a:t>
            </a:r>
          </a:p>
          <a:p>
            <a:pPr algn="ctr"/>
            <a:r>
              <a:rPr lang="en-US" sz="6800" i="1" dirty="0">
                <a:solidFill>
                  <a:schemeClr val="bg1"/>
                </a:solidFill>
                <a:latin typeface="Palatino" pitchFamily="2" charset="77"/>
                <a:ea typeface="Palatino" pitchFamily="2" charset="77"/>
              </a:rPr>
              <a:t>Major: Cybersecurity</a:t>
            </a:r>
          </a:p>
        </p:txBody>
      </p:sp>
      <p:sp>
        <p:nvSpPr>
          <p:cNvPr id="18" name="Google Shape;13797;p36">
            <a:extLst>
              <a:ext uri="{FF2B5EF4-FFF2-40B4-BE49-F238E27FC236}">
                <a16:creationId xmlns:a16="http://schemas.microsoft.com/office/drawing/2014/main" id="{8B686B91-C8E5-4F4A-9AA9-04C9EFBE2940}"/>
              </a:ext>
            </a:extLst>
          </p:cNvPr>
          <p:cNvSpPr txBox="1">
            <a:spLocks/>
          </p:cNvSpPr>
          <p:nvPr/>
        </p:nvSpPr>
        <p:spPr>
          <a:xfrm>
            <a:off x="543704" y="6023173"/>
            <a:ext cx="15380310" cy="1267761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1pPr>
            <a:lvl2pPr marL="914400" marR="0" lvl="1" indent="-317500" algn="l"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2pPr>
            <a:lvl3pPr marL="1371600" marR="0" lvl="2" indent="-317500" algn="l"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3pPr>
            <a:lvl4pPr marL="1828800" marR="0" lvl="3" indent="-317500" algn="l"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4pPr>
            <a:lvl5pPr marL="2286000" marR="0" lvl="4" indent="-317500" algn="l"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5pPr>
            <a:lvl6pPr marL="2743200" marR="0" lvl="5" indent="-317500" algn="l"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6pPr>
            <a:lvl7pPr marL="3200400" marR="0" lvl="6" indent="-317500" algn="l"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7pPr>
            <a:lvl8pPr marL="3657600" marR="0" lvl="7" indent="-317500" algn="l"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8pPr>
            <a:lvl9pPr marL="4114800" marR="0" lvl="8" indent="-317500" algn="l" rtl="0">
              <a:lnSpc>
                <a:spcPct val="100000"/>
              </a:lnSpc>
              <a:spcBef>
                <a:spcPts val="1600"/>
              </a:spcBef>
              <a:spcAft>
                <a:spcPts val="1600"/>
              </a:spcAft>
              <a:buClr>
                <a:schemeClr val="dk1"/>
              </a:buClr>
              <a:buSzPts val="1400"/>
              <a:buFont typeface="Oxygen"/>
              <a:buNone/>
              <a:defRPr sz="1400" b="0" i="0" u="none" strike="noStrike" cap="none">
                <a:solidFill>
                  <a:schemeClr val="dk1"/>
                </a:solidFill>
                <a:latin typeface="Oxygen"/>
                <a:ea typeface="Oxygen"/>
                <a:cs typeface="Oxygen"/>
                <a:sym typeface="Oxygen"/>
              </a:defRPr>
            </a:lvl9pPr>
          </a:lstStyle>
          <a:p>
            <a:pPr marL="342900" marR="0" lvl="0" indent="-342900" algn="l" defTabSz="914400" rtl="0" eaLnBrk="1" fontAlgn="auto" latinLnBrk="0" hangingPunct="1">
              <a:lnSpc>
                <a:spcPct val="100000"/>
              </a:lnSpc>
              <a:spcBef>
                <a:spcPts val="0"/>
              </a:spcBef>
              <a:spcAft>
                <a:spcPts val="600"/>
              </a:spcAft>
              <a:buClr>
                <a:srgbClr val="000000"/>
              </a:buClr>
              <a:buSzPct val="125000"/>
              <a:buFont typeface="Wingdings" panose="05000000000000000000" pitchFamily="2" charset="2"/>
              <a:buChar char="Ø"/>
              <a:tabLst/>
              <a:defRPr/>
            </a:pPr>
            <a:r>
              <a:rPr kumimoji="0" lang="en-US" sz="5400" b="1" i="0" strike="noStrike" kern="0" cap="none" spc="0" normalizeH="0" baseline="0" noProof="0" dirty="0">
                <a:ln>
                  <a:noFill/>
                </a:ln>
                <a:solidFill>
                  <a:srgbClr val="000000"/>
                </a:solidFill>
                <a:effectLst/>
                <a:uLnTx/>
                <a:uFillTx/>
                <a:latin typeface="Oxygen"/>
                <a:sym typeface="Oxygen"/>
              </a:rPr>
              <a:t>  My </a:t>
            </a:r>
            <a:r>
              <a:rPr lang="en-US" sz="5400" b="1" kern="0" dirty="0">
                <a:solidFill>
                  <a:srgbClr val="000000"/>
                </a:solidFill>
              </a:rPr>
              <a:t>R</a:t>
            </a:r>
            <a:r>
              <a:rPr kumimoji="0" lang="en-US" sz="5400" b="1" i="0" strike="noStrike" kern="0" cap="none" spc="0" normalizeH="0" baseline="0" noProof="0" dirty="0" err="1">
                <a:ln>
                  <a:noFill/>
                </a:ln>
                <a:solidFill>
                  <a:srgbClr val="000000"/>
                </a:solidFill>
                <a:effectLst/>
                <a:uLnTx/>
                <a:uFillTx/>
                <a:latin typeface="Oxygen"/>
                <a:sym typeface="Oxygen"/>
              </a:rPr>
              <a:t>esearch</a:t>
            </a:r>
            <a:r>
              <a:rPr kumimoji="0" lang="en-US" sz="5400" b="1" i="0" strike="noStrike" kern="0" cap="none" spc="0" normalizeH="0" baseline="0" noProof="0" dirty="0">
                <a:ln>
                  <a:noFill/>
                </a:ln>
                <a:solidFill>
                  <a:srgbClr val="000000"/>
                </a:solidFill>
                <a:effectLst/>
                <a:uLnTx/>
                <a:uFillTx/>
                <a:latin typeface="Oxygen"/>
                <a:sym typeface="Oxygen"/>
              </a:rPr>
              <a:t> </a:t>
            </a:r>
            <a:r>
              <a:rPr lang="en-US" sz="5400" b="1" kern="0" dirty="0">
                <a:solidFill>
                  <a:srgbClr val="000000"/>
                </a:solidFill>
              </a:rPr>
              <a:t>Q</a:t>
            </a:r>
            <a:r>
              <a:rPr kumimoji="0" lang="en-US" sz="5400" b="1" i="0" strike="noStrike" kern="0" cap="none" spc="0" normalizeH="0" baseline="0" noProof="0" dirty="0" err="1">
                <a:ln>
                  <a:noFill/>
                </a:ln>
                <a:solidFill>
                  <a:srgbClr val="000000"/>
                </a:solidFill>
                <a:effectLst/>
                <a:uLnTx/>
                <a:uFillTx/>
                <a:latin typeface="Oxygen"/>
                <a:sym typeface="Oxygen"/>
              </a:rPr>
              <a:t>uestion</a:t>
            </a:r>
            <a:r>
              <a:rPr kumimoji="0" lang="en-US" sz="5400" b="1" i="0" strike="noStrike" kern="0" cap="none" spc="0" normalizeH="0" baseline="0" noProof="0" dirty="0">
                <a:ln>
                  <a:noFill/>
                </a:ln>
                <a:solidFill>
                  <a:srgbClr val="000000"/>
                </a:solidFill>
                <a:effectLst/>
                <a:uLnTx/>
                <a:uFillTx/>
                <a:latin typeface="Oxygen"/>
                <a:sym typeface="Oxygen"/>
              </a:rPr>
              <a:t>:</a:t>
            </a:r>
          </a:p>
          <a:p>
            <a:pPr marL="0" marR="0" lvl="0" indent="0" algn="l" defTabSz="914400" rtl="0" eaLnBrk="1" fontAlgn="auto" latinLnBrk="0" hangingPunct="1">
              <a:lnSpc>
                <a:spcPct val="100000"/>
              </a:lnSpc>
              <a:spcBef>
                <a:spcPts val="0"/>
              </a:spcBef>
              <a:spcAft>
                <a:spcPts val="600"/>
              </a:spcAft>
              <a:buClr>
                <a:srgbClr val="000000"/>
              </a:buClr>
              <a:buSzPts val="1400"/>
              <a:buFont typeface="Oxygen"/>
              <a:buNone/>
              <a:tabLst/>
              <a:defRPr/>
            </a:pPr>
            <a:r>
              <a:rPr kumimoji="0" lang="en-US" sz="4400" b="0" i="0" u="none" strike="noStrike" kern="0" cap="none" spc="0" normalizeH="0" baseline="0" noProof="0" dirty="0">
                <a:ln>
                  <a:noFill/>
                </a:ln>
                <a:solidFill>
                  <a:srgbClr val="000000"/>
                </a:solidFill>
                <a:effectLst/>
                <a:uLnTx/>
                <a:uFillTx/>
                <a:latin typeface="Oxygen"/>
                <a:sym typeface="Oxygen"/>
              </a:rPr>
              <a:t>How do women face inequality in STEM fields and what can be done to combat this?</a:t>
            </a:r>
          </a:p>
          <a:p>
            <a:pPr marL="0" marR="0" lvl="0" indent="0" algn="l" defTabSz="914400" rtl="0" eaLnBrk="1" fontAlgn="auto" latinLnBrk="0" hangingPunct="1">
              <a:lnSpc>
                <a:spcPct val="100000"/>
              </a:lnSpc>
              <a:spcBef>
                <a:spcPts val="0"/>
              </a:spcBef>
              <a:spcAft>
                <a:spcPts val="600"/>
              </a:spcAft>
              <a:buClr>
                <a:srgbClr val="000000"/>
              </a:buClr>
              <a:buSzPts val="1400"/>
              <a:buFont typeface="Oxygen"/>
              <a:buNone/>
              <a:tabLst/>
              <a:defRPr/>
            </a:pPr>
            <a:r>
              <a:rPr kumimoji="0" lang="en-US" sz="4000" b="0" i="0" u="none" strike="noStrike" kern="0" cap="none" spc="0" normalizeH="0" baseline="0" noProof="0" dirty="0">
                <a:ln>
                  <a:noFill/>
                </a:ln>
                <a:solidFill>
                  <a:srgbClr val="000000"/>
                </a:solidFill>
                <a:effectLst/>
                <a:uLnTx/>
                <a:uFillTx/>
                <a:latin typeface="Oxygen"/>
                <a:sym typeface="Oxygen"/>
              </a:rPr>
              <a:t>*Research focuses on the Technology field*</a:t>
            </a:r>
            <a:endParaRPr kumimoji="0" lang="en-US" sz="4400" b="0" i="0" u="none" strike="noStrike" kern="0" cap="none" spc="0" normalizeH="0" baseline="0" noProof="0" dirty="0">
              <a:ln>
                <a:noFill/>
              </a:ln>
              <a:solidFill>
                <a:srgbClr val="000000"/>
              </a:solidFill>
              <a:effectLst/>
              <a:uLnTx/>
              <a:uFillTx/>
              <a:latin typeface="Oxygen"/>
              <a:sym typeface="Oxygen"/>
            </a:endParaRPr>
          </a:p>
          <a:p>
            <a:pPr marL="285750" marR="0" lvl="0" indent="-285750" algn="l" defTabSz="914400" rtl="0" eaLnBrk="1" fontAlgn="auto" latinLnBrk="0" hangingPunct="1">
              <a:lnSpc>
                <a:spcPct val="100000"/>
              </a:lnSpc>
              <a:spcBef>
                <a:spcPts val="0"/>
              </a:spcBef>
              <a:spcAft>
                <a:spcPts val="1600"/>
              </a:spcAft>
              <a:buClr>
                <a:srgbClr val="000000"/>
              </a:buClr>
              <a:buSzPts val="1400"/>
              <a:buFont typeface="Wingdings" panose="05000000000000000000" pitchFamily="2" charset="2"/>
              <a:buChar char="Ø"/>
              <a:tabLst/>
              <a:defRPr/>
            </a:pPr>
            <a:endParaRPr kumimoji="0" lang="en-US" sz="1800" b="0" i="0" u="none" strike="noStrike" kern="0" cap="none" spc="0" normalizeH="0" baseline="0" noProof="0" dirty="0">
              <a:ln>
                <a:noFill/>
              </a:ln>
              <a:solidFill>
                <a:srgbClr val="000000"/>
              </a:solidFill>
              <a:effectLst/>
              <a:uLnTx/>
              <a:uFillTx/>
              <a:latin typeface="Oxygen"/>
              <a:sym typeface="Oxygen"/>
            </a:endParaRPr>
          </a:p>
          <a:p>
            <a:pPr marL="285750" marR="0" lvl="0" indent="-285750" defTabSz="914400" rtl="0" eaLnBrk="1" fontAlgn="auto" latinLnBrk="0" hangingPunct="1">
              <a:lnSpc>
                <a:spcPct val="100000"/>
              </a:lnSpc>
              <a:spcBef>
                <a:spcPts val="0"/>
              </a:spcBef>
              <a:spcAft>
                <a:spcPts val="1600"/>
              </a:spcAft>
              <a:buClr>
                <a:srgbClr val="000000"/>
              </a:buClr>
              <a:buSzPct val="125000"/>
              <a:buFont typeface="Wingdings" panose="05000000000000000000" pitchFamily="2" charset="2"/>
              <a:buChar char="Ø"/>
              <a:tabLst/>
              <a:defRPr/>
            </a:pPr>
            <a:r>
              <a:rPr kumimoji="0" lang="en-US" sz="5400" b="1" i="0" u="none" strike="noStrike" kern="0" cap="none" spc="0" normalizeH="0" baseline="0" noProof="0" dirty="0">
                <a:ln>
                  <a:noFill/>
                </a:ln>
                <a:solidFill>
                  <a:srgbClr val="000000"/>
                </a:solidFill>
                <a:effectLst/>
                <a:uLnTx/>
                <a:uFillTx/>
                <a:latin typeface="Oxygen"/>
                <a:sym typeface="Oxygen"/>
              </a:rPr>
              <a:t>  </a:t>
            </a:r>
            <a:r>
              <a:rPr kumimoji="0" lang="en-US" sz="5400" b="1" i="0" strike="noStrike" kern="0" cap="none" spc="0" normalizeH="0" baseline="0" noProof="0" dirty="0">
                <a:ln>
                  <a:noFill/>
                </a:ln>
                <a:solidFill>
                  <a:srgbClr val="000000"/>
                </a:solidFill>
                <a:effectLst/>
                <a:uLnTx/>
                <a:uFillTx/>
                <a:latin typeface="Oxygen"/>
                <a:sym typeface="Oxygen"/>
              </a:rPr>
              <a:t>Why </a:t>
            </a:r>
            <a:r>
              <a:rPr lang="en-US" sz="5400" b="1" kern="0" dirty="0" err="1">
                <a:solidFill>
                  <a:srgbClr val="000000"/>
                </a:solidFill>
              </a:rPr>
              <a:t>i</a:t>
            </a:r>
            <a:r>
              <a:rPr kumimoji="0" lang="en-US" sz="5400" b="1" i="0" strike="noStrike" kern="0" cap="none" spc="0" normalizeH="0" baseline="0" noProof="0" dirty="0">
                <a:ln>
                  <a:noFill/>
                </a:ln>
                <a:solidFill>
                  <a:srgbClr val="000000"/>
                </a:solidFill>
                <a:effectLst/>
                <a:uLnTx/>
                <a:uFillTx/>
                <a:latin typeface="Oxygen"/>
                <a:sym typeface="Oxygen"/>
              </a:rPr>
              <a:t>t </a:t>
            </a:r>
            <a:r>
              <a:rPr lang="en-US" sz="5400" b="1" kern="0" dirty="0">
                <a:solidFill>
                  <a:srgbClr val="000000"/>
                </a:solidFill>
              </a:rPr>
              <a:t>M</a:t>
            </a:r>
            <a:r>
              <a:rPr kumimoji="0" lang="en-US" sz="5400" b="1" i="0" strike="noStrike" kern="0" cap="none" spc="0" normalizeH="0" baseline="0" noProof="0" dirty="0" err="1">
                <a:ln>
                  <a:noFill/>
                </a:ln>
                <a:solidFill>
                  <a:srgbClr val="000000"/>
                </a:solidFill>
                <a:effectLst/>
                <a:uLnTx/>
                <a:uFillTx/>
                <a:latin typeface="Oxygen"/>
                <a:sym typeface="Oxygen"/>
              </a:rPr>
              <a:t>atters</a:t>
            </a:r>
            <a:r>
              <a:rPr kumimoji="0" lang="en-US" sz="5400" b="1" i="0" strike="noStrike" kern="0" cap="none" spc="0" normalizeH="0" baseline="0" noProof="0" dirty="0">
                <a:ln>
                  <a:noFill/>
                </a:ln>
                <a:solidFill>
                  <a:srgbClr val="000000"/>
                </a:solidFill>
                <a:effectLst/>
                <a:uLnTx/>
                <a:uFillTx/>
                <a:latin typeface="Oxygen"/>
                <a:sym typeface="Oxygen"/>
              </a:rPr>
              <a:t>: </a:t>
            </a:r>
          </a:p>
          <a:p>
            <a:pPr marL="1143000" marR="0" lvl="1" indent="-685800" algn="l" defTabSz="914400" rtl="0" eaLnBrk="1" fontAlgn="auto" latinLnBrk="0" hangingPunct="1">
              <a:lnSpc>
                <a:spcPct val="100000"/>
              </a:lnSpc>
              <a:spcBef>
                <a:spcPts val="0"/>
              </a:spcBef>
              <a:spcAft>
                <a:spcPts val="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Gender equality is a human right that is being threatened by gender biases</a:t>
            </a:r>
          </a:p>
          <a:p>
            <a:pPr marL="457200" marR="0" lvl="1" indent="0" algn="l" defTabSz="914400" rtl="0" eaLnBrk="1" fontAlgn="auto" latinLnBrk="0" hangingPunct="1">
              <a:lnSpc>
                <a:spcPct val="100000"/>
              </a:lnSpc>
              <a:spcBef>
                <a:spcPts val="0"/>
              </a:spcBef>
              <a:spcAft>
                <a:spcPts val="600"/>
              </a:spcAft>
              <a:buClr>
                <a:srgbClr val="000000"/>
              </a:buClr>
              <a:buSzPct val="125000"/>
              <a:tabLst/>
              <a:defRPr/>
            </a:pPr>
            <a:endParaRPr kumimoji="0" lang="en-US" sz="1100" b="0" i="0" u="none" strike="noStrike" kern="0" cap="none" spc="0" normalizeH="0" baseline="0" noProof="0" dirty="0">
              <a:ln>
                <a:noFill/>
              </a:ln>
              <a:solidFill>
                <a:srgbClr val="000000"/>
              </a:solidFill>
              <a:effectLst/>
              <a:uLnTx/>
              <a:uFillTx/>
              <a:latin typeface="Oxygen"/>
              <a:sym typeface="Oxygen"/>
            </a:endParaRPr>
          </a:p>
          <a:p>
            <a:pPr marL="1143000" marR="0" lvl="1" indent="-685800" algn="l" defTabSz="914400" rtl="0" eaLnBrk="1" fontAlgn="auto" latinLnBrk="0" hangingPunct="1">
              <a:lnSpc>
                <a:spcPct val="100000"/>
              </a:lnSpc>
              <a:spcBef>
                <a:spcPts val="0"/>
              </a:spcBef>
              <a:spcAft>
                <a:spcPts val="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Gender inequality leaves women at a social and economic disadvantage</a:t>
            </a:r>
          </a:p>
          <a:p>
            <a:pPr marL="0" marR="0" lvl="0" indent="0" algn="l" defTabSz="914400" rtl="0" eaLnBrk="1" fontAlgn="auto" latinLnBrk="0" hangingPunct="1">
              <a:lnSpc>
                <a:spcPct val="100000"/>
              </a:lnSpc>
              <a:spcBef>
                <a:spcPts val="0"/>
              </a:spcBef>
              <a:spcAft>
                <a:spcPts val="600"/>
              </a:spcAft>
              <a:buClr>
                <a:srgbClr val="000000"/>
              </a:buClr>
              <a:buSzPts val="1400"/>
              <a:buFont typeface="Oxygen"/>
              <a:buNone/>
              <a:tabLst/>
              <a:defRPr/>
            </a:pPr>
            <a:r>
              <a:rPr kumimoji="0" lang="en-US" sz="4400" b="0" i="0" u="none" strike="noStrike" kern="0" cap="none" spc="0" normalizeH="0" baseline="0" noProof="0" dirty="0">
                <a:ln>
                  <a:noFill/>
                </a:ln>
                <a:solidFill>
                  <a:srgbClr val="000000"/>
                </a:solidFill>
                <a:effectLst/>
                <a:uLnTx/>
                <a:uFillTx/>
                <a:latin typeface="Oxygen"/>
                <a:sym typeface="Oxygen"/>
              </a:rPr>
              <a:t>         </a:t>
            </a:r>
            <a:endParaRPr kumimoji="0" lang="en-US" sz="1200" b="0" i="0" u="none" strike="noStrike" kern="0" cap="none" spc="0" normalizeH="0" baseline="0" noProof="0" dirty="0">
              <a:ln>
                <a:noFill/>
              </a:ln>
              <a:solidFill>
                <a:srgbClr val="000000"/>
              </a:solidFill>
              <a:effectLst/>
              <a:uLnTx/>
              <a:uFillTx/>
              <a:latin typeface="Oxygen"/>
              <a:sym typeface="Oxygen"/>
            </a:endParaRPr>
          </a:p>
          <a:p>
            <a:pPr marL="285750" marR="0" lvl="0" indent="-285750" algn="l" defTabSz="914400" rtl="0" eaLnBrk="1" fontAlgn="auto" latinLnBrk="0" hangingPunct="1">
              <a:lnSpc>
                <a:spcPct val="100000"/>
              </a:lnSpc>
              <a:spcBef>
                <a:spcPts val="0"/>
              </a:spcBef>
              <a:spcAft>
                <a:spcPts val="600"/>
              </a:spcAft>
              <a:buClr>
                <a:srgbClr val="000000"/>
              </a:buClr>
              <a:buSzPct val="125000"/>
              <a:buFont typeface="Wingdings" panose="05000000000000000000" pitchFamily="2" charset="2"/>
              <a:buChar char="Ø"/>
              <a:tabLst/>
              <a:defRPr/>
            </a:pPr>
            <a:r>
              <a:rPr kumimoji="0" lang="en-US" sz="5400" b="1" i="0" u="none" strike="noStrike" kern="0" cap="none" spc="0" normalizeH="0" baseline="0" noProof="0" dirty="0">
                <a:ln>
                  <a:noFill/>
                </a:ln>
                <a:solidFill>
                  <a:srgbClr val="000000"/>
                </a:solidFill>
                <a:effectLst/>
                <a:uLnTx/>
                <a:uFillTx/>
                <a:latin typeface="Oxygen"/>
                <a:sym typeface="Oxygen"/>
              </a:rPr>
              <a:t>  My </a:t>
            </a:r>
            <a:r>
              <a:rPr lang="en-US" sz="5400" b="1" kern="0" dirty="0">
                <a:solidFill>
                  <a:srgbClr val="000000"/>
                </a:solidFill>
              </a:rPr>
              <a:t>T</a:t>
            </a:r>
            <a:r>
              <a:rPr kumimoji="0" lang="en-US" sz="5400" b="1" i="0" u="none" strike="noStrike" kern="0" cap="none" spc="0" normalizeH="0" baseline="0" noProof="0" dirty="0" err="1">
                <a:ln>
                  <a:noFill/>
                </a:ln>
                <a:solidFill>
                  <a:srgbClr val="000000"/>
                </a:solidFill>
                <a:effectLst/>
                <a:uLnTx/>
                <a:uFillTx/>
                <a:latin typeface="Oxygen"/>
                <a:sym typeface="Oxygen"/>
              </a:rPr>
              <a:t>hesis</a:t>
            </a:r>
            <a:r>
              <a:rPr kumimoji="0" lang="en-US" sz="5400" b="1" i="0" u="none" strike="noStrike" kern="0" cap="none" spc="0" normalizeH="0" baseline="0" noProof="0" dirty="0">
                <a:ln>
                  <a:noFill/>
                </a:ln>
                <a:solidFill>
                  <a:srgbClr val="000000"/>
                </a:solidFill>
                <a:effectLst/>
                <a:uLnTx/>
                <a:uFillTx/>
                <a:latin typeface="Oxygen"/>
                <a:sym typeface="Oxygen"/>
              </a:rPr>
              <a:t>:</a:t>
            </a:r>
          </a:p>
          <a:p>
            <a:pPr marL="0" marR="0" lvl="0" indent="0" algn="l" defTabSz="914400" rtl="0" eaLnBrk="1" fontAlgn="auto" latinLnBrk="0" hangingPunct="1">
              <a:lnSpc>
                <a:spcPct val="100000"/>
              </a:lnSpc>
              <a:spcBef>
                <a:spcPts val="0"/>
              </a:spcBef>
              <a:spcAft>
                <a:spcPts val="600"/>
              </a:spcAft>
              <a:buClr>
                <a:srgbClr val="000000"/>
              </a:buClr>
              <a:buSzPts val="1400"/>
              <a:buFont typeface="Oxygen"/>
              <a:buNone/>
              <a:tabLst/>
              <a:defRPr/>
            </a:pPr>
            <a:r>
              <a:rPr kumimoji="0" lang="en-US" sz="4400" b="0" i="0" u="none" strike="noStrike" kern="0" cap="none" spc="0" normalizeH="0" baseline="0" noProof="0" dirty="0">
                <a:ln>
                  <a:noFill/>
                </a:ln>
                <a:solidFill>
                  <a:srgbClr val="000000"/>
                </a:solidFill>
                <a:effectLst/>
                <a:uLnTx/>
                <a:uFillTx/>
                <a:latin typeface="Oxygen"/>
                <a:sym typeface="Oxygen"/>
              </a:rPr>
              <a:t>Women in the STEM field face inequalities based on gender starting while they are in school which continue to become more prevalent throughout their career, contributing to the pay gap between men and women and negatively impacting businesses and the economy.</a:t>
            </a:r>
            <a:r>
              <a:rPr kumimoji="0" lang="en-US" sz="1100" b="0" i="0" u="none" strike="noStrike" kern="0" cap="none" spc="0" normalizeH="0" baseline="0" noProof="0" dirty="0">
                <a:ln>
                  <a:noFill/>
                </a:ln>
                <a:solidFill>
                  <a:srgbClr val="000000"/>
                </a:solidFill>
                <a:effectLst/>
                <a:uLnTx/>
                <a:uFillTx/>
                <a:latin typeface="Oxygen"/>
                <a:sym typeface="Oxygen"/>
              </a:rPr>
              <a:t>. </a:t>
            </a:r>
          </a:p>
          <a:p>
            <a:pPr marL="0" marR="0" lvl="0" indent="0" algn="l" defTabSz="914400" rtl="0" eaLnBrk="1" fontAlgn="auto" latinLnBrk="0" hangingPunct="1">
              <a:lnSpc>
                <a:spcPct val="100000"/>
              </a:lnSpc>
              <a:spcBef>
                <a:spcPts val="0"/>
              </a:spcBef>
              <a:spcAft>
                <a:spcPts val="600"/>
              </a:spcAft>
              <a:buClr>
                <a:srgbClr val="000000"/>
              </a:buClr>
              <a:buSzPts val="1400"/>
              <a:buFont typeface="Oxygen"/>
              <a:buNone/>
              <a:tabLst/>
              <a:defRPr/>
            </a:pPr>
            <a:endParaRPr lang="en-US" sz="1100" kern="0" dirty="0">
              <a:solidFill>
                <a:srgbClr val="000000"/>
              </a:solidFill>
            </a:endParaRPr>
          </a:p>
          <a:p>
            <a:pPr marL="0" marR="0" lvl="0" indent="0" algn="l" defTabSz="914400" rtl="0" eaLnBrk="1" fontAlgn="auto" latinLnBrk="0" hangingPunct="1">
              <a:lnSpc>
                <a:spcPct val="100000"/>
              </a:lnSpc>
              <a:spcBef>
                <a:spcPts val="0"/>
              </a:spcBef>
              <a:spcAft>
                <a:spcPts val="600"/>
              </a:spcAft>
              <a:buClr>
                <a:srgbClr val="000000"/>
              </a:buClr>
              <a:buSzPts val="1400"/>
              <a:buFont typeface="Oxygen"/>
              <a:buNone/>
              <a:tabLst/>
              <a:defRPr/>
            </a:pPr>
            <a:endParaRPr lang="en-US" sz="1100" kern="0" dirty="0">
              <a:solidFill>
                <a:srgbClr val="000000"/>
              </a:solidFill>
            </a:endParaRPr>
          </a:p>
          <a:p>
            <a:pPr marL="285750" marR="0" lvl="0" indent="-285750" algn="l" defTabSz="914400" rtl="0" eaLnBrk="1" fontAlgn="auto" latinLnBrk="0" hangingPunct="1">
              <a:lnSpc>
                <a:spcPct val="100000"/>
              </a:lnSpc>
              <a:spcBef>
                <a:spcPts val="0"/>
              </a:spcBef>
              <a:spcAft>
                <a:spcPts val="1600"/>
              </a:spcAft>
              <a:buClr>
                <a:srgbClr val="000000"/>
              </a:buClr>
              <a:buSzPct val="125000"/>
              <a:buFont typeface="Wingdings" panose="05000000000000000000" pitchFamily="2" charset="2"/>
              <a:buChar char="Ø"/>
              <a:tabLst/>
              <a:defRPr/>
            </a:pPr>
            <a:r>
              <a:rPr kumimoji="0" lang="en-US" sz="5400" b="1" i="0" u="none" strike="noStrike" kern="0" cap="none" spc="0" normalizeH="0" baseline="0" noProof="0" dirty="0">
                <a:ln>
                  <a:noFill/>
                </a:ln>
                <a:solidFill>
                  <a:srgbClr val="000000"/>
                </a:solidFill>
                <a:effectLst/>
                <a:uLnTx/>
                <a:uFillTx/>
                <a:latin typeface="Oxygen"/>
                <a:ea typeface="+mn-ea"/>
                <a:cs typeface="+mn-cs"/>
                <a:sym typeface="Oxygen"/>
              </a:rPr>
              <a:t>The Problem:</a:t>
            </a:r>
          </a:p>
          <a:p>
            <a:pPr marL="0" marR="0" lvl="0" indent="0" algn="l" defTabSz="914400" rtl="0" eaLnBrk="1" fontAlgn="auto" latinLnBrk="0" hangingPunct="1">
              <a:lnSpc>
                <a:spcPct val="100000"/>
              </a:lnSpc>
              <a:spcBef>
                <a:spcPts val="0"/>
              </a:spcBef>
              <a:spcAft>
                <a:spcPts val="1600"/>
              </a:spcAft>
              <a:buClr>
                <a:srgbClr val="000000"/>
              </a:buClr>
              <a:buSzPct val="125000"/>
              <a:buFontTx/>
              <a:buNone/>
              <a:tabLst/>
              <a:defRPr/>
            </a:pPr>
            <a:r>
              <a:rPr kumimoji="0" lang="en-US" sz="4400" b="0" i="0" u="none" strike="noStrike" kern="0" cap="none" spc="0" normalizeH="0" baseline="0" noProof="0" dirty="0">
                <a:ln>
                  <a:noFill/>
                </a:ln>
                <a:solidFill>
                  <a:srgbClr val="000000"/>
                </a:solidFill>
                <a:effectLst/>
                <a:uLnTx/>
                <a:uFillTx/>
                <a:latin typeface="Oxygen"/>
                <a:ea typeface="+mn-ea"/>
                <a:cs typeface="+mn-cs"/>
                <a:sym typeface="Oxygen"/>
              </a:rPr>
              <a:t>Low numbers of women studying and working in STEM fields</a:t>
            </a:r>
          </a:p>
          <a:p>
            <a:pPr marL="0" marR="0" lvl="0" indent="0" algn="l" defTabSz="914400" rtl="0" eaLnBrk="1" fontAlgn="auto" latinLnBrk="0" hangingPunct="1">
              <a:lnSpc>
                <a:spcPct val="100000"/>
              </a:lnSpc>
              <a:spcBef>
                <a:spcPts val="0"/>
              </a:spcBef>
              <a:spcAft>
                <a:spcPts val="600"/>
              </a:spcAft>
              <a:buClr>
                <a:srgbClr val="000000"/>
              </a:buClr>
              <a:buSzPts val="1400"/>
              <a:buFont typeface="Oxygen"/>
              <a:buNone/>
              <a:tabLst/>
              <a:defRPr/>
            </a:pPr>
            <a:endParaRPr kumimoji="0" lang="en-US" sz="1100" b="0" i="0" u="none" strike="noStrike" kern="0" cap="none" spc="0" normalizeH="0" baseline="0" noProof="0" dirty="0">
              <a:ln>
                <a:noFill/>
              </a:ln>
              <a:solidFill>
                <a:srgbClr val="000000"/>
              </a:solidFill>
              <a:effectLst/>
              <a:uLnTx/>
              <a:uFillTx/>
              <a:latin typeface="Oxygen"/>
              <a:sym typeface="Oxygen"/>
            </a:endParaRPr>
          </a:p>
          <a:p>
            <a:pPr marL="0" marR="0" lvl="0" indent="0" algn="l" defTabSz="914400" rtl="0" eaLnBrk="1" fontAlgn="auto" latinLnBrk="0" hangingPunct="1">
              <a:lnSpc>
                <a:spcPct val="100000"/>
              </a:lnSpc>
              <a:spcBef>
                <a:spcPts val="0"/>
              </a:spcBef>
              <a:spcAft>
                <a:spcPts val="600"/>
              </a:spcAft>
              <a:buClr>
                <a:srgbClr val="000000"/>
              </a:buClr>
              <a:buSzPts val="1400"/>
              <a:buFont typeface="Oxygen"/>
              <a:buNone/>
              <a:tabLst/>
              <a:defRPr/>
            </a:pPr>
            <a:endParaRPr lang="en-US" sz="1050" kern="0" dirty="0">
              <a:solidFill>
                <a:srgbClr val="000000"/>
              </a:solidFill>
            </a:endParaRPr>
          </a:p>
          <a:p>
            <a:pPr marL="0" marR="0" lvl="0" indent="0" algn="l" defTabSz="914400" rtl="0" eaLnBrk="1" fontAlgn="auto" latinLnBrk="0" hangingPunct="1">
              <a:lnSpc>
                <a:spcPct val="100000"/>
              </a:lnSpc>
              <a:spcBef>
                <a:spcPts val="0"/>
              </a:spcBef>
              <a:spcAft>
                <a:spcPts val="600"/>
              </a:spcAft>
              <a:buClr>
                <a:srgbClr val="000000"/>
              </a:buClr>
              <a:buSzPts val="1400"/>
              <a:buFont typeface="Oxygen"/>
              <a:buNone/>
              <a:tabLst/>
              <a:defRPr/>
            </a:pPr>
            <a:endParaRPr kumimoji="0" lang="en-US" sz="1050" b="0" i="0" u="none" strike="noStrike" kern="0" cap="none" spc="0" normalizeH="0" baseline="0" noProof="0" dirty="0">
              <a:ln>
                <a:noFill/>
              </a:ln>
              <a:solidFill>
                <a:srgbClr val="000000"/>
              </a:solidFill>
              <a:effectLst/>
              <a:uLnTx/>
              <a:uFillTx/>
              <a:latin typeface="Oxygen"/>
              <a:sym typeface="Oxygen"/>
            </a:endParaRPr>
          </a:p>
          <a:p>
            <a:pPr marL="0" marR="0" lvl="0" indent="0" algn="l" defTabSz="914400" rtl="0" eaLnBrk="1" fontAlgn="auto" latinLnBrk="0" hangingPunct="1">
              <a:lnSpc>
                <a:spcPct val="100000"/>
              </a:lnSpc>
              <a:spcBef>
                <a:spcPts val="0"/>
              </a:spcBef>
              <a:spcAft>
                <a:spcPts val="1600"/>
              </a:spcAft>
              <a:buClr>
                <a:srgbClr val="000000"/>
              </a:buClr>
              <a:buSzPts val="1400"/>
              <a:buFont typeface="Oxygen"/>
              <a:buNone/>
              <a:tabLst/>
              <a:defRPr/>
            </a:pPr>
            <a:endParaRPr kumimoji="0" lang="en-US" sz="1400" b="0" i="0" u="none" strike="noStrike" kern="0" cap="none" spc="0" normalizeH="0" baseline="0" noProof="0" dirty="0">
              <a:ln>
                <a:noFill/>
              </a:ln>
              <a:solidFill>
                <a:srgbClr val="000000"/>
              </a:solidFill>
              <a:effectLst/>
              <a:uLnTx/>
              <a:uFillTx/>
              <a:latin typeface="Oxygen"/>
              <a:sym typeface="Oxygen"/>
            </a:endParaRPr>
          </a:p>
        </p:txBody>
      </p:sp>
      <p:sp>
        <p:nvSpPr>
          <p:cNvPr id="7" name="Google Shape;14322;p64">
            <a:extLst>
              <a:ext uri="{FF2B5EF4-FFF2-40B4-BE49-F238E27FC236}">
                <a16:creationId xmlns:a16="http://schemas.microsoft.com/office/drawing/2014/main" id="{1D71D8DE-E01E-4400-88F9-9C7EDE642594}"/>
              </a:ext>
            </a:extLst>
          </p:cNvPr>
          <p:cNvSpPr txBox="1">
            <a:spLocks/>
          </p:cNvSpPr>
          <p:nvPr/>
        </p:nvSpPr>
        <p:spPr>
          <a:xfrm>
            <a:off x="17286711" y="14633914"/>
            <a:ext cx="11617989" cy="1142335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r" rtl="0">
              <a:lnSpc>
                <a:spcPct val="100000"/>
              </a:lnSpc>
              <a:spcBef>
                <a:spcPts val="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1pPr>
            <a:lvl2pPr marL="914400" marR="0" lvl="1" indent="-317500" algn="r"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2pPr>
            <a:lvl3pPr marL="1371600" marR="0" lvl="2" indent="-317500" algn="r"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3pPr>
            <a:lvl4pPr marL="1828800" marR="0" lvl="3" indent="-317500" algn="r"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4pPr>
            <a:lvl5pPr marL="2286000" marR="0" lvl="4" indent="-317500" algn="r"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5pPr>
            <a:lvl6pPr marL="2743200" marR="0" lvl="5" indent="-317500" algn="r"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6pPr>
            <a:lvl7pPr marL="3200400" marR="0" lvl="6" indent="-317500" algn="r"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7pPr>
            <a:lvl8pPr marL="3657600" marR="0" lvl="7" indent="-317500" algn="r" rtl="0">
              <a:lnSpc>
                <a:spcPct val="100000"/>
              </a:lnSpc>
              <a:spcBef>
                <a:spcPts val="1600"/>
              </a:spcBef>
              <a:spcAft>
                <a:spcPts val="0"/>
              </a:spcAft>
              <a:buClr>
                <a:schemeClr val="dk1"/>
              </a:buClr>
              <a:buSzPts val="1400"/>
              <a:buFont typeface="Oxygen"/>
              <a:buNone/>
              <a:defRPr sz="1400" b="0" i="0" u="none" strike="noStrike" cap="none">
                <a:solidFill>
                  <a:schemeClr val="dk1"/>
                </a:solidFill>
                <a:latin typeface="Oxygen"/>
                <a:ea typeface="Oxygen"/>
                <a:cs typeface="Oxygen"/>
                <a:sym typeface="Oxygen"/>
              </a:defRPr>
            </a:lvl8pPr>
            <a:lvl9pPr marL="4114800" marR="0" lvl="8" indent="-317500" algn="r" rtl="0">
              <a:lnSpc>
                <a:spcPct val="100000"/>
              </a:lnSpc>
              <a:spcBef>
                <a:spcPts val="1600"/>
              </a:spcBef>
              <a:spcAft>
                <a:spcPts val="1600"/>
              </a:spcAft>
              <a:buClr>
                <a:schemeClr val="dk1"/>
              </a:buClr>
              <a:buSzPts val="1400"/>
              <a:buFont typeface="Oxygen"/>
              <a:buNone/>
              <a:defRPr sz="1400" b="0" i="0" u="none" strike="noStrike" cap="none">
                <a:solidFill>
                  <a:schemeClr val="dk1"/>
                </a:solidFill>
                <a:latin typeface="Oxygen"/>
                <a:ea typeface="Oxygen"/>
                <a:cs typeface="Oxygen"/>
                <a:sym typeface="Oxygen"/>
              </a:defRPr>
            </a:lvl9pPr>
          </a:lstStyle>
          <a:p>
            <a:pPr marL="0" marR="0" lvl="0" indent="0" algn="l" defTabSz="914400" rtl="0" eaLnBrk="1" fontAlgn="auto" latinLnBrk="0" hangingPunct="1">
              <a:lnSpc>
                <a:spcPct val="100000"/>
              </a:lnSpc>
              <a:spcBef>
                <a:spcPts val="0"/>
              </a:spcBef>
              <a:spcAft>
                <a:spcPts val="1600"/>
              </a:spcAft>
              <a:buClr>
                <a:srgbClr val="000000"/>
              </a:buClr>
              <a:buSzPct val="125000"/>
              <a:tabLst/>
              <a:defRPr/>
            </a:pPr>
            <a:endParaRPr kumimoji="0" lang="en-US" sz="4400" b="0" i="0" u="none" strike="noStrike" kern="0" cap="none" spc="0" normalizeH="0" baseline="0" noProof="0" dirty="0">
              <a:ln>
                <a:noFill/>
              </a:ln>
              <a:solidFill>
                <a:srgbClr val="000000"/>
              </a:solidFill>
              <a:effectLst/>
              <a:uLnTx/>
              <a:uFillTx/>
              <a:latin typeface="Oxygen"/>
              <a:sym typeface="Oxygen"/>
            </a:endParaRPr>
          </a:p>
          <a:p>
            <a:pPr marL="285750" marR="0" lvl="0" indent="-285750" algn="l" defTabSz="914400" rtl="0" eaLnBrk="1" fontAlgn="auto" latinLnBrk="0" hangingPunct="1">
              <a:lnSpc>
                <a:spcPct val="100000"/>
              </a:lnSpc>
              <a:spcBef>
                <a:spcPts val="0"/>
              </a:spcBef>
              <a:spcAft>
                <a:spcPts val="1600"/>
              </a:spcAft>
              <a:buClr>
                <a:srgbClr val="000000"/>
              </a:buClr>
              <a:buSzPct val="125000"/>
              <a:buFont typeface="Wingdings" panose="05000000000000000000" pitchFamily="2" charset="2"/>
              <a:buChar char="Ø"/>
              <a:tabLst/>
              <a:defRPr/>
            </a:pPr>
            <a:r>
              <a:rPr kumimoji="0" lang="en-US" sz="5400" b="1" i="0" u="none" strike="noStrike" kern="0" cap="none" spc="0" normalizeH="0" baseline="0" noProof="0" dirty="0">
                <a:ln>
                  <a:noFill/>
                </a:ln>
                <a:solidFill>
                  <a:srgbClr val="000000"/>
                </a:solidFill>
                <a:effectLst/>
                <a:uLnTx/>
                <a:uFillTx/>
                <a:latin typeface="Oxygen"/>
                <a:sym typeface="Oxygen"/>
              </a:rPr>
              <a:t>  Findings:</a:t>
            </a: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Girls in school </a:t>
            </a:r>
            <a:r>
              <a:rPr lang="en-US" sz="4400" kern="0" dirty="0">
                <a:solidFill>
                  <a:srgbClr val="000000"/>
                </a:solidFill>
              </a:rPr>
              <a:t>have a lot of </a:t>
            </a:r>
            <a:r>
              <a:rPr lang="en-US" sz="4400" kern="0" dirty="0" err="1">
                <a:solidFill>
                  <a:srgbClr val="000000"/>
                </a:solidFill>
              </a:rPr>
              <a:t>i</a:t>
            </a:r>
            <a:r>
              <a:rPr kumimoji="0" lang="en-US" sz="4400" b="0" i="0" u="none" strike="noStrike" kern="0" cap="none" spc="0" normalizeH="0" baseline="0" noProof="0" dirty="0" err="1">
                <a:ln>
                  <a:noFill/>
                </a:ln>
                <a:solidFill>
                  <a:srgbClr val="000000"/>
                </a:solidFill>
                <a:effectLst/>
                <a:uLnTx/>
                <a:uFillTx/>
                <a:latin typeface="Oxygen"/>
                <a:sym typeface="Oxygen"/>
              </a:rPr>
              <a:t>nterest</a:t>
            </a:r>
            <a:r>
              <a:rPr kumimoji="0" lang="en-US" sz="4400" b="0" i="0" u="none" strike="noStrike" kern="0" cap="none" spc="0" normalizeH="0" baseline="0" noProof="0" dirty="0">
                <a:ln>
                  <a:noFill/>
                </a:ln>
                <a:solidFill>
                  <a:srgbClr val="000000"/>
                </a:solidFill>
                <a:effectLst/>
                <a:uLnTx/>
                <a:uFillTx/>
                <a:latin typeface="Oxygen"/>
                <a:sym typeface="Oxygen"/>
              </a:rPr>
              <a:t> in STEM and equal math and science skills to boys their age</a:t>
            </a: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Societal gender biases</a:t>
            </a: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lang="en-US" sz="4400" kern="0" dirty="0">
                <a:solidFill>
                  <a:srgbClr val="000000"/>
                </a:solidFill>
              </a:rPr>
              <a:t>Women have a n</a:t>
            </a:r>
            <a:r>
              <a:rPr kumimoji="0" lang="en-US" sz="4400" b="0" i="0" u="none" strike="noStrike" kern="0" cap="none" spc="0" normalizeH="0" baseline="0" noProof="0" dirty="0" err="1">
                <a:ln>
                  <a:noFill/>
                </a:ln>
                <a:solidFill>
                  <a:srgbClr val="000000"/>
                </a:solidFill>
                <a:effectLst/>
                <a:uLnTx/>
                <a:uFillTx/>
                <a:latin typeface="Oxygen"/>
                <a:sym typeface="Oxygen"/>
              </a:rPr>
              <a:t>egative</a:t>
            </a:r>
            <a:r>
              <a:rPr kumimoji="0" lang="en-US" sz="4400" b="0" i="0" u="none" strike="noStrike" kern="0" cap="none" spc="0" normalizeH="0" baseline="0" noProof="0" dirty="0">
                <a:ln>
                  <a:noFill/>
                </a:ln>
                <a:solidFill>
                  <a:srgbClr val="000000"/>
                </a:solidFill>
                <a:effectLst/>
                <a:uLnTx/>
                <a:uFillTx/>
                <a:latin typeface="Oxygen"/>
                <a:sym typeface="Oxygen"/>
              </a:rPr>
              <a:t> self-image and view of </a:t>
            </a:r>
            <a:r>
              <a:rPr lang="en-US" sz="4400" kern="0" dirty="0">
                <a:solidFill>
                  <a:srgbClr val="000000"/>
                </a:solidFill>
              </a:rPr>
              <a:t>their </a:t>
            </a:r>
            <a:r>
              <a:rPr kumimoji="0" lang="en-US" sz="4400" b="0" i="0" u="none" strike="noStrike" kern="0" cap="none" spc="0" normalizeH="0" baseline="0" noProof="0" dirty="0">
                <a:ln>
                  <a:noFill/>
                </a:ln>
                <a:solidFill>
                  <a:srgbClr val="000000"/>
                </a:solidFill>
                <a:effectLst/>
                <a:uLnTx/>
                <a:uFillTx/>
                <a:latin typeface="Oxygen"/>
                <a:sym typeface="Oxygen"/>
              </a:rPr>
              <a:t>skills</a:t>
            </a: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Few women enrolled in STEM majors</a:t>
            </a: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 Gender discrimination</a:t>
            </a:r>
            <a:endParaRPr lang="en-US" sz="4400" kern="0" noProof="0" dirty="0">
              <a:solidFill>
                <a:srgbClr val="000000"/>
              </a:solidFill>
            </a:endParaRPr>
          </a:p>
          <a:p>
            <a:pPr marL="1485900" lvl="2" indent="-571500" algn="l" defTabSz="914400">
              <a:spcBef>
                <a:spcPts val="0"/>
              </a:spcBef>
              <a:spcAft>
                <a:spcPts val="1600"/>
              </a:spcAft>
              <a:buClr>
                <a:srgbClr val="000000"/>
              </a:buClr>
              <a:buSzPct val="125000"/>
              <a:buFont typeface="Oxygen" panose="02000503000000000000" pitchFamily="2" charset="0"/>
              <a:buChar char="–"/>
            </a:pPr>
            <a:r>
              <a:rPr kumimoji="0" lang="en-US" sz="4400" b="0" i="0" u="none" strike="noStrike" kern="0" cap="none" spc="0" normalizeH="0" baseline="0" noProof="0" dirty="0">
                <a:ln>
                  <a:noFill/>
                </a:ln>
                <a:solidFill>
                  <a:srgbClr val="000000"/>
                </a:solidFill>
                <a:effectLst/>
                <a:uLnTx/>
                <a:uFillTx/>
                <a:latin typeface="Oxygen"/>
                <a:sym typeface="Oxygen"/>
              </a:rPr>
              <a:t>Gender pay gap</a:t>
            </a:r>
          </a:p>
          <a:p>
            <a:pPr marL="1485900" lvl="2" indent="-571500" algn="l" defTabSz="914400">
              <a:spcBef>
                <a:spcPts val="0"/>
              </a:spcBef>
              <a:spcAft>
                <a:spcPts val="1600"/>
              </a:spcAft>
              <a:buClr>
                <a:srgbClr val="000000"/>
              </a:buClr>
              <a:buSzPct val="125000"/>
              <a:buFont typeface="Oxygen" panose="02000503000000000000" pitchFamily="2" charset="0"/>
              <a:buChar char="–"/>
            </a:pPr>
            <a:r>
              <a:rPr kumimoji="0" lang="en-US" sz="4400" b="0" i="0" u="none" strike="noStrike" kern="0" cap="none" spc="0" normalizeH="0" baseline="0" noProof="0" dirty="0">
                <a:ln>
                  <a:noFill/>
                </a:ln>
                <a:solidFill>
                  <a:srgbClr val="000000"/>
                </a:solidFill>
                <a:effectLst/>
                <a:uLnTx/>
                <a:uFillTx/>
                <a:latin typeface="Oxygen"/>
                <a:sym typeface="Oxygen"/>
              </a:rPr>
              <a:t>Few women in positions of authority</a:t>
            </a:r>
          </a:p>
          <a:p>
            <a:pPr marL="1485900" lvl="2" indent="-571500" algn="l" defTabSz="914400">
              <a:spcBef>
                <a:spcPts val="0"/>
              </a:spcBef>
              <a:spcAft>
                <a:spcPts val="1600"/>
              </a:spcAft>
              <a:buClr>
                <a:srgbClr val="000000"/>
              </a:buClr>
              <a:buSzPct val="125000"/>
              <a:buFont typeface="Oxygen" panose="02000503000000000000" pitchFamily="2" charset="0"/>
              <a:buChar char="–"/>
            </a:pPr>
            <a:r>
              <a:rPr kumimoji="0" lang="en-US" sz="4400" b="0" i="0" u="none" strike="noStrike" kern="0" cap="none" spc="0" normalizeH="0" baseline="0" noProof="0" dirty="0">
                <a:ln>
                  <a:noFill/>
                </a:ln>
                <a:solidFill>
                  <a:srgbClr val="000000"/>
                </a:solidFill>
                <a:effectLst/>
                <a:uLnTx/>
                <a:uFillTx/>
                <a:latin typeface="Oxygen"/>
                <a:sym typeface="Oxygen"/>
              </a:rPr>
              <a:t>Negative impact on businesses in the area of product design</a:t>
            </a:r>
          </a:p>
        </p:txBody>
      </p:sp>
      <p:sp>
        <p:nvSpPr>
          <p:cNvPr id="8" name="Google Shape;102;p19">
            <a:extLst>
              <a:ext uri="{FF2B5EF4-FFF2-40B4-BE49-F238E27FC236}">
                <a16:creationId xmlns:a16="http://schemas.microsoft.com/office/drawing/2014/main" id="{2A634E9E-E93A-4215-9C07-7B1124E2BDD8}"/>
              </a:ext>
            </a:extLst>
          </p:cNvPr>
          <p:cNvSpPr txBox="1">
            <a:spLocks/>
          </p:cNvSpPr>
          <p:nvPr/>
        </p:nvSpPr>
        <p:spPr>
          <a:xfrm>
            <a:off x="30443046" y="6558902"/>
            <a:ext cx="12904450" cy="11998634"/>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marR="0" lvl="0" indent="-285750" algn="l" defTabSz="914400" rtl="0" eaLnBrk="1" fontAlgn="auto" latinLnBrk="0" hangingPunct="1">
              <a:lnSpc>
                <a:spcPct val="100000"/>
              </a:lnSpc>
              <a:spcBef>
                <a:spcPts val="0"/>
              </a:spcBef>
              <a:spcAft>
                <a:spcPts val="1600"/>
              </a:spcAft>
              <a:buClr>
                <a:srgbClr val="000000"/>
              </a:buClr>
              <a:buSzPct val="125000"/>
              <a:buFont typeface="Wingdings" panose="05000000000000000000" pitchFamily="2" charset="2"/>
              <a:buChar char="Ø"/>
              <a:tabLst/>
              <a:defRPr/>
            </a:pPr>
            <a:r>
              <a:rPr kumimoji="0" lang="en-US" sz="5400" b="1" i="0" u="none" strike="noStrike" kern="0" cap="none" spc="0" normalizeH="0" baseline="0" noProof="0" dirty="0">
                <a:ln>
                  <a:noFill/>
                </a:ln>
                <a:solidFill>
                  <a:srgbClr val="000000"/>
                </a:solidFill>
                <a:effectLst/>
                <a:uLnTx/>
                <a:uFillTx/>
                <a:latin typeface="Oxygen"/>
                <a:cs typeface="Arial"/>
                <a:sym typeface="Oxygen"/>
              </a:rPr>
              <a:t>  Solutions:</a:t>
            </a:r>
          </a:p>
          <a:p>
            <a:pPr marL="571500" marR="0" lvl="0" indent="-571500" algn="l" defTabSz="914400" rtl="0" eaLnBrk="1" fontAlgn="auto" latinLnBrk="0" hangingPunct="1">
              <a:lnSpc>
                <a:spcPct val="100000"/>
              </a:lnSpc>
              <a:spcBef>
                <a:spcPts val="0"/>
              </a:spcBef>
              <a:spcAft>
                <a:spcPts val="1600"/>
              </a:spcAft>
              <a:buClr>
                <a:srgbClr val="000000"/>
              </a:buClr>
              <a:buSzPct val="125000"/>
              <a:buFontTx/>
              <a:buChar char="–"/>
              <a:tabLst/>
              <a:defRPr/>
            </a:pPr>
            <a:r>
              <a:rPr kumimoji="0" lang="en-US" sz="4400" b="0" i="0" u="none" strike="noStrike" kern="0" cap="none" spc="0" normalizeH="0" baseline="0" noProof="0" dirty="0">
                <a:ln>
                  <a:noFill/>
                </a:ln>
                <a:solidFill>
                  <a:srgbClr val="000000"/>
                </a:solidFill>
                <a:effectLst/>
                <a:uLnTx/>
                <a:uFillTx/>
                <a:latin typeface="Oxygen"/>
                <a:cs typeface="Arial"/>
                <a:sym typeface="Oxygen"/>
              </a:rPr>
              <a:t>Increase female role models in STEM fields and schools</a:t>
            </a:r>
          </a:p>
          <a:p>
            <a:pPr marL="571500" marR="0" lvl="0" indent="-571500" algn="l" defTabSz="914400" rtl="0" eaLnBrk="1" fontAlgn="auto" latinLnBrk="0" hangingPunct="1">
              <a:lnSpc>
                <a:spcPct val="100000"/>
              </a:lnSpc>
              <a:spcBef>
                <a:spcPts val="0"/>
              </a:spcBef>
              <a:spcAft>
                <a:spcPts val="1600"/>
              </a:spcAft>
              <a:buClr>
                <a:srgbClr val="000000"/>
              </a:buClr>
              <a:buSzPct val="125000"/>
              <a:buFontTx/>
              <a:buChar char="–"/>
              <a:tabLst/>
              <a:defRPr/>
            </a:pPr>
            <a:r>
              <a:rPr kumimoji="0" lang="en-US" sz="4400" b="0" i="0" u="none" strike="noStrike" kern="0" cap="none" spc="0" normalizeH="0" baseline="0" noProof="0" dirty="0">
                <a:ln>
                  <a:noFill/>
                </a:ln>
                <a:solidFill>
                  <a:srgbClr val="000000"/>
                </a:solidFill>
                <a:effectLst/>
                <a:uLnTx/>
                <a:uFillTx/>
                <a:latin typeface="Oxygen"/>
                <a:cs typeface="Arial"/>
                <a:sym typeface="Oxygen"/>
              </a:rPr>
              <a:t>More accurately assess science and math skills</a:t>
            </a:r>
          </a:p>
          <a:p>
            <a:pPr marL="571500" marR="0" lvl="0" indent="-571500" algn="l" defTabSz="914400" rtl="0" eaLnBrk="1" fontAlgn="auto" latinLnBrk="0" hangingPunct="1">
              <a:lnSpc>
                <a:spcPct val="100000"/>
              </a:lnSpc>
              <a:spcBef>
                <a:spcPts val="0"/>
              </a:spcBef>
              <a:spcAft>
                <a:spcPts val="1600"/>
              </a:spcAft>
              <a:buClr>
                <a:srgbClr val="000000"/>
              </a:buClr>
              <a:buSzPct val="125000"/>
              <a:buFontTx/>
              <a:buChar char="–"/>
              <a:tabLst/>
              <a:defRPr/>
            </a:pPr>
            <a:r>
              <a:rPr kumimoji="0" lang="en-US" sz="4400" b="0" i="0" u="none" strike="noStrike" kern="0" cap="none" spc="0" normalizeH="0" baseline="0" noProof="0" dirty="0">
                <a:ln>
                  <a:noFill/>
                </a:ln>
                <a:solidFill>
                  <a:srgbClr val="000000"/>
                </a:solidFill>
                <a:effectLst/>
                <a:uLnTx/>
                <a:uFillTx/>
                <a:latin typeface="Oxygen"/>
                <a:cs typeface="Arial"/>
                <a:sym typeface="Oxygen"/>
              </a:rPr>
              <a:t>Assess personal biases</a:t>
            </a:r>
            <a:endParaRPr kumimoji="0" lang="en-US" sz="4400" b="0" i="0" u="none" strike="noStrike" kern="0" cap="none" spc="0" normalizeH="0" baseline="0" noProof="0" dirty="0">
              <a:ln>
                <a:noFill/>
              </a:ln>
              <a:solidFill>
                <a:srgbClr val="000000"/>
              </a:solidFill>
              <a:effectLst/>
              <a:uLnTx/>
              <a:uFillTx/>
              <a:latin typeface="Oxygen" panose="02000503000000000000" pitchFamily="2"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9" name="Google Shape;64;p14">
            <a:extLst>
              <a:ext uri="{FF2B5EF4-FFF2-40B4-BE49-F238E27FC236}">
                <a16:creationId xmlns:a16="http://schemas.microsoft.com/office/drawing/2014/main" id="{AB1B938C-C0FC-4123-93E1-1C175119F656}"/>
              </a:ext>
            </a:extLst>
          </p:cNvPr>
          <p:cNvSpPr txBox="1">
            <a:spLocks/>
          </p:cNvSpPr>
          <p:nvPr/>
        </p:nvSpPr>
        <p:spPr>
          <a:xfrm>
            <a:off x="30287837" y="11685762"/>
            <a:ext cx="13473269" cy="866657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xygen"/>
              <a:buChar char="●"/>
              <a:defRPr sz="1400" b="0" i="0" u="none" strike="noStrike" cap="none">
                <a:solidFill>
                  <a:schemeClr val="dk1"/>
                </a:solidFill>
                <a:latin typeface="Oxygen"/>
                <a:ea typeface="Oxygen"/>
                <a:cs typeface="Oxygen"/>
                <a:sym typeface="Oxygen"/>
              </a:defRPr>
            </a:lvl1pPr>
            <a:lvl2pPr marL="914400" marR="0" lvl="1" indent="-317500" algn="l" rtl="0">
              <a:lnSpc>
                <a:spcPct val="100000"/>
              </a:lnSpc>
              <a:spcBef>
                <a:spcPts val="1600"/>
              </a:spcBef>
              <a:spcAft>
                <a:spcPts val="0"/>
              </a:spcAft>
              <a:buClr>
                <a:schemeClr val="dk1"/>
              </a:buClr>
              <a:buSzPts val="1400"/>
              <a:buFont typeface="Oxygen"/>
              <a:buChar char="○"/>
              <a:defRPr sz="1400" b="0" i="0" u="none" strike="noStrike" cap="none">
                <a:solidFill>
                  <a:schemeClr val="dk1"/>
                </a:solidFill>
                <a:latin typeface="Oxygen"/>
                <a:ea typeface="Oxygen"/>
                <a:cs typeface="Oxygen"/>
                <a:sym typeface="Oxygen"/>
              </a:defRPr>
            </a:lvl2pPr>
            <a:lvl3pPr marL="1371600" marR="0" lvl="2" indent="-317500" algn="l" rtl="0">
              <a:lnSpc>
                <a:spcPct val="100000"/>
              </a:lnSpc>
              <a:spcBef>
                <a:spcPts val="1600"/>
              </a:spcBef>
              <a:spcAft>
                <a:spcPts val="0"/>
              </a:spcAft>
              <a:buClr>
                <a:schemeClr val="dk1"/>
              </a:buClr>
              <a:buSzPts val="1400"/>
              <a:buFont typeface="Oxygen"/>
              <a:buChar char="■"/>
              <a:defRPr sz="1400" b="0" i="0" u="none" strike="noStrike" cap="none">
                <a:solidFill>
                  <a:schemeClr val="dk1"/>
                </a:solidFill>
                <a:latin typeface="Oxygen"/>
                <a:ea typeface="Oxygen"/>
                <a:cs typeface="Oxygen"/>
                <a:sym typeface="Oxygen"/>
              </a:defRPr>
            </a:lvl3pPr>
            <a:lvl4pPr marL="1828800" marR="0" lvl="3" indent="-317500" algn="l" rtl="0">
              <a:lnSpc>
                <a:spcPct val="100000"/>
              </a:lnSpc>
              <a:spcBef>
                <a:spcPts val="1600"/>
              </a:spcBef>
              <a:spcAft>
                <a:spcPts val="0"/>
              </a:spcAft>
              <a:buClr>
                <a:schemeClr val="dk1"/>
              </a:buClr>
              <a:buSzPts val="1400"/>
              <a:buFont typeface="Oxygen"/>
              <a:buChar char="●"/>
              <a:defRPr sz="1400" b="0" i="0" u="none" strike="noStrike" cap="none">
                <a:solidFill>
                  <a:schemeClr val="dk1"/>
                </a:solidFill>
                <a:latin typeface="Oxygen"/>
                <a:ea typeface="Oxygen"/>
                <a:cs typeface="Oxygen"/>
                <a:sym typeface="Oxygen"/>
              </a:defRPr>
            </a:lvl4pPr>
            <a:lvl5pPr marL="2286000" marR="0" lvl="4" indent="-317500" algn="l" rtl="0">
              <a:lnSpc>
                <a:spcPct val="100000"/>
              </a:lnSpc>
              <a:spcBef>
                <a:spcPts val="1600"/>
              </a:spcBef>
              <a:spcAft>
                <a:spcPts val="0"/>
              </a:spcAft>
              <a:buClr>
                <a:schemeClr val="dk1"/>
              </a:buClr>
              <a:buSzPts val="1400"/>
              <a:buFont typeface="Oxygen"/>
              <a:buChar char="○"/>
              <a:defRPr sz="1400" b="0" i="0" u="none" strike="noStrike" cap="none">
                <a:solidFill>
                  <a:schemeClr val="dk1"/>
                </a:solidFill>
                <a:latin typeface="Oxygen"/>
                <a:ea typeface="Oxygen"/>
                <a:cs typeface="Oxygen"/>
                <a:sym typeface="Oxygen"/>
              </a:defRPr>
            </a:lvl5pPr>
            <a:lvl6pPr marL="2743200" marR="0" lvl="5" indent="-317500" algn="l" rtl="0">
              <a:lnSpc>
                <a:spcPct val="100000"/>
              </a:lnSpc>
              <a:spcBef>
                <a:spcPts val="1600"/>
              </a:spcBef>
              <a:spcAft>
                <a:spcPts val="0"/>
              </a:spcAft>
              <a:buClr>
                <a:schemeClr val="dk1"/>
              </a:buClr>
              <a:buSzPts val="1400"/>
              <a:buFont typeface="Oxygen"/>
              <a:buChar char="■"/>
              <a:defRPr sz="1400" b="0" i="0" u="none" strike="noStrike" cap="none">
                <a:solidFill>
                  <a:schemeClr val="dk1"/>
                </a:solidFill>
                <a:latin typeface="Oxygen"/>
                <a:ea typeface="Oxygen"/>
                <a:cs typeface="Oxygen"/>
                <a:sym typeface="Oxygen"/>
              </a:defRPr>
            </a:lvl6pPr>
            <a:lvl7pPr marL="3200400" marR="0" lvl="6" indent="-317500" algn="l" rtl="0">
              <a:lnSpc>
                <a:spcPct val="100000"/>
              </a:lnSpc>
              <a:spcBef>
                <a:spcPts val="1600"/>
              </a:spcBef>
              <a:spcAft>
                <a:spcPts val="0"/>
              </a:spcAft>
              <a:buClr>
                <a:schemeClr val="dk1"/>
              </a:buClr>
              <a:buSzPts val="1400"/>
              <a:buFont typeface="Oxygen"/>
              <a:buChar char="●"/>
              <a:defRPr sz="1400" b="0" i="0" u="none" strike="noStrike" cap="none">
                <a:solidFill>
                  <a:schemeClr val="dk1"/>
                </a:solidFill>
                <a:latin typeface="Oxygen"/>
                <a:ea typeface="Oxygen"/>
                <a:cs typeface="Oxygen"/>
                <a:sym typeface="Oxygen"/>
              </a:defRPr>
            </a:lvl7pPr>
            <a:lvl8pPr marL="3657600" marR="0" lvl="7" indent="-317500" algn="l" rtl="0">
              <a:lnSpc>
                <a:spcPct val="100000"/>
              </a:lnSpc>
              <a:spcBef>
                <a:spcPts val="1600"/>
              </a:spcBef>
              <a:spcAft>
                <a:spcPts val="0"/>
              </a:spcAft>
              <a:buClr>
                <a:schemeClr val="dk1"/>
              </a:buClr>
              <a:buSzPts val="1400"/>
              <a:buFont typeface="Oxygen"/>
              <a:buChar char="○"/>
              <a:defRPr sz="1400" b="0" i="0" u="none" strike="noStrike" cap="none">
                <a:solidFill>
                  <a:schemeClr val="dk1"/>
                </a:solidFill>
                <a:latin typeface="Oxygen"/>
                <a:ea typeface="Oxygen"/>
                <a:cs typeface="Oxygen"/>
                <a:sym typeface="Oxygen"/>
              </a:defRPr>
            </a:lvl8pPr>
            <a:lvl9pPr marL="4114800" marR="0" lvl="8" indent="-317500" algn="l" rtl="0">
              <a:lnSpc>
                <a:spcPct val="100000"/>
              </a:lnSpc>
              <a:spcBef>
                <a:spcPts val="1600"/>
              </a:spcBef>
              <a:spcAft>
                <a:spcPts val="1600"/>
              </a:spcAft>
              <a:buClr>
                <a:schemeClr val="dk1"/>
              </a:buClr>
              <a:buSzPts val="1400"/>
              <a:buFont typeface="Oxygen"/>
              <a:buChar char="■"/>
              <a:defRPr sz="1400" b="0" i="0" u="none" strike="noStrike" cap="none">
                <a:solidFill>
                  <a:schemeClr val="dk1"/>
                </a:solidFill>
                <a:latin typeface="Oxygen"/>
                <a:ea typeface="Oxygen"/>
                <a:cs typeface="Oxygen"/>
                <a:sym typeface="Oxygen"/>
              </a:defRPr>
            </a:lvl9pPr>
          </a:lstStyle>
          <a:p>
            <a:pPr marL="285750" marR="0" lvl="0" indent="-285750" algn="l" defTabSz="914400" rtl="0" eaLnBrk="1" fontAlgn="auto" latinLnBrk="0" hangingPunct="1">
              <a:lnSpc>
                <a:spcPct val="100000"/>
              </a:lnSpc>
              <a:spcBef>
                <a:spcPts val="0"/>
              </a:spcBef>
              <a:spcAft>
                <a:spcPts val="0"/>
              </a:spcAft>
              <a:buClr>
                <a:srgbClr val="000000"/>
              </a:buClr>
              <a:buSzPct val="125000"/>
              <a:buFont typeface="Wingdings" panose="05000000000000000000" pitchFamily="2" charset="2"/>
              <a:buChar char="Ø"/>
              <a:tabLst/>
              <a:defRPr/>
            </a:pPr>
            <a:r>
              <a:rPr kumimoji="0" lang="en-US" sz="5400" b="1" i="0" u="none" strike="noStrike" kern="0" cap="none" spc="0" normalizeH="0" baseline="0" noProof="0" dirty="0">
                <a:ln>
                  <a:noFill/>
                </a:ln>
                <a:solidFill>
                  <a:srgbClr val="000000"/>
                </a:solidFill>
                <a:effectLst/>
                <a:uLnTx/>
                <a:uFillTx/>
                <a:latin typeface="Oxygen"/>
                <a:sym typeface="Oxygen"/>
              </a:rPr>
              <a:t>  Important Takeaways:</a:t>
            </a:r>
          </a:p>
          <a:p>
            <a:pPr marL="0" marR="0" lvl="0" indent="0" algn="l" defTabSz="914400" rtl="0" eaLnBrk="1" fontAlgn="auto" latinLnBrk="0" hangingPunct="1">
              <a:lnSpc>
                <a:spcPct val="100000"/>
              </a:lnSpc>
              <a:spcBef>
                <a:spcPts val="0"/>
              </a:spcBef>
              <a:spcAft>
                <a:spcPts val="0"/>
              </a:spcAft>
              <a:buClr>
                <a:srgbClr val="000000"/>
              </a:buClr>
              <a:buSzPct val="125000"/>
              <a:buNone/>
              <a:tabLst/>
              <a:defRPr/>
            </a:pPr>
            <a:endParaRPr lang="en-US" sz="2400" kern="0" dirty="0">
              <a:solidFill>
                <a:srgbClr val="000000"/>
              </a:solidFill>
            </a:endParaRP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Largest Contributing Factors: </a:t>
            </a:r>
          </a:p>
          <a:p>
            <a:pPr marL="1485900" lvl="2" indent="-571500" defTabSz="914400">
              <a:spcBef>
                <a:spcPts val="0"/>
              </a:spcBef>
              <a:spcAft>
                <a:spcPts val="1600"/>
              </a:spcAft>
              <a:buClr>
                <a:srgbClr val="000000"/>
              </a:buClr>
              <a:buSzPct val="125000"/>
              <a:buFont typeface="Oxygen" panose="02000503000000000000" pitchFamily="2" charset="0"/>
              <a:buChar char="–"/>
              <a:defRPr/>
            </a:pPr>
            <a:r>
              <a:rPr kumimoji="0" lang="en-US" sz="4400" b="0" i="0" u="none" strike="noStrike" kern="0" cap="none" spc="0" normalizeH="0" baseline="0" noProof="0" dirty="0">
                <a:ln>
                  <a:noFill/>
                </a:ln>
                <a:solidFill>
                  <a:srgbClr val="000000"/>
                </a:solidFill>
                <a:effectLst/>
                <a:uLnTx/>
                <a:uFillTx/>
                <a:latin typeface="Oxygen"/>
                <a:sym typeface="Oxygen"/>
              </a:rPr>
              <a:t>Implicit gender biases</a:t>
            </a:r>
          </a:p>
          <a:p>
            <a:pPr marL="1485900" lvl="2" indent="-571500" defTabSz="914400">
              <a:spcBef>
                <a:spcPts val="0"/>
              </a:spcBef>
              <a:spcAft>
                <a:spcPts val="1600"/>
              </a:spcAft>
              <a:buClr>
                <a:srgbClr val="000000"/>
              </a:buClr>
              <a:buSzPct val="125000"/>
              <a:buFont typeface="Oxygen" panose="02000503000000000000" pitchFamily="2" charset="0"/>
              <a:buChar char="–"/>
              <a:defRPr/>
            </a:pPr>
            <a:r>
              <a:rPr kumimoji="0" lang="en-US" sz="4400" b="0" i="0" u="none" strike="noStrike" kern="0" cap="none" spc="0" normalizeH="0" baseline="0" noProof="0" dirty="0">
                <a:ln>
                  <a:noFill/>
                </a:ln>
                <a:solidFill>
                  <a:srgbClr val="000000"/>
                </a:solidFill>
                <a:effectLst/>
                <a:uLnTx/>
                <a:uFillTx/>
                <a:latin typeface="Oxygen"/>
                <a:sym typeface="Oxygen"/>
              </a:rPr>
              <a:t>women’s negative self-image</a:t>
            </a: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Low female enrollment in STEM majors</a:t>
            </a: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Women are leaving STEM at a fast rate</a:t>
            </a:r>
          </a:p>
          <a:p>
            <a:pPr marL="0" marR="0" lvl="0" indent="0" algn="l" defTabSz="914400" rtl="0" eaLnBrk="1" fontAlgn="auto" latinLnBrk="0" hangingPunct="1">
              <a:lnSpc>
                <a:spcPct val="100000"/>
              </a:lnSpc>
              <a:spcBef>
                <a:spcPts val="0"/>
              </a:spcBef>
              <a:spcAft>
                <a:spcPts val="0"/>
              </a:spcAft>
              <a:buClr>
                <a:srgbClr val="000000"/>
              </a:buClr>
              <a:buSzPts val="1400"/>
              <a:buFont typeface="Oxygen"/>
              <a:buNone/>
              <a:tabLst/>
              <a:defRPr/>
            </a:pPr>
            <a:endParaRPr kumimoji="0" lang="en-US" sz="4400" b="0" i="0" u="none" strike="noStrike" kern="0" cap="none" spc="0" normalizeH="0" baseline="0" noProof="0" dirty="0">
              <a:ln>
                <a:noFill/>
              </a:ln>
              <a:solidFill>
                <a:srgbClr val="000000"/>
              </a:solidFill>
              <a:effectLst/>
              <a:uLnTx/>
              <a:uFillTx/>
              <a:latin typeface="Oxygen"/>
              <a:sym typeface="Oxygen"/>
            </a:endParaRPr>
          </a:p>
          <a:p>
            <a:pPr marL="0" marR="0" lvl="0" indent="0" algn="l" defTabSz="914400" rtl="0" eaLnBrk="1" fontAlgn="auto" latinLnBrk="0" hangingPunct="1">
              <a:lnSpc>
                <a:spcPct val="100000"/>
              </a:lnSpc>
              <a:spcBef>
                <a:spcPts val="0"/>
              </a:spcBef>
              <a:spcAft>
                <a:spcPts val="0"/>
              </a:spcAft>
              <a:buClr>
                <a:srgbClr val="000000"/>
              </a:buClr>
              <a:buSzPts val="1400"/>
              <a:buFont typeface="Oxygen"/>
              <a:buNone/>
              <a:tabLst/>
              <a:defRPr/>
            </a:pPr>
            <a:endParaRPr kumimoji="0" lang="en-US" sz="1800" b="0" i="0" u="none" strike="noStrike" kern="0" cap="none" spc="0" normalizeH="0" baseline="0" noProof="0" dirty="0">
              <a:ln>
                <a:noFill/>
              </a:ln>
              <a:solidFill>
                <a:srgbClr val="000000"/>
              </a:solidFill>
              <a:effectLst/>
              <a:uLnTx/>
              <a:uFillTx/>
              <a:latin typeface="Oxygen"/>
              <a:sym typeface="Oxygen"/>
            </a:endParaRPr>
          </a:p>
          <a:p>
            <a:pPr marL="285750" marR="0" lvl="0" indent="-285750" algn="l" defTabSz="914400" rtl="0" eaLnBrk="1" fontAlgn="auto" latinLnBrk="0" hangingPunct="1">
              <a:lnSpc>
                <a:spcPct val="100000"/>
              </a:lnSpc>
              <a:spcBef>
                <a:spcPts val="0"/>
              </a:spcBef>
              <a:spcAft>
                <a:spcPts val="0"/>
              </a:spcAft>
              <a:buClr>
                <a:srgbClr val="000000"/>
              </a:buClr>
              <a:buSzPct val="125000"/>
              <a:buFont typeface="Wingdings" panose="05000000000000000000" pitchFamily="2" charset="2"/>
              <a:buChar char="Ø"/>
              <a:tabLst/>
              <a:defRPr/>
            </a:pPr>
            <a:r>
              <a:rPr kumimoji="0" lang="en-US" sz="5400" b="1" i="0" u="none" strike="noStrike" kern="0" cap="none" spc="0" normalizeH="0" baseline="0" noProof="0" dirty="0">
                <a:ln>
                  <a:noFill/>
                </a:ln>
                <a:solidFill>
                  <a:srgbClr val="000000"/>
                </a:solidFill>
                <a:effectLst/>
                <a:uLnTx/>
                <a:uFillTx/>
                <a:latin typeface="Oxygen"/>
                <a:sym typeface="Oxygen"/>
              </a:rPr>
              <a:t>  Hopes for the Future: </a:t>
            </a:r>
          </a:p>
          <a:p>
            <a:pPr marL="0" marR="0" lvl="0" indent="0" algn="l" defTabSz="914400" rtl="0" eaLnBrk="1" fontAlgn="auto" latinLnBrk="0" hangingPunct="1">
              <a:lnSpc>
                <a:spcPct val="100000"/>
              </a:lnSpc>
              <a:spcBef>
                <a:spcPts val="0"/>
              </a:spcBef>
              <a:spcAft>
                <a:spcPts val="1600"/>
              </a:spcAft>
              <a:buClr>
                <a:srgbClr val="000000"/>
              </a:buClr>
              <a:buSzPct val="125000"/>
              <a:buNone/>
              <a:tabLst/>
              <a:defRPr/>
            </a:pPr>
            <a:endParaRPr lang="en-US" sz="2400" kern="0" dirty="0">
              <a:solidFill>
                <a:srgbClr val="000000"/>
              </a:solidFill>
            </a:endParaRP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The issue will be brought back to society’s attention</a:t>
            </a:r>
          </a:p>
          <a:p>
            <a:pPr marL="571500" marR="0" lvl="0" indent="-571500" algn="l" defTabSz="914400" rtl="0" eaLnBrk="1" fontAlgn="auto" latinLnBrk="0" hangingPunct="1">
              <a:lnSpc>
                <a:spcPct val="100000"/>
              </a:lnSpc>
              <a:spcBef>
                <a:spcPts val="0"/>
              </a:spcBef>
              <a:spcAft>
                <a:spcPts val="1600"/>
              </a:spcAft>
              <a:buClr>
                <a:srgbClr val="000000"/>
              </a:buClr>
              <a:buSzPct val="125000"/>
              <a:buFont typeface="Oxygen" panose="02000503000000000000" pitchFamily="2" charset="0"/>
              <a:buChar char="–"/>
              <a:tabLst/>
              <a:defRPr/>
            </a:pPr>
            <a:r>
              <a:rPr kumimoji="0" lang="en-US" sz="4400" b="0" i="0" u="none" strike="noStrike" kern="0" cap="none" spc="0" normalizeH="0" baseline="0" noProof="0" dirty="0">
                <a:ln>
                  <a:noFill/>
                </a:ln>
                <a:solidFill>
                  <a:srgbClr val="000000"/>
                </a:solidFill>
                <a:effectLst/>
                <a:uLnTx/>
                <a:uFillTx/>
                <a:latin typeface="Oxygen"/>
                <a:sym typeface="Oxygen"/>
              </a:rPr>
              <a:t>Increase in women in STEM</a:t>
            </a:r>
          </a:p>
        </p:txBody>
      </p:sp>
      <p:pic>
        <p:nvPicPr>
          <p:cNvPr id="24" name="Picture 23">
            <a:extLst>
              <a:ext uri="{FF2B5EF4-FFF2-40B4-BE49-F238E27FC236}">
                <a16:creationId xmlns:a16="http://schemas.microsoft.com/office/drawing/2014/main" id="{C200EDD3-02CC-4E46-9288-188AEBCDEC24}"/>
              </a:ext>
            </a:extLst>
          </p:cNvPr>
          <p:cNvPicPr>
            <a:picLocks noChangeAspect="1"/>
          </p:cNvPicPr>
          <p:nvPr/>
        </p:nvPicPr>
        <p:blipFill>
          <a:blip r:embed="rId3"/>
          <a:stretch>
            <a:fillRect/>
          </a:stretch>
        </p:blipFill>
        <p:spPr>
          <a:xfrm>
            <a:off x="19520834" y="26243280"/>
            <a:ext cx="4958628" cy="6246835"/>
          </a:xfrm>
          <a:prstGeom prst="rect">
            <a:avLst/>
          </a:prstGeom>
        </p:spPr>
      </p:pic>
      <p:pic>
        <p:nvPicPr>
          <p:cNvPr id="26" name="Picture 25">
            <a:extLst>
              <a:ext uri="{FF2B5EF4-FFF2-40B4-BE49-F238E27FC236}">
                <a16:creationId xmlns:a16="http://schemas.microsoft.com/office/drawing/2014/main" id="{6494F4D8-305C-4893-92A3-C3481A527904}"/>
              </a:ext>
            </a:extLst>
          </p:cNvPr>
          <p:cNvPicPr>
            <a:picLocks noChangeAspect="1"/>
          </p:cNvPicPr>
          <p:nvPr/>
        </p:nvPicPr>
        <p:blipFill>
          <a:blip r:embed="rId4"/>
          <a:stretch>
            <a:fillRect/>
          </a:stretch>
        </p:blipFill>
        <p:spPr>
          <a:xfrm>
            <a:off x="4963836" y="21367825"/>
            <a:ext cx="5787465" cy="7922647"/>
          </a:xfrm>
          <a:prstGeom prst="rect">
            <a:avLst/>
          </a:prstGeom>
          <a:ln w="57150">
            <a:noFill/>
          </a:ln>
        </p:spPr>
      </p:pic>
      <p:sp>
        <p:nvSpPr>
          <p:cNvPr id="27" name="TextBox 26">
            <a:extLst>
              <a:ext uri="{FF2B5EF4-FFF2-40B4-BE49-F238E27FC236}">
                <a16:creationId xmlns:a16="http://schemas.microsoft.com/office/drawing/2014/main" id="{89C550F7-A080-452E-B4E1-AF70C7315477}"/>
              </a:ext>
            </a:extLst>
          </p:cNvPr>
          <p:cNvSpPr txBox="1"/>
          <p:nvPr/>
        </p:nvSpPr>
        <p:spPr>
          <a:xfrm>
            <a:off x="2378592" y="30162553"/>
            <a:ext cx="12826000" cy="1938992"/>
          </a:xfrm>
          <a:prstGeom prst="rect">
            <a:avLst/>
          </a:prstGeom>
          <a:noFill/>
        </p:spPr>
        <p:txBody>
          <a:bodyPr wrap="square" rtlCol="0">
            <a:spAutoFit/>
          </a:bodyPr>
          <a:lstStyle/>
          <a:p>
            <a:r>
              <a:rPr lang="en-US" sz="4000" dirty="0"/>
              <a:t>Despite the rapid increase in available jobs, the percentage of women with careers in the technology field have decreased since 1984.</a:t>
            </a:r>
          </a:p>
        </p:txBody>
      </p:sp>
      <p:sp>
        <p:nvSpPr>
          <p:cNvPr id="29" name="TextBox 28">
            <a:extLst>
              <a:ext uri="{FF2B5EF4-FFF2-40B4-BE49-F238E27FC236}">
                <a16:creationId xmlns:a16="http://schemas.microsoft.com/office/drawing/2014/main" id="{CB20146D-0C6A-4E00-BF91-E863C302090E}"/>
              </a:ext>
            </a:extLst>
          </p:cNvPr>
          <p:cNvSpPr txBox="1"/>
          <p:nvPr/>
        </p:nvSpPr>
        <p:spPr>
          <a:xfrm>
            <a:off x="19520834" y="32490115"/>
            <a:ext cx="8554369" cy="307777"/>
          </a:xfrm>
          <a:prstGeom prst="rect">
            <a:avLst/>
          </a:prstGeom>
          <a:noFill/>
        </p:spPr>
        <p:txBody>
          <a:bodyPr wrap="square">
            <a:spAutoFit/>
          </a:bodyPr>
          <a:lstStyle/>
          <a:p>
            <a:r>
              <a:rPr lang="en-US" sz="1400" dirty="0"/>
              <a:t>https://www.accenture.com/_acnmedia/PDF-134/Accenture-A4-GWC-Report-Final1.pdf</a:t>
            </a:r>
          </a:p>
        </p:txBody>
      </p:sp>
      <p:sp>
        <p:nvSpPr>
          <p:cNvPr id="30" name="TextBox 29">
            <a:extLst>
              <a:ext uri="{FF2B5EF4-FFF2-40B4-BE49-F238E27FC236}">
                <a16:creationId xmlns:a16="http://schemas.microsoft.com/office/drawing/2014/main" id="{4255E0D7-9A32-4612-98C3-731C9A09D320}"/>
              </a:ext>
            </a:extLst>
          </p:cNvPr>
          <p:cNvSpPr txBox="1"/>
          <p:nvPr/>
        </p:nvSpPr>
        <p:spPr>
          <a:xfrm>
            <a:off x="5345258" y="29517474"/>
            <a:ext cx="6720454" cy="307777"/>
          </a:xfrm>
          <a:prstGeom prst="rect">
            <a:avLst/>
          </a:prstGeom>
          <a:noFill/>
        </p:spPr>
        <p:txBody>
          <a:bodyPr wrap="square">
            <a:spAutoFit/>
          </a:bodyPr>
          <a:lstStyle/>
          <a:p>
            <a:r>
              <a:rPr lang="en-US" sz="1400" dirty="0"/>
              <a:t>https://www.accenture.com/_acnmedia/PDF-134/Accenture-A4-GWC-Report-Final1.pdf</a:t>
            </a:r>
          </a:p>
        </p:txBody>
      </p:sp>
      <p:pic>
        <p:nvPicPr>
          <p:cNvPr id="13" name="Picture 12">
            <a:extLst>
              <a:ext uri="{FF2B5EF4-FFF2-40B4-BE49-F238E27FC236}">
                <a16:creationId xmlns:a16="http://schemas.microsoft.com/office/drawing/2014/main" id="{1374B688-3E0B-4DDE-9854-988758B36976}"/>
              </a:ext>
            </a:extLst>
          </p:cNvPr>
          <p:cNvPicPr>
            <a:picLocks noChangeAspect="1"/>
          </p:cNvPicPr>
          <p:nvPr/>
        </p:nvPicPr>
        <p:blipFill>
          <a:blip r:embed="rId5"/>
          <a:stretch>
            <a:fillRect/>
          </a:stretch>
        </p:blipFill>
        <p:spPr>
          <a:xfrm>
            <a:off x="28982305" y="22551095"/>
            <a:ext cx="14648706" cy="7787402"/>
          </a:xfrm>
          <a:prstGeom prst="rect">
            <a:avLst/>
          </a:prstGeom>
          <a:ln w="57150">
            <a:solidFill>
              <a:srgbClr val="442066"/>
            </a:solidFill>
          </a:ln>
        </p:spPr>
      </p:pic>
      <p:sp>
        <p:nvSpPr>
          <p:cNvPr id="16" name="TextBox 15">
            <a:extLst>
              <a:ext uri="{FF2B5EF4-FFF2-40B4-BE49-F238E27FC236}">
                <a16:creationId xmlns:a16="http://schemas.microsoft.com/office/drawing/2014/main" id="{82643A9A-B857-4F1E-960F-5B5ADDEA9A46}"/>
              </a:ext>
            </a:extLst>
          </p:cNvPr>
          <p:cNvSpPr txBox="1"/>
          <p:nvPr/>
        </p:nvSpPr>
        <p:spPr>
          <a:xfrm>
            <a:off x="33950193" y="30373830"/>
            <a:ext cx="8431449" cy="307777"/>
          </a:xfrm>
          <a:prstGeom prst="rect">
            <a:avLst/>
          </a:prstGeom>
          <a:noFill/>
        </p:spPr>
        <p:txBody>
          <a:bodyPr wrap="square">
            <a:spAutoFit/>
          </a:bodyPr>
          <a:lstStyle/>
          <a:p>
            <a:r>
              <a:rPr lang="en-US" sz="1400" dirty="0"/>
              <a:t>https://www.aauw.org/app/uploads/2020/03/Solving-the-Equation-report-nsa.pdf</a:t>
            </a:r>
          </a:p>
        </p:txBody>
      </p:sp>
      <p:sp>
        <p:nvSpPr>
          <p:cNvPr id="35" name="TextBox 34">
            <a:extLst>
              <a:ext uri="{FF2B5EF4-FFF2-40B4-BE49-F238E27FC236}">
                <a16:creationId xmlns:a16="http://schemas.microsoft.com/office/drawing/2014/main" id="{65ADCD45-8303-4219-A8E0-1DDF0D7B09E9}"/>
              </a:ext>
            </a:extLst>
          </p:cNvPr>
          <p:cNvSpPr txBox="1"/>
          <p:nvPr/>
        </p:nvSpPr>
        <p:spPr>
          <a:xfrm>
            <a:off x="29112400" y="30858900"/>
            <a:ext cx="14648706" cy="1938992"/>
          </a:xfrm>
          <a:prstGeom prst="rect">
            <a:avLst/>
          </a:prstGeom>
          <a:noFill/>
        </p:spPr>
        <p:txBody>
          <a:bodyPr wrap="square" rtlCol="0">
            <a:spAutoFit/>
          </a:bodyPr>
          <a:lstStyle/>
          <a:p>
            <a:r>
              <a:rPr lang="en-US" sz="4000" dirty="0"/>
              <a:t>After 1990, the number of women in computer and mathematical professions decreased until 2010.  Since 2010, these numbers have remained the same. </a:t>
            </a:r>
          </a:p>
        </p:txBody>
      </p:sp>
      <p:sp>
        <p:nvSpPr>
          <p:cNvPr id="40" name="TextBox 39">
            <a:extLst>
              <a:ext uri="{FF2B5EF4-FFF2-40B4-BE49-F238E27FC236}">
                <a16:creationId xmlns:a16="http://schemas.microsoft.com/office/drawing/2014/main" id="{DF87A6F4-A966-4BA6-9ED4-F592E64EDF08}"/>
              </a:ext>
            </a:extLst>
          </p:cNvPr>
          <p:cNvSpPr txBox="1"/>
          <p:nvPr/>
        </p:nvSpPr>
        <p:spPr>
          <a:xfrm>
            <a:off x="16723487" y="14139857"/>
            <a:ext cx="12111826" cy="1323439"/>
          </a:xfrm>
          <a:prstGeom prst="rect">
            <a:avLst/>
          </a:prstGeom>
          <a:noFill/>
        </p:spPr>
        <p:txBody>
          <a:bodyPr wrap="square" rtlCol="0">
            <a:spAutoFit/>
          </a:bodyPr>
          <a:lstStyle/>
          <a:p>
            <a:r>
              <a:rPr lang="en-US" sz="4000" dirty="0"/>
              <a:t>Only about 0.4% of first-year female college students intend on majoring in a computer science field. </a:t>
            </a:r>
          </a:p>
        </p:txBody>
      </p:sp>
      <p:pic>
        <p:nvPicPr>
          <p:cNvPr id="10" name="Picture 9">
            <a:extLst>
              <a:ext uri="{FF2B5EF4-FFF2-40B4-BE49-F238E27FC236}">
                <a16:creationId xmlns:a16="http://schemas.microsoft.com/office/drawing/2014/main" id="{C669F0DA-80D6-4FCD-8D15-EA49E3F8A0F7}"/>
              </a:ext>
            </a:extLst>
          </p:cNvPr>
          <p:cNvPicPr>
            <a:picLocks noChangeAspect="1"/>
          </p:cNvPicPr>
          <p:nvPr/>
        </p:nvPicPr>
        <p:blipFill>
          <a:blip r:embed="rId6"/>
          <a:stretch>
            <a:fillRect/>
          </a:stretch>
        </p:blipFill>
        <p:spPr>
          <a:xfrm>
            <a:off x="16723487" y="5901463"/>
            <a:ext cx="11377590" cy="8185208"/>
          </a:xfrm>
          <a:prstGeom prst="rect">
            <a:avLst/>
          </a:prstGeom>
          <a:ln w="57150">
            <a:solidFill>
              <a:srgbClr val="442066"/>
            </a:solidFill>
          </a:ln>
        </p:spPr>
      </p:pic>
      <p:pic>
        <p:nvPicPr>
          <p:cNvPr id="12" name="Graphic 11" descr="Beaker with solid fill">
            <a:extLst>
              <a:ext uri="{FF2B5EF4-FFF2-40B4-BE49-F238E27FC236}">
                <a16:creationId xmlns:a16="http://schemas.microsoft.com/office/drawing/2014/main" id="{456F864D-EE36-4DDF-A253-2E66B772515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963836" y="2774442"/>
            <a:ext cx="2055541" cy="2055541"/>
          </a:xfrm>
          <a:prstGeom prst="rect">
            <a:avLst/>
          </a:prstGeom>
        </p:spPr>
      </p:pic>
      <p:pic>
        <p:nvPicPr>
          <p:cNvPr id="28" name="Graphic 27" descr="Mathematics with solid fill">
            <a:extLst>
              <a:ext uri="{FF2B5EF4-FFF2-40B4-BE49-F238E27FC236}">
                <a16:creationId xmlns:a16="http://schemas.microsoft.com/office/drawing/2014/main" id="{60D2A93E-3711-4C32-9140-E6600560D6C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6540247" y="2752957"/>
            <a:ext cx="2387117" cy="2387117"/>
          </a:xfrm>
          <a:prstGeom prst="rect">
            <a:avLst/>
          </a:prstGeom>
        </p:spPr>
      </p:pic>
      <p:pic>
        <p:nvPicPr>
          <p:cNvPr id="52" name="Graphic 51" descr="Single gear with solid fill">
            <a:extLst>
              <a:ext uri="{FF2B5EF4-FFF2-40B4-BE49-F238E27FC236}">
                <a16:creationId xmlns:a16="http://schemas.microsoft.com/office/drawing/2014/main" id="{9793F991-1491-484D-A3D7-2D6C35CEEBC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9550768" y="2837342"/>
            <a:ext cx="2224643" cy="2224643"/>
          </a:xfrm>
          <a:prstGeom prst="rect">
            <a:avLst/>
          </a:prstGeom>
        </p:spPr>
      </p:pic>
      <p:pic>
        <p:nvPicPr>
          <p:cNvPr id="119" name="Graphic 118" descr="Computer with solid fill">
            <a:extLst>
              <a:ext uri="{FF2B5EF4-FFF2-40B4-BE49-F238E27FC236}">
                <a16:creationId xmlns:a16="http://schemas.microsoft.com/office/drawing/2014/main" id="{12E32DBD-7B8E-4E2C-9C10-728D00938B8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2065712" y="2756106"/>
            <a:ext cx="2274722" cy="2274722"/>
          </a:xfrm>
          <a:prstGeom prst="rect">
            <a:avLst/>
          </a:prstGeom>
        </p:spPr>
      </p:pic>
    </p:spTree>
    <p:extLst>
      <p:ext uri="{BB962C8B-B14F-4D97-AF65-F5344CB8AC3E}">
        <p14:creationId xmlns:p14="http://schemas.microsoft.com/office/powerpoint/2010/main" val="38539602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E68C44B38D454A822357E92809081D" ma:contentTypeVersion="11" ma:contentTypeDescription="Create a new document." ma:contentTypeScope="" ma:versionID="d3393b1b8119e248737e5ddde8568eda">
  <xsd:schema xmlns:xsd="http://www.w3.org/2001/XMLSchema" xmlns:xs="http://www.w3.org/2001/XMLSchema" xmlns:p="http://schemas.microsoft.com/office/2006/metadata/properties" xmlns:ns2="4947024e-c7f4-448a-a7ae-6578092e520f" xmlns:ns3="9d02f471-8987-4bc7-bd7c-fcb151f959ef" targetNamespace="http://schemas.microsoft.com/office/2006/metadata/properties" ma:root="true" ma:fieldsID="d237871ee7a15691f6429755f6ef49e9" ns2:_="" ns3:_="">
    <xsd:import namespace="4947024e-c7f4-448a-a7ae-6578092e520f"/>
    <xsd:import namespace="9d02f471-8987-4bc7-bd7c-fcb151f959ef"/>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7024e-c7f4-448a-a7ae-6578092e520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d02f471-8987-4bc7-bd7c-fcb151f959ef"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062C45E-7EA8-4A5C-80C5-9ACA78425E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7024e-c7f4-448a-a7ae-6578092e520f"/>
    <ds:schemaRef ds:uri="9d02f471-8987-4bc7-bd7c-fcb151f959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CE57344-8B55-403D-ABDC-5BC685E9B831}">
  <ds:schemaRefs>
    <ds:schemaRef ds:uri="http://schemas.microsoft.com/sharepoint/v3/contenttype/forms"/>
  </ds:schemaRefs>
</ds:datastoreItem>
</file>

<file path=customXml/itemProps3.xml><?xml version="1.0" encoding="utf-8"?>
<ds:datastoreItem xmlns:ds="http://schemas.openxmlformats.org/officeDocument/2006/customXml" ds:itemID="{40D4D0EC-6185-425F-92AA-EFE5C05FBB1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627</TotalTime>
  <Words>383</Words>
  <Application>Microsoft Office PowerPoint</Application>
  <PresentationFormat>Custom</PresentationFormat>
  <Paragraphs>54</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Oxygen</vt:lpstr>
      <vt:lpstr>Palatino</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posters convey your findings in a clear</dc:title>
  <dc:creator>Michels, Steven J.</dc:creator>
  <cp:lastModifiedBy>Melanie Walenda</cp:lastModifiedBy>
  <cp:revision>49</cp:revision>
  <dcterms:created xsi:type="dcterms:W3CDTF">2020-01-31T20:05:15Z</dcterms:created>
  <dcterms:modified xsi:type="dcterms:W3CDTF">2022-04-19T19:48:54Z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0x010100FAE68C44B38D454A822357E92809081D</vt:lpwstr>
  </property>
</Properties>
</file>