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21945600" cy="16459200"/>
  <p:notesSz cx="6858000" cy="9144000"/>
  <p:defaultTextStyle>
    <a:defPPr>
      <a:defRPr lang="en-US"/>
    </a:defPPr>
    <a:lvl1pPr marL="0" algn="l" defTabSz="2194514" rtl="0" eaLnBrk="1" latinLnBrk="0" hangingPunct="1">
      <a:defRPr sz="4350" kern="1200">
        <a:solidFill>
          <a:schemeClr val="tx1"/>
        </a:solidFill>
        <a:latin typeface="+mn-lt"/>
        <a:ea typeface="+mn-ea"/>
        <a:cs typeface="+mn-cs"/>
      </a:defRPr>
    </a:lvl1pPr>
    <a:lvl2pPr marL="1097257" algn="l" defTabSz="2194514" rtl="0" eaLnBrk="1" latinLnBrk="0" hangingPunct="1">
      <a:defRPr sz="4350" kern="1200">
        <a:solidFill>
          <a:schemeClr val="tx1"/>
        </a:solidFill>
        <a:latin typeface="+mn-lt"/>
        <a:ea typeface="+mn-ea"/>
        <a:cs typeface="+mn-cs"/>
      </a:defRPr>
    </a:lvl2pPr>
    <a:lvl3pPr marL="2194514" algn="l" defTabSz="2194514" rtl="0" eaLnBrk="1" latinLnBrk="0" hangingPunct="1">
      <a:defRPr sz="4350" kern="1200">
        <a:solidFill>
          <a:schemeClr val="tx1"/>
        </a:solidFill>
        <a:latin typeface="+mn-lt"/>
        <a:ea typeface="+mn-ea"/>
        <a:cs typeface="+mn-cs"/>
      </a:defRPr>
    </a:lvl3pPr>
    <a:lvl4pPr marL="3291772" algn="l" defTabSz="2194514" rtl="0" eaLnBrk="1" latinLnBrk="0" hangingPunct="1">
      <a:defRPr sz="4350" kern="1200">
        <a:solidFill>
          <a:schemeClr val="tx1"/>
        </a:solidFill>
        <a:latin typeface="+mn-lt"/>
        <a:ea typeface="+mn-ea"/>
        <a:cs typeface="+mn-cs"/>
      </a:defRPr>
    </a:lvl4pPr>
    <a:lvl5pPr marL="4389029" algn="l" defTabSz="2194514" rtl="0" eaLnBrk="1" latinLnBrk="0" hangingPunct="1">
      <a:defRPr sz="4350" kern="1200">
        <a:solidFill>
          <a:schemeClr val="tx1"/>
        </a:solidFill>
        <a:latin typeface="+mn-lt"/>
        <a:ea typeface="+mn-ea"/>
        <a:cs typeface="+mn-cs"/>
      </a:defRPr>
    </a:lvl5pPr>
    <a:lvl6pPr marL="5486286" algn="l" defTabSz="2194514" rtl="0" eaLnBrk="1" latinLnBrk="0" hangingPunct="1">
      <a:defRPr sz="4350" kern="1200">
        <a:solidFill>
          <a:schemeClr val="tx1"/>
        </a:solidFill>
        <a:latin typeface="+mn-lt"/>
        <a:ea typeface="+mn-ea"/>
        <a:cs typeface="+mn-cs"/>
      </a:defRPr>
    </a:lvl6pPr>
    <a:lvl7pPr marL="6583543" algn="l" defTabSz="2194514" rtl="0" eaLnBrk="1" latinLnBrk="0" hangingPunct="1">
      <a:defRPr sz="4350" kern="1200">
        <a:solidFill>
          <a:schemeClr val="tx1"/>
        </a:solidFill>
        <a:latin typeface="+mn-lt"/>
        <a:ea typeface="+mn-ea"/>
        <a:cs typeface="+mn-cs"/>
      </a:defRPr>
    </a:lvl7pPr>
    <a:lvl8pPr marL="7680800" algn="l" defTabSz="2194514" rtl="0" eaLnBrk="1" latinLnBrk="0" hangingPunct="1">
      <a:defRPr sz="4350" kern="1200">
        <a:solidFill>
          <a:schemeClr val="tx1"/>
        </a:solidFill>
        <a:latin typeface="+mn-lt"/>
        <a:ea typeface="+mn-ea"/>
        <a:cs typeface="+mn-cs"/>
      </a:defRPr>
    </a:lvl8pPr>
    <a:lvl9pPr marL="8778058" algn="l" defTabSz="2194514" rtl="0" eaLnBrk="1" latinLnBrk="0" hangingPunct="1">
      <a:defRPr sz="4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84" userDrawn="1">
          <p15:clr>
            <a:srgbClr val="A4A3A4"/>
          </p15:clr>
        </p15:guide>
        <p15:guide id="2" pos="6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A0181B"/>
    <a:srgbClr val="AF0000"/>
    <a:srgbClr val="CC3333"/>
    <a:srgbClr val="C4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45" d="100"/>
          <a:sy n="45" d="100"/>
        </p:scale>
        <p:origin x="2024" y="208"/>
      </p:cViewPr>
      <p:guideLst>
        <p:guide orient="horz" pos="5184"/>
        <p:guide pos="6912"/>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F02045-E100-D94D-9F97-33798CD8EECC}" type="datetimeFigureOut">
              <a:rPr lang="en-US" smtClean="0"/>
              <a:t>4/15/20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7E70F5-9E0E-6B40-A067-71E6DD7B58F0}" type="slidenum">
              <a:rPr lang="en-US" smtClean="0"/>
              <a:t>‹#›</a:t>
            </a:fld>
            <a:endParaRPr lang="en-US"/>
          </a:p>
        </p:txBody>
      </p:sp>
    </p:spTree>
    <p:extLst>
      <p:ext uri="{BB962C8B-B14F-4D97-AF65-F5344CB8AC3E}">
        <p14:creationId xmlns:p14="http://schemas.microsoft.com/office/powerpoint/2010/main" val="1702945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Hi my name is Jacqueline Noftle and I had the pleasure to do research with two of my professors, Dr. Lander and Dr. Moran. Our research topic is Exercise Prescription and Behavior in People with Parkinson’s Disease. Parkinson’s Disease is a degenerative movement disorder that includes symptoms such as tremors, shuffled gait, and depression, due to a decrease in dopamine levels. In the literature, there is a general consensus that exercise in many different forms is beneficial for Parkinson’s patients because it will help decrease the symptoms I just mentioned and increase their motivation. Parkinson’s patients need to be aware of the benefits of exercise and the first line source is through their physician or neurologist. However, it is unknown if physicians are recommending exercise as a treatment for PD and if they are, what modes and at what frequency and duration are they prescribing or recommending. PD patients will also need access to facilities and learn how to use different exercise equipment. Finally, since PD patients usually suffer from depression, some type of support system is needed to help with motivation and compliance.</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Therefore, the purpose of our study is to  determine if PD patients are being prescribed exercise by their physician as part of their primary treatment,  assess any barriers PD patients have to fulfill exercise prescriptions or self-directed exercise programs, and establish the support system PD patients have to maintain their exercise prescriptions and behavior.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study was a cross-sectional study that included 6 participants aged 64.7 +/- 3.3 that were diagnosed with </a:t>
            </a:r>
            <a:r>
              <a:rPr lang="en-US" sz="1200" kern="1200" dirty="0" err="1">
                <a:solidFill>
                  <a:schemeClr val="tx1"/>
                </a:solidFill>
                <a:effectLst/>
                <a:latin typeface="+mn-lt"/>
                <a:ea typeface="+mn-ea"/>
                <a:cs typeface="+mn-cs"/>
              </a:rPr>
              <a:t>parkinson’s</a:t>
            </a:r>
            <a:r>
              <a:rPr lang="en-US" sz="1200" kern="1200" dirty="0">
                <a:solidFill>
                  <a:schemeClr val="tx1"/>
                </a:solidFill>
                <a:effectLst/>
                <a:latin typeface="+mn-lt"/>
                <a:ea typeface="+mn-ea"/>
                <a:cs typeface="+mn-cs"/>
              </a:rPr>
              <a:t> disease. Before the COVID-19 pandemic we were striving to get at least 50 participants. Each participant completed an informed consent and focused health history form. The inclusion criteria included being diagnosed with </a:t>
            </a:r>
            <a:r>
              <a:rPr lang="en-US" sz="1200" kern="1200" dirty="0" err="1">
                <a:solidFill>
                  <a:schemeClr val="tx1"/>
                </a:solidFill>
                <a:effectLst/>
                <a:latin typeface="+mn-lt"/>
                <a:ea typeface="+mn-ea"/>
                <a:cs typeface="+mn-cs"/>
              </a:rPr>
              <a:t>parkinson’s</a:t>
            </a:r>
            <a:r>
              <a:rPr lang="en-US" sz="1200" kern="1200" dirty="0">
                <a:solidFill>
                  <a:schemeClr val="tx1"/>
                </a:solidFill>
                <a:effectLst/>
                <a:latin typeface="+mn-lt"/>
                <a:ea typeface="+mn-ea"/>
                <a:cs typeface="+mn-cs"/>
              </a:rPr>
              <a:t> disease and could be male or female. Each participant completed a survey anonymously that consisted of different questions including general demographic information, exercise prescription, exercise behavior, and barriers to them exercising.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Table 1 shows the General Demographics we obtained from the participants.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Figure 1 and 2 show that physicians are prescribing some form of exercise for their patients, however given them minimal recommendations on frequency, duration, or exercise type. Fifty percent (50%) of the participants were not given specific recommendations for exercise frequency, 67% of the participants were not given specific recommendations for exercise duration, and 50% of the participants reported no specific exercise form recommendations. In Figure 3, it displays that 67% of the participants were not referred to an exercise professional. Figure 4 presents the different factors that limit the participants to exercise, including feeling unsafe, unsure what exercise to perform, travel difficulties, or fatigue. Eighty-three percent (83%) of the participants reported having a support system for exercise from their family or spouse, however 83% reported that their spouse or family members do not exercise with them. In Figure 5, participants selected factors that may help them maintain an exercise program or routine, including understanding the benefits of exercise, engaging in exercise classes for PD patients, controlling fatigue, and family support. Fifty-four percent (54%) reported that understanding the benefits and exercise classes for PD patients may help for maintenance of an exercise routine.</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Due to our limited sample size, we were only able to really look at trends in the data we obtained. The first trend is that even though physicians are prescribing exercise to their PD patients, they are giving them very minimal recommendations when it comes to frequency, duration, types of exercise, and exercise professional referrals. This could be a barrier to PD patients exercising regularly due to the fact they have minimal knowledge on what they are supposed to be doing that will be beneficial for them. Having minimal knowledge could also cause PD patients to feel unsafe to exercise. With PD being a movement disorder, PD patients may feel unsafe when exercising alone or with no guidance, worrying they may fall or injure themselves.</a:t>
            </a:r>
            <a:r>
              <a:rPr lang="en-US" sz="1200" kern="1200" baseline="30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There was no trend found for the participants inability to get to exercise facilities, as most reported their commutes are not too far and are able to drive themselves. Finally, there was a trend between exercising and a support system. The participants reported that their family members or spouses did support them exercising. Since the patients are receiving minimal education, are not given specific exercise recommendations, and are not being referred to exercise professionals often enough, they may not be fully supported and motivated. Participants reported in the survey that they would like more PD exercise classes. Exercising with peers is a source of motivation and compliance to exercise programs, so this could be a helpful resolution for PD patients.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According to our preliminary data, only half of our participants received exercise recommendations from their physicians or neurologist. Also, half of our participants reported difficulty in exercise selection. However, participants did report high family support and exercise facility accessibility. Therefore, there seems to be a need for exercise education and guidance for individuals with </a:t>
            </a:r>
            <a:r>
              <a:rPr lang="en-US" sz="1200" kern="1200" dirty="0" err="1">
                <a:solidFill>
                  <a:schemeClr val="tx1"/>
                </a:solidFill>
                <a:effectLst/>
                <a:latin typeface="+mn-lt"/>
                <a:ea typeface="+mn-ea"/>
                <a:cs typeface="+mn-cs"/>
              </a:rPr>
              <a:t>parkinson’s</a:t>
            </a:r>
            <a:r>
              <a:rPr lang="en-US" sz="1200" kern="1200" dirty="0">
                <a:solidFill>
                  <a:schemeClr val="tx1"/>
                </a:solidFill>
                <a:effectLst/>
                <a:latin typeface="+mn-lt"/>
                <a:ea typeface="+mn-ea"/>
                <a:cs typeface="+mn-cs"/>
              </a:rPr>
              <a:t> disease. Due to our research being temporarily suspended, our investigations will continue with a larger sample size, as I said before we were looking to get 50 participants. For future research recommendations, looking closely into what exercise modalities are supported to be best for PD patients and then gearing the survey towards those specific recommendations could be beneficial to the PD population.</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Thank you for taking the time to view my research. Stay safe and stay healthy.</a:t>
            </a:r>
          </a:p>
          <a:p>
            <a:endParaRPr lang="en-US" dirty="0"/>
          </a:p>
        </p:txBody>
      </p:sp>
      <p:sp>
        <p:nvSpPr>
          <p:cNvPr id="4" name="Slide Number Placeholder 3"/>
          <p:cNvSpPr>
            <a:spLocks noGrp="1"/>
          </p:cNvSpPr>
          <p:nvPr>
            <p:ph type="sldNum" sz="quarter" idx="5"/>
          </p:nvPr>
        </p:nvSpPr>
        <p:spPr/>
        <p:txBody>
          <a:bodyPr/>
          <a:lstStyle/>
          <a:p>
            <a:fld id="{B07E70F5-9E0E-6B40-A067-71E6DD7B58F0}" type="slidenum">
              <a:rPr lang="en-US" smtClean="0"/>
              <a:t>1</a:t>
            </a:fld>
            <a:endParaRPr lang="en-US"/>
          </a:p>
        </p:txBody>
      </p:sp>
    </p:spTree>
    <p:extLst>
      <p:ext uri="{BB962C8B-B14F-4D97-AF65-F5344CB8AC3E}">
        <p14:creationId xmlns:p14="http://schemas.microsoft.com/office/powerpoint/2010/main" val="3567658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5920" y="5113022"/>
            <a:ext cx="18653760" cy="3528061"/>
          </a:xfrm>
        </p:spPr>
        <p:txBody>
          <a:bodyPr/>
          <a:lstStyle/>
          <a:p>
            <a:r>
              <a:rPr lang="en-US"/>
              <a:t>Click to edit Master title style</a:t>
            </a:r>
          </a:p>
        </p:txBody>
      </p:sp>
      <p:sp>
        <p:nvSpPr>
          <p:cNvPr id="3" name="Subtitle 2"/>
          <p:cNvSpPr>
            <a:spLocks noGrp="1"/>
          </p:cNvSpPr>
          <p:nvPr>
            <p:ph type="subTitle" idx="1"/>
          </p:nvPr>
        </p:nvSpPr>
        <p:spPr>
          <a:xfrm>
            <a:off x="3291840" y="9326880"/>
            <a:ext cx="15361920" cy="4206240"/>
          </a:xfrm>
        </p:spPr>
        <p:txBody>
          <a:bodyPr/>
          <a:lstStyle>
            <a:lvl1pPr marL="0" indent="0" algn="ctr">
              <a:buNone/>
              <a:defRPr>
                <a:solidFill>
                  <a:schemeClr val="tx1">
                    <a:tint val="75000"/>
                  </a:schemeClr>
                </a:solidFill>
              </a:defRPr>
            </a:lvl1pPr>
            <a:lvl2pPr marL="1410713" indent="0" algn="ctr">
              <a:buNone/>
              <a:defRPr>
                <a:solidFill>
                  <a:schemeClr val="tx1">
                    <a:tint val="75000"/>
                  </a:schemeClr>
                </a:solidFill>
              </a:defRPr>
            </a:lvl2pPr>
            <a:lvl3pPr marL="2821426" indent="0" algn="ctr">
              <a:buNone/>
              <a:defRPr>
                <a:solidFill>
                  <a:schemeClr val="tx1">
                    <a:tint val="75000"/>
                  </a:schemeClr>
                </a:solidFill>
              </a:defRPr>
            </a:lvl3pPr>
            <a:lvl4pPr marL="4232140" indent="0" algn="ctr">
              <a:buNone/>
              <a:defRPr>
                <a:solidFill>
                  <a:schemeClr val="tx1">
                    <a:tint val="75000"/>
                  </a:schemeClr>
                </a:solidFill>
              </a:defRPr>
            </a:lvl4pPr>
            <a:lvl5pPr marL="5642853" indent="0" algn="ctr">
              <a:buNone/>
              <a:defRPr>
                <a:solidFill>
                  <a:schemeClr val="tx1">
                    <a:tint val="75000"/>
                  </a:schemeClr>
                </a:solidFill>
              </a:defRPr>
            </a:lvl5pPr>
            <a:lvl6pPr marL="7053566" indent="0" algn="ctr">
              <a:buNone/>
              <a:defRPr>
                <a:solidFill>
                  <a:schemeClr val="tx1">
                    <a:tint val="75000"/>
                  </a:schemeClr>
                </a:solidFill>
              </a:defRPr>
            </a:lvl6pPr>
            <a:lvl7pPr marL="8464280" indent="0" algn="ctr">
              <a:buNone/>
              <a:defRPr>
                <a:solidFill>
                  <a:schemeClr val="tx1">
                    <a:tint val="75000"/>
                  </a:schemeClr>
                </a:solidFill>
              </a:defRPr>
            </a:lvl7pPr>
            <a:lvl8pPr marL="9874993" indent="0" algn="ctr">
              <a:buNone/>
              <a:defRPr>
                <a:solidFill>
                  <a:schemeClr val="tx1">
                    <a:tint val="75000"/>
                  </a:schemeClr>
                </a:solidFill>
              </a:defRPr>
            </a:lvl8pPr>
            <a:lvl9pPr marL="1128570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4F16189-DB41-42F5-B187-0E036EE96E0B}" type="datetimeFigureOut">
              <a:rPr lang="en-US" smtClean="0"/>
              <a:t>4/15/20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58868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399211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10560" y="659133"/>
            <a:ext cx="4937760" cy="140436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97280" y="659133"/>
            <a:ext cx="14447520" cy="1404366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246450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1432897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33552" y="10576562"/>
            <a:ext cx="18653760" cy="3268980"/>
          </a:xfrm>
        </p:spPr>
        <p:txBody>
          <a:bodyPr anchor="t"/>
          <a:lstStyle>
            <a:lvl1pPr algn="l">
              <a:defRPr sz="12342" b="1" cap="all"/>
            </a:lvl1pPr>
          </a:lstStyle>
          <a:p>
            <a:r>
              <a:rPr lang="en-US"/>
              <a:t>Click to edit Master title style</a:t>
            </a:r>
          </a:p>
        </p:txBody>
      </p:sp>
      <p:sp>
        <p:nvSpPr>
          <p:cNvPr id="3" name="Text Placeholder 2"/>
          <p:cNvSpPr>
            <a:spLocks noGrp="1"/>
          </p:cNvSpPr>
          <p:nvPr>
            <p:ph type="body" idx="1"/>
          </p:nvPr>
        </p:nvSpPr>
        <p:spPr>
          <a:xfrm>
            <a:off x="1733552" y="6976114"/>
            <a:ext cx="18653760" cy="3600450"/>
          </a:xfrm>
        </p:spPr>
        <p:txBody>
          <a:bodyPr anchor="b"/>
          <a:lstStyle>
            <a:lvl1pPr marL="0" indent="0">
              <a:buNone/>
              <a:defRPr sz="6236">
                <a:solidFill>
                  <a:schemeClr val="tx1">
                    <a:tint val="75000"/>
                  </a:schemeClr>
                </a:solidFill>
              </a:defRPr>
            </a:lvl1pPr>
            <a:lvl2pPr marL="1410713" indent="0">
              <a:buNone/>
              <a:defRPr sz="5593">
                <a:solidFill>
                  <a:schemeClr val="tx1">
                    <a:tint val="75000"/>
                  </a:schemeClr>
                </a:solidFill>
              </a:defRPr>
            </a:lvl2pPr>
            <a:lvl3pPr marL="2821426" indent="0">
              <a:buNone/>
              <a:defRPr sz="4950">
                <a:solidFill>
                  <a:schemeClr val="tx1">
                    <a:tint val="75000"/>
                  </a:schemeClr>
                </a:solidFill>
              </a:defRPr>
            </a:lvl3pPr>
            <a:lvl4pPr marL="4232140" indent="0">
              <a:buNone/>
              <a:defRPr sz="4307">
                <a:solidFill>
                  <a:schemeClr val="tx1">
                    <a:tint val="75000"/>
                  </a:schemeClr>
                </a:solidFill>
              </a:defRPr>
            </a:lvl4pPr>
            <a:lvl5pPr marL="5642853" indent="0">
              <a:buNone/>
              <a:defRPr sz="4307">
                <a:solidFill>
                  <a:schemeClr val="tx1">
                    <a:tint val="75000"/>
                  </a:schemeClr>
                </a:solidFill>
              </a:defRPr>
            </a:lvl5pPr>
            <a:lvl6pPr marL="7053566" indent="0">
              <a:buNone/>
              <a:defRPr sz="4307">
                <a:solidFill>
                  <a:schemeClr val="tx1">
                    <a:tint val="75000"/>
                  </a:schemeClr>
                </a:solidFill>
              </a:defRPr>
            </a:lvl6pPr>
            <a:lvl7pPr marL="8464280" indent="0">
              <a:buNone/>
              <a:defRPr sz="4307">
                <a:solidFill>
                  <a:schemeClr val="tx1">
                    <a:tint val="75000"/>
                  </a:schemeClr>
                </a:solidFill>
              </a:defRPr>
            </a:lvl7pPr>
            <a:lvl8pPr marL="9874993" indent="0">
              <a:buNone/>
              <a:defRPr sz="4307">
                <a:solidFill>
                  <a:schemeClr val="tx1">
                    <a:tint val="75000"/>
                  </a:schemeClr>
                </a:solidFill>
              </a:defRPr>
            </a:lvl8pPr>
            <a:lvl9pPr marL="11285707" indent="0">
              <a:buNone/>
              <a:defRPr sz="43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F16189-DB41-42F5-B187-0E036EE96E0B}" type="datetimeFigureOut">
              <a:rPr lang="en-US" smtClean="0"/>
              <a:t>4/15/20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96624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972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1556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F16189-DB41-42F5-B187-0E036EE96E0B}" type="datetimeFigureOut">
              <a:rPr lang="en-US" smtClean="0"/>
              <a:t>4/15/20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56550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7280" y="3684273"/>
            <a:ext cx="9696452"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4" name="Content Placeholder 3"/>
          <p:cNvSpPr>
            <a:spLocks noGrp="1"/>
          </p:cNvSpPr>
          <p:nvPr>
            <p:ph sz="half" idx="2"/>
          </p:nvPr>
        </p:nvSpPr>
        <p:spPr>
          <a:xfrm>
            <a:off x="1097280" y="5219702"/>
            <a:ext cx="9696452"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148062" y="3684273"/>
            <a:ext cx="9700260"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6" name="Content Placeholder 5"/>
          <p:cNvSpPr>
            <a:spLocks noGrp="1"/>
          </p:cNvSpPr>
          <p:nvPr>
            <p:ph sz="quarter" idx="4"/>
          </p:nvPr>
        </p:nvSpPr>
        <p:spPr>
          <a:xfrm>
            <a:off x="11148062" y="5219702"/>
            <a:ext cx="9700260"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F16189-DB41-42F5-B187-0E036EE96E0B}" type="datetimeFigureOut">
              <a:rPr lang="en-US" smtClean="0"/>
              <a:t>4/15/20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314339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F16189-DB41-42F5-B187-0E036EE96E0B}" type="datetimeFigureOut">
              <a:rPr lang="en-US" smtClean="0"/>
              <a:t>4/15/20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405076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F16189-DB41-42F5-B187-0E036EE96E0B}" type="datetimeFigureOut">
              <a:rPr lang="en-US" smtClean="0"/>
              <a:t>4/15/20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098884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2" y="655320"/>
            <a:ext cx="7219952" cy="2788920"/>
          </a:xfrm>
        </p:spPr>
        <p:txBody>
          <a:bodyPr anchor="b"/>
          <a:lstStyle>
            <a:lvl1pPr algn="l">
              <a:defRPr sz="6236" b="1"/>
            </a:lvl1pPr>
          </a:lstStyle>
          <a:p>
            <a:r>
              <a:rPr lang="en-US"/>
              <a:t>Click to edit Master title style</a:t>
            </a:r>
          </a:p>
        </p:txBody>
      </p:sp>
      <p:sp>
        <p:nvSpPr>
          <p:cNvPr id="3" name="Content Placeholder 2"/>
          <p:cNvSpPr>
            <a:spLocks noGrp="1"/>
          </p:cNvSpPr>
          <p:nvPr>
            <p:ph idx="1"/>
          </p:nvPr>
        </p:nvSpPr>
        <p:spPr>
          <a:xfrm>
            <a:off x="8580120" y="655323"/>
            <a:ext cx="12268200" cy="14047471"/>
          </a:xfrm>
        </p:spPr>
        <p:txBody>
          <a:bodyPr/>
          <a:lstStyle>
            <a:lvl1pPr>
              <a:defRPr sz="9899"/>
            </a:lvl1pPr>
            <a:lvl2pPr>
              <a:defRPr sz="8614"/>
            </a:lvl2pPr>
            <a:lvl3pPr>
              <a:defRPr sz="7393"/>
            </a:lvl3pPr>
            <a:lvl4pPr>
              <a:defRPr sz="6236"/>
            </a:lvl4pPr>
            <a:lvl5pPr>
              <a:defRPr sz="6236"/>
            </a:lvl5pPr>
            <a:lvl6pPr>
              <a:defRPr sz="6236"/>
            </a:lvl6pPr>
            <a:lvl7pPr>
              <a:defRPr sz="6236"/>
            </a:lvl7pPr>
            <a:lvl8pPr>
              <a:defRPr sz="6236"/>
            </a:lvl8pPr>
            <a:lvl9pPr>
              <a:defRPr sz="62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97282" y="3444243"/>
            <a:ext cx="7219952" cy="11258551"/>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1001026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01492" y="11521442"/>
            <a:ext cx="13167360" cy="1360171"/>
          </a:xfrm>
        </p:spPr>
        <p:txBody>
          <a:bodyPr anchor="b"/>
          <a:lstStyle>
            <a:lvl1pPr algn="l">
              <a:defRPr sz="6236" b="1"/>
            </a:lvl1pPr>
          </a:lstStyle>
          <a:p>
            <a:r>
              <a:rPr lang="en-US"/>
              <a:t>Click to edit Master title style</a:t>
            </a:r>
          </a:p>
        </p:txBody>
      </p:sp>
      <p:sp>
        <p:nvSpPr>
          <p:cNvPr id="3" name="Picture Placeholder 2"/>
          <p:cNvSpPr>
            <a:spLocks noGrp="1"/>
          </p:cNvSpPr>
          <p:nvPr>
            <p:ph type="pic" idx="1"/>
          </p:nvPr>
        </p:nvSpPr>
        <p:spPr>
          <a:xfrm>
            <a:off x="4301492" y="1470661"/>
            <a:ext cx="13167360" cy="9875520"/>
          </a:xfrm>
        </p:spPr>
        <p:txBody>
          <a:bodyPr/>
          <a:lstStyle>
            <a:lvl1pPr marL="0" indent="0">
              <a:buNone/>
              <a:defRPr sz="9899"/>
            </a:lvl1pPr>
            <a:lvl2pPr marL="1410713" indent="0">
              <a:buNone/>
              <a:defRPr sz="8614"/>
            </a:lvl2pPr>
            <a:lvl3pPr marL="2821426" indent="0">
              <a:buNone/>
              <a:defRPr sz="7393"/>
            </a:lvl3pPr>
            <a:lvl4pPr marL="4232140" indent="0">
              <a:buNone/>
              <a:defRPr sz="6236"/>
            </a:lvl4pPr>
            <a:lvl5pPr marL="5642853" indent="0">
              <a:buNone/>
              <a:defRPr sz="6236"/>
            </a:lvl5pPr>
            <a:lvl6pPr marL="7053566" indent="0">
              <a:buNone/>
              <a:defRPr sz="6236"/>
            </a:lvl6pPr>
            <a:lvl7pPr marL="8464280" indent="0">
              <a:buNone/>
              <a:defRPr sz="6236"/>
            </a:lvl7pPr>
            <a:lvl8pPr marL="9874993" indent="0">
              <a:buNone/>
              <a:defRPr sz="6236"/>
            </a:lvl8pPr>
            <a:lvl9pPr marL="11285707" indent="0">
              <a:buNone/>
              <a:defRPr sz="6236"/>
            </a:lvl9pPr>
          </a:lstStyle>
          <a:p>
            <a:endParaRPr lang="en-US" dirty="0"/>
          </a:p>
        </p:txBody>
      </p:sp>
      <p:sp>
        <p:nvSpPr>
          <p:cNvPr id="4" name="Text Placeholder 3"/>
          <p:cNvSpPr>
            <a:spLocks noGrp="1"/>
          </p:cNvSpPr>
          <p:nvPr>
            <p:ph type="body" sz="half" idx="2"/>
          </p:nvPr>
        </p:nvSpPr>
        <p:spPr>
          <a:xfrm>
            <a:off x="4301492" y="12881612"/>
            <a:ext cx="13167360" cy="1931670"/>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57011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659131"/>
            <a:ext cx="19751040" cy="2743200"/>
          </a:xfrm>
          <a:prstGeom prst="rect">
            <a:avLst/>
          </a:prstGeom>
        </p:spPr>
        <p:txBody>
          <a:bodyPr vert="horz" lIns="438903" tIns="219451" rIns="438903" bIns="219451" rtlCol="0" anchor="ctr">
            <a:normAutofit/>
          </a:bodyPr>
          <a:lstStyle/>
          <a:p>
            <a:r>
              <a:rPr lang="en-US"/>
              <a:t>Click to edit Master title style</a:t>
            </a:r>
          </a:p>
        </p:txBody>
      </p:sp>
      <p:sp>
        <p:nvSpPr>
          <p:cNvPr id="3" name="Text Placeholder 2"/>
          <p:cNvSpPr>
            <a:spLocks noGrp="1"/>
          </p:cNvSpPr>
          <p:nvPr>
            <p:ph type="body" idx="1"/>
          </p:nvPr>
        </p:nvSpPr>
        <p:spPr>
          <a:xfrm>
            <a:off x="1097280" y="3840483"/>
            <a:ext cx="19751040" cy="10862312"/>
          </a:xfrm>
          <a:prstGeom prst="rect">
            <a:avLst/>
          </a:prstGeom>
        </p:spPr>
        <p:txBody>
          <a:bodyPr vert="horz" lIns="438903" tIns="219451" rIns="438903" bIns="21945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15255242"/>
            <a:ext cx="5120640" cy="876301"/>
          </a:xfrm>
          <a:prstGeom prst="rect">
            <a:avLst/>
          </a:prstGeom>
        </p:spPr>
        <p:txBody>
          <a:bodyPr vert="horz" lIns="438903" tIns="219451" rIns="438903" bIns="219451" rtlCol="0" anchor="ctr"/>
          <a:lstStyle>
            <a:lvl1pPr algn="l">
              <a:defRPr sz="3664">
                <a:solidFill>
                  <a:schemeClr val="tx1">
                    <a:tint val="75000"/>
                  </a:schemeClr>
                </a:solidFill>
              </a:defRPr>
            </a:lvl1pPr>
          </a:lstStyle>
          <a:p>
            <a:fld id="{E4F16189-DB41-42F5-B187-0E036EE96E0B}" type="datetimeFigureOut">
              <a:rPr lang="en-US" smtClean="0"/>
              <a:t>4/15/20</a:t>
            </a:fld>
            <a:endParaRPr lang="en-US" dirty="0"/>
          </a:p>
        </p:txBody>
      </p:sp>
      <p:sp>
        <p:nvSpPr>
          <p:cNvPr id="5" name="Footer Placeholder 4"/>
          <p:cNvSpPr>
            <a:spLocks noGrp="1"/>
          </p:cNvSpPr>
          <p:nvPr>
            <p:ph type="ftr" sz="quarter" idx="3"/>
          </p:nvPr>
        </p:nvSpPr>
        <p:spPr>
          <a:xfrm>
            <a:off x="7498080" y="15255242"/>
            <a:ext cx="6949440" cy="876301"/>
          </a:xfrm>
          <a:prstGeom prst="rect">
            <a:avLst/>
          </a:prstGeom>
        </p:spPr>
        <p:txBody>
          <a:bodyPr vert="horz" lIns="438903" tIns="219451" rIns="438903" bIns="219451" rtlCol="0" anchor="ctr"/>
          <a:lstStyle>
            <a:lvl1pPr algn="ctr">
              <a:defRPr sz="3664">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5727680" y="15255242"/>
            <a:ext cx="5120640" cy="876301"/>
          </a:xfrm>
          <a:prstGeom prst="rect">
            <a:avLst/>
          </a:prstGeom>
        </p:spPr>
        <p:txBody>
          <a:bodyPr vert="horz" lIns="438903" tIns="219451" rIns="438903" bIns="219451" rtlCol="0" anchor="ctr"/>
          <a:lstStyle>
            <a:lvl1pPr algn="r">
              <a:defRPr sz="3664">
                <a:solidFill>
                  <a:schemeClr val="tx1">
                    <a:tint val="75000"/>
                  </a:schemeClr>
                </a:solidFill>
              </a:defRPr>
            </a:lvl1pPr>
          </a:lstStyle>
          <a:p>
            <a:fld id="{662FD185-E02B-4476-BAC7-44E4CC1EA1FE}" type="slidenum">
              <a:rPr lang="en-US" smtClean="0"/>
              <a:t>‹#›</a:t>
            </a:fld>
            <a:endParaRPr lang="en-US" dirty="0"/>
          </a:p>
        </p:txBody>
      </p:sp>
    </p:spTree>
    <p:extLst>
      <p:ext uri="{BB962C8B-B14F-4D97-AF65-F5344CB8AC3E}">
        <p14:creationId xmlns:p14="http://schemas.microsoft.com/office/powerpoint/2010/main" val="218857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426" rtl="0" eaLnBrk="1" latinLnBrk="0" hangingPunct="1">
        <a:spcBef>
          <a:spcPct val="0"/>
        </a:spcBef>
        <a:buNone/>
        <a:defRPr sz="13564" kern="1200">
          <a:solidFill>
            <a:schemeClr val="tx1"/>
          </a:solidFill>
          <a:latin typeface="+mj-lt"/>
          <a:ea typeface="+mj-ea"/>
          <a:cs typeface="+mj-cs"/>
        </a:defRPr>
      </a:lvl1pPr>
    </p:titleStyle>
    <p:bodyStyle>
      <a:lvl1pPr marL="1058036" indent="-1058036" algn="l" defTabSz="2821426" rtl="0" eaLnBrk="1" latinLnBrk="0" hangingPunct="1">
        <a:spcBef>
          <a:spcPct val="20000"/>
        </a:spcBef>
        <a:buFont typeface="Arial" pitchFamily="34" charset="0"/>
        <a:buChar char="•"/>
        <a:defRPr sz="9899" kern="1200">
          <a:solidFill>
            <a:schemeClr val="tx1"/>
          </a:solidFill>
          <a:latin typeface="+mn-lt"/>
          <a:ea typeface="+mn-ea"/>
          <a:cs typeface="+mn-cs"/>
        </a:defRPr>
      </a:lvl1pPr>
      <a:lvl2pPr marL="2292409" indent="-881696" algn="l" defTabSz="2821426" rtl="0" eaLnBrk="1" latinLnBrk="0" hangingPunct="1">
        <a:spcBef>
          <a:spcPct val="20000"/>
        </a:spcBef>
        <a:buFont typeface="Arial" pitchFamily="34" charset="0"/>
        <a:buChar char="–"/>
        <a:defRPr sz="8614" kern="1200">
          <a:solidFill>
            <a:schemeClr val="tx1"/>
          </a:solidFill>
          <a:latin typeface="+mn-lt"/>
          <a:ea typeface="+mn-ea"/>
          <a:cs typeface="+mn-cs"/>
        </a:defRPr>
      </a:lvl2pPr>
      <a:lvl3pPr marL="3526784" indent="-705357" algn="l" defTabSz="2821426" rtl="0" eaLnBrk="1" latinLnBrk="0" hangingPunct="1">
        <a:spcBef>
          <a:spcPct val="20000"/>
        </a:spcBef>
        <a:buFont typeface="Arial" pitchFamily="34" charset="0"/>
        <a:buChar char="•"/>
        <a:defRPr sz="7393" kern="1200">
          <a:solidFill>
            <a:schemeClr val="tx1"/>
          </a:solidFill>
          <a:latin typeface="+mn-lt"/>
          <a:ea typeface="+mn-ea"/>
          <a:cs typeface="+mn-cs"/>
        </a:defRPr>
      </a:lvl3pPr>
      <a:lvl4pPr marL="4937497"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4pPr>
      <a:lvl5pPr marL="634821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5pPr>
      <a:lvl6pPr marL="775892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6pPr>
      <a:lvl7pPr marL="9169636"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7pPr>
      <a:lvl8pPr marL="1058035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8pPr>
      <a:lvl9pPr marL="1199106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9pPr>
    </p:bodyStyle>
    <p:otherStyle>
      <a:defPPr>
        <a:defRPr lang="en-US"/>
      </a:defPPr>
      <a:lvl1pPr marL="0" algn="l" defTabSz="2821426" rtl="0" eaLnBrk="1" latinLnBrk="0" hangingPunct="1">
        <a:defRPr sz="5593" kern="1200">
          <a:solidFill>
            <a:schemeClr val="tx1"/>
          </a:solidFill>
          <a:latin typeface="+mn-lt"/>
          <a:ea typeface="+mn-ea"/>
          <a:cs typeface="+mn-cs"/>
        </a:defRPr>
      </a:lvl1pPr>
      <a:lvl2pPr marL="1410713" algn="l" defTabSz="2821426" rtl="0" eaLnBrk="1" latinLnBrk="0" hangingPunct="1">
        <a:defRPr sz="5593" kern="1200">
          <a:solidFill>
            <a:schemeClr val="tx1"/>
          </a:solidFill>
          <a:latin typeface="+mn-lt"/>
          <a:ea typeface="+mn-ea"/>
          <a:cs typeface="+mn-cs"/>
        </a:defRPr>
      </a:lvl2pPr>
      <a:lvl3pPr marL="2821426" algn="l" defTabSz="2821426" rtl="0" eaLnBrk="1" latinLnBrk="0" hangingPunct="1">
        <a:defRPr sz="5593" kern="1200">
          <a:solidFill>
            <a:schemeClr val="tx1"/>
          </a:solidFill>
          <a:latin typeface="+mn-lt"/>
          <a:ea typeface="+mn-ea"/>
          <a:cs typeface="+mn-cs"/>
        </a:defRPr>
      </a:lvl3pPr>
      <a:lvl4pPr marL="4232140" algn="l" defTabSz="2821426" rtl="0" eaLnBrk="1" latinLnBrk="0" hangingPunct="1">
        <a:defRPr sz="5593" kern="1200">
          <a:solidFill>
            <a:schemeClr val="tx1"/>
          </a:solidFill>
          <a:latin typeface="+mn-lt"/>
          <a:ea typeface="+mn-ea"/>
          <a:cs typeface="+mn-cs"/>
        </a:defRPr>
      </a:lvl4pPr>
      <a:lvl5pPr marL="5642853" algn="l" defTabSz="2821426" rtl="0" eaLnBrk="1" latinLnBrk="0" hangingPunct="1">
        <a:defRPr sz="5593" kern="1200">
          <a:solidFill>
            <a:schemeClr val="tx1"/>
          </a:solidFill>
          <a:latin typeface="+mn-lt"/>
          <a:ea typeface="+mn-ea"/>
          <a:cs typeface="+mn-cs"/>
        </a:defRPr>
      </a:lvl5pPr>
      <a:lvl6pPr marL="7053566" algn="l" defTabSz="2821426" rtl="0" eaLnBrk="1" latinLnBrk="0" hangingPunct="1">
        <a:defRPr sz="5593" kern="1200">
          <a:solidFill>
            <a:schemeClr val="tx1"/>
          </a:solidFill>
          <a:latin typeface="+mn-lt"/>
          <a:ea typeface="+mn-ea"/>
          <a:cs typeface="+mn-cs"/>
        </a:defRPr>
      </a:lvl6pPr>
      <a:lvl7pPr marL="8464280" algn="l" defTabSz="2821426" rtl="0" eaLnBrk="1" latinLnBrk="0" hangingPunct="1">
        <a:defRPr sz="5593" kern="1200">
          <a:solidFill>
            <a:schemeClr val="tx1"/>
          </a:solidFill>
          <a:latin typeface="+mn-lt"/>
          <a:ea typeface="+mn-ea"/>
          <a:cs typeface="+mn-cs"/>
        </a:defRPr>
      </a:lvl7pPr>
      <a:lvl8pPr marL="9874993" algn="l" defTabSz="2821426" rtl="0" eaLnBrk="1" latinLnBrk="0" hangingPunct="1">
        <a:defRPr sz="5593" kern="1200">
          <a:solidFill>
            <a:schemeClr val="tx1"/>
          </a:solidFill>
          <a:latin typeface="+mn-lt"/>
          <a:ea typeface="+mn-ea"/>
          <a:cs typeface="+mn-cs"/>
        </a:defRPr>
      </a:lvl8pPr>
      <a:lvl9pPr marL="11285707" algn="l" defTabSz="2821426" rtl="0" eaLnBrk="1" latinLnBrk="0" hangingPunct="1">
        <a:defRPr sz="559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5920358"/>
            <a:ext cx="21945600" cy="619107"/>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1945600" cy="2682335"/>
          </a:xfrm>
          <a:prstGeom prst="rect">
            <a:avLst/>
          </a:prstGeom>
        </p:spPr>
      </p:pic>
      <p:sp>
        <p:nvSpPr>
          <p:cNvPr id="15" name="TextBox 14"/>
          <p:cNvSpPr txBox="1"/>
          <p:nvPr/>
        </p:nvSpPr>
        <p:spPr>
          <a:xfrm>
            <a:off x="-19050" y="1676400"/>
            <a:ext cx="21945600" cy="688843"/>
          </a:xfrm>
          <a:prstGeom prst="rect">
            <a:avLst/>
          </a:prstGeom>
          <a:noFill/>
        </p:spPr>
        <p:txBody>
          <a:bodyPr wrap="square" lIns="82296" tIns="41148" rIns="82296" bIns="41148" rtlCol="0">
            <a:spAutoFit/>
          </a:bodyPr>
          <a:lstStyle/>
          <a:p>
            <a:pPr algn="ctr">
              <a:lnSpc>
                <a:spcPct val="50000"/>
              </a:lnSpc>
              <a:spcBef>
                <a:spcPct val="50000"/>
              </a:spcBef>
            </a:pPr>
            <a:r>
              <a:rPr lang="en-US" sz="3471" i="1" dirty="0">
                <a:solidFill>
                  <a:schemeClr val="bg1"/>
                </a:solidFill>
                <a:latin typeface="Rockwell" panose="02060603020205020403" pitchFamily="18" charset="0"/>
                <a:cs typeface="Times New Roman" pitchFamily="18" charset="0"/>
              </a:rPr>
              <a:t>Jacqueline Noftle, Joshua Lander, Matthew Moran</a:t>
            </a:r>
            <a:endParaRPr lang="en-US" sz="2000" i="1" dirty="0">
              <a:solidFill>
                <a:schemeClr val="bg1"/>
              </a:solidFill>
              <a:latin typeface="Rockwell" panose="02060603020205020403" pitchFamily="18" charset="0"/>
              <a:cs typeface="Times New Roman" pitchFamily="18" charset="0"/>
            </a:endParaRPr>
          </a:p>
          <a:p>
            <a:pPr algn="ctr">
              <a:lnSpc>
                <a:spcPct val="50000"/>
              </a:lnSpc>
              <a:spcBef>
                <a:spcPct val="50000"/>
              </a:spcBef>
            </a:pPr>
            <a:r>
              <a:rPr lang="en-US" sz="2057" dirty="0">
                <a:solidFill>
                  <a:schemeClr val="bg1"/>
                </a:solidFill>
                <a:latin typeface="Rockwell" panose="02060603020205020403" pitchFamily="18" charset="0"/>
                <a:cs typeface="Times New Roman" pitchFamily="18" charset="0"/>
              </a:rPr>
              <a:t>Department of Physical Therapy and Human Movement Science</a:t>
            </a:r>
          </a:p>
        </p:txBody>
      </p:sp>
      <p:sp>
        <p:nvSpPr>
          <p:cNvPr id="16" name="TextBox 15"/>
          <p:cNvSpPr txBox="1"/>
          <p:nvPr/>
        </p:nvSpPr>
        <p:spPr>
          <a:xfrm>
            <a:off x="3367037" y="303031"/>
            <a:ext cx="15668725" cy="1191095"/>
          </a:xfrm>
          <a:prstGeom prst="rect">
            <a:avLst/>
          </a:prstGeom>
          <a:noFill/>
        </p:spPr>
        <p:txBody>
          <a:bodyPr wrap="square" lIns="82296" tIns="41148" rIns="82296" bIns="41148" rtlCol="0">
            <a:spAutoFit/>
          </a:bodyPr>
          <a:lstStyle/>
          <a:p>
            <a:pPr algn="ctr"/>
            <a:r>
              <a:rPr lang="en-US" sz="3600" dirty="0">
                <a:solidFill>
                  <a:schemeClr val="bg1"/>
                </a:solidFill>
                <a:latin typeface="Rockwell" panose="02060603020205020403" pitchFamily="18" charset="0"/>
                <a:cs typeface="Times New Roman" pitchFamily="18" charset="0"/>
              </a:rPr>
              <a:t>EXERCISE PRESCRIPTION AND BEHAVIOR IN PEOPLE WITH PARKINSON’S DISEASE</a:t>
            </a:r>
          </a:p>
        </p:txBody>
      </p:sp>
      <p:sp>
        <p:nvSpPr>
          <p:cNvPr id="27" name="TextBox 26"/>
          <p:cNvSpPr txBox="1"/>
          <p:nvPr/>
        </p:nvSpPr>
        <p:spPr>
          <a:xfrm>
            <a:off x="6167775" y="16020489"/>
            <a:ext cx="9723665" cy="369332"/>
          </a:xfrm>
          <a:prstGeom prst="rect">
            <a:avLst/>
          </a:prstGeom>
          <a:noFill/>
        </p:spPr>
        <p:txBody>
          <a:bodyPr wrap="square" rtlCol="0">
            <a:spAutoFit/>
          </a:bodyPr>
          <a:lstStyle/>
          <a:p>
            <a:pPr algn="ctr"/>
            <a:r>
              <a:rPr lang="en-US" sz="1800" b="1" dirty="0">
                <a:solidFill>
                  <a:schemeClr val="bg1"/>
                </a:solidFill>
                <a:latin typeface="Rockwell" panose="02060603020205020403" pitchFamily="18" charset="0"/>
                <a:cs typeface="Times New Roman" pitchFamily="18" charset="0"/>
              </a:rPr>
              <a:t>This work was presented at the 2020 Sacred Heart University Academic Festival</a:t>
            </a:r>
          </a:p>
        </p:txBody>
      </p:sp>
      <p:sp>
        <p:nvSpPr>
          <p:cNvPr id="22" name="Rectangle 21"/>
          <p:cNvSpPr/>
          <p:nvPr/>
        </p:nvSpPr>
        <p:spPr>
          <a:xfrm>
            <a:off x="0" y="2667000"/>
            <a:ext cx="6167775" cy="132380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593" dirty="0"/>
          </a:p>
        </p:txBody>
      </p:sp>
      <p:sp>
        <p:nvSpPr>
          <p:cNvPr id="3" name="TextBox 2"/>
          <p:cNvSpPr txBox="1"/>
          <p:nvPr/>
        </p:nvSpPr>
        <p:spPr>
          <a:xfrm>
            <a:off x="150905" y="2726591"/>
            <a:ext cx="5753100" cy="7509748"/>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ABSTRACT:</a:t>
            </a:r>
          </a:p>
          <a:p>
            <a:pPr algn="just"/>
            <a:r>
              <a:rPr lang="en-US" sz="1400" dirty="0">
                <a:solidFill>
                  <a:srgbClr val="0070C0"/>
                </a:solidFill>
              </a:rPr>
              <a:t> </a:t>
            </a:r>
            <a:r>
              <a:rPr lang="en-US" sz="1400" b="1" dirty="0">
                <a:solidFill>
                  <a:srgbClr val="0070C0"/>
                </a:solidFill>
              </a:rPr>
              <a:t>Background: </a:t>
            </a:r>
            <a:r>
              <a:rPr lang="en-US" sz="1400" dirty="0">
                <a:solidFill>
                  <a:srgbClr val="0070C0"/>
                </a:solidFill>
              </a:rPr>
              <a:t>There is a general consensus in the literature that exercise in several forms is beneficial for individuals with Parkinson’s Disease (PD) patients. There are multiple factors that may determine exercise behavior in this population. This study focuses on three questions: Is exercise recommended as a primary treatment of PD by physicians? Are exercise facilities accessible? Do individuals have a support system to carry out exercise programs?</a:t>
            </a:r>
          </a:p>
          <a:p>
            <a:pPr algn="just"/>
            <a:r>
              <a:rPr lang="en-US" sz="1400" b="1" dirty="0">
                <a:solidFill>
                  <a:srgbClr val="0070C0"/>
                </a:solidFill>
              </a:rPr>
              <a:t>Objective: </a:t>
            </a:r>
            <a:r>
              <a:rPr lang="en-US" sz="1400" dirty="0">
                <a:solidFill>
                  <a:srgbClr val="0070C0"/>
                </a:solidFill>
              </a:rPr>
              <a:t>The purpose of this study is to determine if PD patients are prescribed exercise by their primary care physician, evaluate barriers PD patients endure in order to complete exercise prescriptions, and determine PD patient’s support system needed to maintain exercise.</a:t>
            </a:r>
          </a:p>
          <a:p>
            <a:pPr algn="just"/>
            <a:r>
              <a:rPr lang="en-US" sz="1400" b="1" dirty="0">
                <a:solidFill>
                  <a:srgbClr val="0070C0"/>
                </a:solidFill>
              </a:rPr>
              <a:t>Methods: </a:t>
            </a:r>
            <a:r>
              <a:rPr lang="en-US" sz="1400" dirty="0">
                <a:solidFill>
                  <a:srgbClr val="0070C0"/>
                </a:solidFill>
              </a:rPr>
              <a:t>Six PD patients participated in the study. Each participant completed a survey that included a series of questions about their exercise prescription, exercise behavior, barriers to exercise, and support structure.</a:t>
            </a:r>
          </a:p>
          <a:p>
            <a:pPr algn="just"/>
            <a:r>
              <a:rPr lang="en-US" sz="1400" b="1" dirty="0">
                <a:solidFill>
                  <a:srgbClr val="0070C0"/>
                </a:solidFill>
              </a:rPr>
              <a:t>Results: </a:t>
            </a:r>
            <a:r>
              <a:rPr lang="en-US" sz="1400" dirty="0">
                <a:solidFill>
                  <a:srgbClr val="0070C0"/>
                </a:solidFill>
              </a:rPr>
              <a:t>Trends were deduced from survey responses. Fifty percent (50%) of the participants were not given specific recommendations for exercise in general, 67% of the participants were not given specific recommendations for exercise duration, and 50% of the participants reported no specific exercise mode recommendations. Sixty-seven percent (67%) of the participants were not referred to an exercise professional. Eighty-three percent (83%) report support from their family member or spouse. Sixty-seven percent (67%) reported that understanding the benefits of exercise for PD patients may help for maintenance of an exercise routine. 50% of participants report that they are unsure what exercises to do.</a:t>
            </a:r>
          </a:p>
          <a:p>
            <a:pPr algn="just"/>
            <a:r>
              <a:rPr lang="en-US" sz="1400" b="1" dirty="0">
                <a:solidFill>
                  <a:srgbClr val="0070C0"/>
                </a:solidFill>
              </a:rPr>
              <a:t>Observations: </a:t>
            </a:r>
            <a:r>
              <a:rPr lang="en-US" sz="1400" dirty="0">
                <a:solidFill>
                  <a:srgbClr val="0070C0"/>
                </a:solidFill>
              </a:rPr>
              <a:t>According to our preliminary data, only half of our subjects received exercise recommendation from their physicians. Half of our study population reported difficulty with exercise selection. Participants reported high family support and exercise accessibility, yet, seek education for specific exercise recommendations, guidance and sources of motivation. There appears to be a need for exercise education and guidance for individuals with PD.  </a:t>
            </a:r>
          </a:p>
          <a:p>
            <a:pPr algn="just"/>
            <a:endParaRPr lang="en-US" sz="1200" dirty="0">
              <a:solidFill>
                <a:srgbClr val="0070C0"/>
              </a:solidFill>
              <a:latin typeface="Rockwell" panose="02060603020205020403" pitchFamily="18" charset="0"/>
            </a:endParaRPr>
          </a:p>
        </p:txBody>
      </p:sp>
      <p:cxnSp>
        <p:nvCxnSpPr>
          <p:cNvPr id="31" name="Straight Connector 30"/>
          <p:cNvCxnSpPr/>
          <p:nvPr/>
        </p:nvCxnSpPr>
        <p:spPr>
          <a:xfrm>
            <a:off x="112087" y="10159395"/>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12087" y="10297105"/>
            <a:ext cx="5753100" cy="2939266"/>
          </a:xfrm>
          <a:prstGeom prst="rect">
            <a:avLst/>
          </a:prstGeom>
          <a:noFill/>
        </p:spPr>
        <p:txBody>
          <a:bodyPr wrap="square" rtlCol="0">
            <a:spAutoFit/>
          </a:bodyPr>
          <a:lstStyle/>
          <a:p>
            <a:r>
              <a:rPr lang="en-US" sz="2800" b="1" dirty="0">
                <a:solidFill>
                  <a:schemeClr val="tx2">
                    <a:lumMod val="60000"/>
                    <a:lumOff val="40000"/>
                  </a:schemeClr>
                </a:solidFill>
                <a:latin typeface="Rockwell" panose="02060603020205020403" pitchFamily="18" charset="0"/>
              </a:rPr>
              <a:t>Why is exercise important for Parkinson’s Disease?</a:t>
            </a:r>
            <a:r>
              <a:rPr lang="en-US" sz="2800" b="1" baseline="30000" dirty="0">
                <a:solidFill>
                  <a:schemeClr val="tx2">
                    <a:lumMod val="60000"/>
                    <a:lumOff val="40000"/>
                  </a:schemeClr>
                </a:solidFill>
                <a:latin typeface="Rockwell" panose="02060603020205020403" pitchFamily="18" charset="0"/>
              </a:rPr>
              <a:t>1</a:t>
            </a:r>
            <a:endParaRPr lang="en-US" sz="2800" b="1" dirty="0">
              <a:solidFill>
                <a:schemeClr val="tx2">
                  <a:lumMod val="60000"/>
                  <a:lumOff val="40000"/>
                </a:schemeClr>
              </a:solidFill>
              <a:latin typeface="Rockwell" panose="02060603020205020403" pitchFamily="18" charset="0"/>
            </a:endParaRPr>
          </a:p>
          <a:p>
            <a:pPr marL="285750" indent="-285750">
              <a:buFont typeface="Arial" panose="020B0604020202020204" pitchFamily="34" charset="0"/>
              <a:buChar char="•"/>
            </a:pPr>
            <a:r>
              <a:rPr lang="en-US" sz="2150" i="1" dirty="0">
                <a:solidFill>
                  <a:schemeClr val="tx2">
                    <a:lumMod val="60000"/>
                    <a:lumOff val="40000"/>
                  </a:schemeClr>
                </a:solidFill>
                <a:latin typeface="Rockwell" panose="02060603020205020403" pitchFamily="18" charset="0"/>
              </a:rPr>
              <a:t>Exercise has been found to improve PD patients with symptoms including:</a:t>
            </a:r>
          </a:p>
          <a:p>
            <a:pPr marL="1383007" lvl="1" indent="-285750">
              <a:buFont typeface="Arial" panose="020B0604020202020204" pitchFamily="34" charset="0"/>
              <a:buChar char="•"/>
            </a:pPr>
            <a:r>
              <a:rPr lang="en-US" sz="2150" i="1" dirty="0">
                <a:solidFill>
                  <a:schemeClr val="tx2">
                    <a:lumMod val="60000"/>
                    <a:lumOff val="40000"/>
                  </a:schemeClr>
                </a:solidFill>
                <a:latin typeface="Rockwell" panose="02060603020205020403" pitchFamily="18" charset="0"/>
              </a:rPr>
              <a:t>Decrease shuffled gait</a:t>
            </a:r>
          </a:p>
          <a:p>
            <a:pPr marL="1383007" lvl="1" indent="-285750">
              <a:buFont typeface="Arial" panose="020B0604020202020204" pitchFamily="34" charset="0"/>
              <a:buChar char="•"/>
            </a:pPr>
            <a:r>
              <a:rPr lang="en-US" sz="2150" i="1" dirty="0">
                <a:solidFill>
                  <a:schemeClr val="tx2">
                    <a:lumMod val="60000"/>
                    <a:lumOff val="40000"/>
                  </a:schemeClr>
                </a:solidFill>
                <a:latin typeface="Rockwell" panose="02060603020205020403" pitchFamily="18" charset="0"/>
              </a:rPr>
              <a:t>Decrease tremors</a:t>
            </a:r>
          </a:p>
          <a:p>
            <a:pPr marL="1383007" lvl="1" indent="-285750">
              <a:buFont typeface="Arial" panose="020B0604020202020204" pitchFamily="34" charset="0"/>
              <a:buChar char="•"/>
            </a:pPr>
            <a:r>
              <a:rPr lang="en-US" sz="2150" i="1" dirty="0">
                <a:solidFill>
                  <a:schemeClr val="tx2">
                    <a:lumMod val="60000"/>
                    <a:lumOff val="40000"/>
                  </a:schemeClr>
                </a:solidFill>
                <a:latin typeface="Rockwell" panose="02060603020205020403" pitchFamily="18" charset="0"/>
              </a:rPr>
              <a:t>Decrease depression</a:t>
            </a:r>
          </a:p>
          <a:p>
            <a:pPr marL="1383007" lvl="1" indent="-285750">
              <a:buFont typeface="Arial" panose="020B0604020202020204" pitchFamily="34" charset="0"/>
              <a:buChar char="•"/>
            </a:pPr>
            <a:r>
              <a:rPr lang="en-US" sz="2150" i="1" dirty="0">
                <a:solidFill>
                  <a:schemeClr val="tx2">
                    <a:lumMod val="60000"/>
                    <a:lumOff val="40000"/>
                  </a:schemeClr>
                </a:solidFill>
                <a:latin typeface="Rockwell" panose="02060603020205020403" pitchFamily="18" charset="0"/>
              </a:rPr>
              <a:t>Increase motivation</a:t>
            </a: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300" y="444587"/>
            <a:ext cx="3000375" cy="1647825"/>
          </a:xfrm>
          <a:prstGeom prst="rect">
            <a:avLst/>
          </a:prstGeom>
        </p:spPr>
      </p:pic>
      <p:sp>
        <p:nvSpPr>
          <p:cNvPr id="36" name="TextBox 35"/>
          <p:cNvSpPr txBox="1"/>
          <p:nvPr/>
        </p:nvSpPr>
        <p:spPr>
          <a:xfrm>
            <a:off x="6349312" y="2792210"/>
            <a:ext cx="5486400" cy="2492990"/>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METHODS:</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6 participants diagnosed with PD</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IRB approved study; All granted informed consent</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Each participant completed a survey. Questions  consisted of:</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General Demographic Information</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Exercise prescription</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Exercise behavior</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Barriers to exercise</a:t>
            </a:r>
          </a:p>
        </p:txBody>
      </p:sp>
      <p:sp>
        <p:nvSpPr>
          <p:cNvPr id="37" name="TextBox 36"/>
          <p:cNvSpPr txBox="1"/>
          <p:nvPr/>
        </p:nvSpPr>
        <p:spPr>
          <a:xfrm>
            <a:off x="6396634" y="5756702"/>
            <a:ext cx="5753100" cy="646331"/>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RESULTS:</a:t>
            </a:r>
          </a:p>
        </p:txBody>
      </p:sp>
      <p:sp>
        <p:nvSpPr>
          <p:cNvPr id="38" name="Rectangle 37"/>
          <p:cNvSpPr/>
          <p:nvPr/>
        </p:nvSpPr>
        <p:spPr>
          <a:xfrm>
            <a:off x="15777826" y="2677434"/>
            <a:ext cx="6167775" cy="132275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593" dirty="0"/>
          </a:p>
        </p:txBody>
      </p:sp>
      <p:sp>
        <p:nvSpPr>
          <p:cNvPr id="39" name="TextBox 38"/>
          <p:cNvSpPr txBox="1"/>
          <p:nvPr/>
        </p:nvSpPr>
        <p:spPr>
          <a:xfrm>
            <a:off x="15881914" y="13971382"/>
            <a:ext cx="5840352" cy="2308324"/>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REFERENCES</a:t>
            </a:r>
          </a:p>
          <a:p>
            <a:pPr marL="228600" indent="-228600">
              <a:buAutoNum type="arabicPeriod"/>
            </a:pPr>
            <a:r>
              <a:rPr lang="en-US" sz="1050" dirty="0" err="1">
                <a:solidFill>
                  <a:schemeClr val="tx2">
                    <a:lumMod val="60000"/>
                    <a:lumOff val="40000"/>
                  </a:schemeClr>
                </a:solidFill>
                <a:latin typeface="Rockwell" panose="02060603020205020403" pitchFamily="18" charset="0"/>
              </a:rPr>
              <a:t>Schenkman</a:t>
            </a:r>
            <a:r>
              <a:rPr lang="en-US" sz="1050" dirty="0">
                <a:solidFill>
                  <a:schemeClr val="tx2">
                    <a:lumMod val="60000"/>
                    <a:lumOff val="40000"/>
                  </a:schemeClr>
                </a:solidFill>
                <a:latin typeface="Rockwell" panose="02060603020205020403" pitchFamily="18" charset="0"/>
              </a:rPr>
              <a:t> M, Hall DA, </a:t>
            </a:r>
            <a:r>
              <a:rPr lang="en-US" sz="1050" dirty="0" err="1">
                <a:solidFill>
                  <a:schemeClr val="tx2">
                    <a:lumMod val="60000"/>
                    <a:lumOff val="40000"/>
                  </a:schemeClr>
                </a:solidFill>
                <a:latin typeface="Rockwell" panose="02060603020205020403" pitchFamily="18" charset="0"/>
              </a:rPr>
              <a:t>Barón</a:t>
            </a:r>
            <a:r>
              <a:rPr lang="en-US" sz="1050" dirty="0">
                <a:solidFill>
                  <a:schemeClr val="tx2">
                    <a:lumMod val="60000"/>
                    <a:lumOff val="40000"/>
                  </a:schemeClr>
                </a:solidFill>
                <a:latin typeface="Rockwell" panose="02060603020205020403" pitchFamily="18" charset="0"/>
              </a:rPr>
              <a:t> AE, Schwartz RS, Mettler P, </a:t>
            </a:r>
            <a:r>
              <a:rPr lang="en-US" sz="1050" dirty="0" err="1">
                <a:solidFill>
                  <a:schemeClr val="tx2">
                    <a:lumMod val="60000"/>
                    <a:lumOff val="40000"/>
                  </a:schemeClr>
                </a:solidFill>
                <a:latin typeface="Rockwell" panose="02060603020205020403" pitchFamily="18" charset="0"/>
              </a:rPr>
              <a:t>Kohrt</a:t>
            </a:r>
            <a:r>
              <a:rPr lang="en-US" sz="1050" dirty="0">
                <a:solidFill>
                  <a:schemeClr val="tx2">
                    <a:lumMod val="60000"/>
                    <a:lumOff val="40000"/>
                  </a:schemeClr>
                </a:solidFill>
                <a:latin typeface="Rockwell" panose="02060603020205020403" pitchFamily="18" charset="0"/>
              </a:rPr>
              <a:t> WM. Exercise for People in Early- or Mid- Stage Parkinson Disease: A 16-Month Randomized Controlled Trial. Physical Therapy. 2012;92(11):1395-1410. doi:10.2522/ptj.20110472</a:t>
            </a:r>
          </a:p>
          <a:p>
            <a:pPr marL="228600" indent="-228600">
              <a:buAutoNum type="arabicPeriod"/>
            </a:pPr>
            <a:r>
              <a:rPr lang="en-US" sz="1050" dirty="0">
                <a:solidFill>
                  <a:schemeClr val="tx2">
                    <a:lumMod val="60000"/>
                    <a:lumOff val="40000"/>
                  </a:schemeClr>
                </a:solidFill>
                <a:latin typeface="Rockwell" panose="02060603020205020403" pitchFamily="18" charset="0"/>
              </a:rPr>
              <a:t>Gallo PM, </a:t>
            </a:r>
            <a:r>
              <a:rPr lang="en-US" sz="1050" dirty="0" err="1">
                <a:solidFill>
                  <a:schemeClr val="tx2">
                    <a:lumMod val="60000"/>
                    <a:lumOff val="40000"/>
                  </a:schemeClr>
                </a:solidFill>
                <a:latin typeface="Rockwell" panose="02060603020205020403" pitchFamily="18" charset="0"/>
              </a:rPr>
              <a:t>Mendola</a:t>
            </a:r>
            <a:r>
              <a:rPr lang="en-US" sz="1050" dirty="0">
                <a:solidFill>
                  <a:schemeClr val="tx2">
                    <a:lumMod val="60000"/>
                    <a:lumOff val="40000"/>
                  </a:schemeClr>
                </a:solidFill>
                <a:latin typeface="Rockwell" panose="02060603020205020403" pitchFamily="18" charset="0"/>
              </a:rPr>
              <a:t> NM. Exercise Prescription Recommendations for Parkinson’s Disease. Strength and Conditioning Journal. 2018;(5):126. doi:10.1519/SSC.0000000000000415</a:t>
            </a:r>
          </a:p>
          <a:p>
            <a:pPr marL="228600" indent="-228600">
              <a:buAutoNum type="arabicPeriod"/>
            </a:pPr>
            <a:r>
              <a:rPr lang="en-US" sz="1050" dirty="0">
                <a:solidFill>
                  <a:schemeClr val="tx2">
                    <a:lumMod val="60000"/>
                    <a:lumOff val="40000"/>
                  </a:schemeClr>
                </a:solidFill>
                <a:latin typeface="Rockwell" panose="02060603020205020403" pitchFamily="18" charset="0"/>
              </a:rPr>
              <a:t>Amara AW, </a:t>
            </a:r>
            <a:r>
              <a:rPr lang="en-US" sz="1050" dirty="0" err="1">
                <a:solidFill>
                  <a:schemeClr val="tx2">
                    <a:lumMod val="60000"/>
                    <a:lumOff val="40000"/>
                  </a:schemeClr>
                </a:solidFill>
                <a:latin typeface="Rockwell" panose="02060603020205020403" pitchFamily="18" charset="0"/>
              </a:rPr>
              <a:t>Memon</a:t>
            </a:r>
            <a:r>
              <a:rPr lang="en-US" sz="1050" dirty="0">
                <a:solidFill>
                  <a:schemeClr val="tx2">
                    <a:lumMod val="60000"/>
                    <a:lumOff val="40000"/>
                  </a:schemeClr>
                </a:solidFill>
                <a:latin typeface="Rockwell" panose="02060603020205020403" pitchFamily="18" charset="0"/>
              </a:rPr>
              <a:t> AA. Effects of Exercise on Non-motor Symptoms in Parkinson’s Disease. Clinical Therapeutics. 2018;40(1):8-15. doi:10.1016/j.clinthera.2017.11.004</a:t>
            </a:r>
          </a:p>
          <a:p>
            <a:pPr marL="228600" indent="-228600">
              <a:buAutoNum type="arabicPeriod"/>
            </a:pPr>
            <a:endParaRPr lang="en-US" sz="1200" dirty="0">
              <a:solidFill>
                <a:schemeClr val="tx2">
                  <a:lumMod val="60000"/>
                  <a:lumOff val="40000"/>
                </a:schemeClr>
              </a:solidFill>
              <a:latin typeface="Rockwell" panose="02060603020205020403" pitchFamily="18" charset="0"/>
            </a:endParaRPr>
          </a:p>
          <a:p>
            <a:pPr marL="228600" indent="-228600">
              <a:buAutoNum type="arabicPeriod"/>
            </a:pPr>
            <a:endParaRPr lang="en-US" sz="1200" dirty="0">
              <a:solidFill>
                <a:schemeClr val="tx2">
                  <a:lumMod val="60000"/>
                  <a:lumOff val="40000"/>
                </a:schemeClr>
              </a:solidFill>
              <a:latin typeface="Rockwell" panose="02060603020205020403" pitchFamily="18" charset="0"/>
            </a:endParaRPr>
          </a:p>
        </p:txBody>
      </p:sp>
      <p:sp>
        <p:nvSpPr>
          <p:cNvPr id="40" name="TextBox 39"/>
          <p:cNvSpPr txBox="1"/>
          <p:nvPr/>
        </p:nvSpPr>
        <p:spPr>
          <a:xfrm>
            <a:off x="15985163" y="2880666"/>
            <a:ext cx="5753100" cy="6309420"/>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DISCUSSION:</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Due to our limited sample size, we were only able to look at trends in the data.</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Physicians are prescribing exercise to their PD patients.</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However, they are giving them very minimal recommendations when it comes to frequency, duration, types of exercise, and exercise professional referrals </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PD patients may feel unsafe when exercising alone or with no guidance, worrying they may fall or injure themselves.</a:t>
            </a:r>
            <a:r>
              <a:rPr lang="en-US" sz="1600" baseline="30000" dirty="0">
                <a:solidFill>
                  <a:schemeClr val="tx2">
                    <a:lumMod val="60000"/>
                    <a:lumOff val="40000"/>
                  </a:schemeClr>
                </a:solidFill>
                <a:latin typeface="Rockwell" panose="02060603020205020403" pitchFamily="18" charset="0"/>
              </a:rPr>
              <a:t>2</a:t>
            </a:r>
            <a:r>
              <a:rPr lang="en-US" sz="1600" dirty="0">
                <a:solidFill>
                  <a:schemeClr val="tx2">
                    <a:lumMod val="60000"/>
                    <a:lumOff val="40000"/>
                  </a:schemeClr>
                </a:solidFill>
                <a:latin typeface="Rockwell" panose="02060603020205020403" pitchFamily="18" charset="0"/>
              </a:rPr>
              <a:t> </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No trend were found for participants inability to access exercise facilities. </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Family members and spouses were supportive of exercise, but were not exercising with patient.</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Participants may not feel fully motivated to exercise due to:</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Minimal education</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Not given specific recommendations</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Not being referred to exercise professional</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Participants reported that they would like more PD exercise classes.</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This may help with compliance to exercise routines and motivation.</a:t>
            </a:r>
            <a:r>
              <a:rPr lang="en-US" sz="1600" baseline="30000" dirty="0">
                <a:solidFill>
                  <a:schemeClr val="tx2">
                    <a:lumMod val="60000"/>
                    <a:lumOff val="40000"/>
                  </a:schemeClr>
                </a:solidFill>
                <a:latin typeface="Rockwell" panose="02060603020205020403" pitchFamily="18" charset="0"/>
              </a:rPr>
              <a:t>3</a:t>
            </a:r>
            <a:endParaRPr lang="en-US" sz="1600" dirty="0">
              <a:solidFill>
                <a:schemeClr val="tx2">
                  <a:lumMod val="60000"/>
                  <a:lumOff val="40000"/>
                </a:schemeClr>
              </a:solidFill>
              <a:latin typeface="Rockwell" panose="02060603020205020403" pitchFamily="18" charset="0"/>
            </a:endParaRPr>
          </a:p>
        </p:txBody>
      </p:sp>
      <p:cxnSp>
        <p:nvCxnSpPr>
          <p:cNvPr id="41" name="Straight Connector 40"/>
          <p:cNvCxnSpPr/>
          <p:nvPr/>
        </p:nvCxnSpPr>
        <p:spPr>
          <a:xfrm>
            <a:off x="15881914" y="9164304"/>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5963681" y="9161448"/>
            <a:ext cx="5753100" cy="4832092"/>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OBSERVATIONS:</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Fifty percent (50%) of participants received exercise recommendations from physician.</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Fifty percent (50%) had difficulty deciding what exercise modes are best.</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Eighty-three (83%) reported having support from family.</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Participants were specifically seeking:</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Exercise education</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Guidance</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Source of motivation </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Due to research being temporarily suspended, investigation will continue with a larger sample size, as we were looking to obtain 50 participants initially.</a:t>
            </a:r>
          </a:p>
          <a:p>
            <a:pPr marL="228600"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Future Recommendations:</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Focus on what exercise modalities are supported to be best for PD patients </a:t>
            </a:r>
          </a:p>
          <a:p>
            <a:pPr marL="1325857" lvl="1" indent="-228600">
              <a:buFont typeface="Arial" panose="020B0604020202020204" pitchFamily="34" charset="0"/>
              <a:buChar char="•"/>
            </a:pPr>
            <a:r>
              <a:rPr lang="en-US" sz="1600" dirty="0">
                <a:solidFill>
                  <a:schemeClr val="tx2">
                    <a:lumMod val="60000"/>
                    <a:lumOff val="40000"/>
                  </a:schemeClr>
                </a:solidFill>
                <a:latin typeface="Rockwell" panose="02060603020205020403" pitchFamily="18" charset="0"/>
              </a:rPr>
              <a:t>Aim survey and questions towards specific exercise recommendations. </a:t>
            </a:r>
          </a:p>
        </p:txBody>
      </p:sp>
      <p:cxnSp>
        <p:nvCxnSpPr>
          <p:cNvPr id="44" name="Straight Connector 43"/>
          <p:cNvCxnSpPr/>
          <p:nvPr/>
        </p:nvCxnSpPr>
        <p:spPr>
          <a:xfrm>
            <a:off x="15891439" y="13944600"/>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00364" y="13327914"/>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00364" y="13465624"/>
            <a:ext cx="5753100" cy="2577629"/>
          </a:xfrm>
          <a:prstGeom prst="rect">
            <a:avLst/>
          </a:prstGeom>
          <a:noFill/>
        </p:spPr>
        <p:txBody>
          <a:bodyPr wrap="square" rtlCol="0">
            <a:spAutoFit/>
          </a:bodyPr>
          <a:lstStyle/>
          <a:p>
            <a:r>
              <a:rPr lang="en-US" sz="2800" b="1" dirty="0">
                <a:solidFill>
                  <a:schemeClr val="tx2">
                    <a:lumMod val="60000"/>
                    <a:lumOff val="40000"/>
                  </a:schemeClr>
                </a:solidFill>
                <a:latin typeface="Rockwell" panose="02060603020205020403" pitchFamily="18" charset="0"/>
              </a:rPr>
              <a:t>Purpose:</a:t>
            </a:r>
          </a:p>
          <a:p>
            <a:pPr marL="514350" indent="-514350">
              <a:buFont typeface="+mj-lt"/>
              <a:buAutoNum type="arabicPeriod"/>
            </a:pPr>
            <a:r>
              <a:rPr lang="en-US" sz="1600" dirty="0">
                <a:solidFill>
                  <a:schemeClr val="tx2">
                    <a:lumMod val="60000"/>
                    <a:lumOff val="40000"/>
                  </a:schemeClr>
                </a:solidFill>
                <a:latin typeface="Rockwell" panose="02060603020205020403" pitchFamily="18" charset="0"/>
              </a:rPr>
              <a:t>Determine if PD patients are being prescribed exercise by their physician as part of their primary treatment </a:t>
            </a:r>
          </a:p>
          <a:p>
            <a:pPr marL="514350" indent="-514350">
              <a:buFont typeface="+mj-lt"/>
              <a:buAutoNum type="arabicPeriod"/>
            </a:pPr>
            <a:r>
              <a:rPr lang="en-US" sz="1600" dirty="0">
                <a:solidFill>
                  <a:schemeClr val="tx2">
                    <a:lumMod val="60000"/>
                    <a:lumOff val="40000"/>
                  </a:schemeClr>
                </a:solidFill>
                <a:latin typeface="Rockwell" panose="02060603020205020403" pitchFamily="18" charset="0"/>
              </a:rPr>
              <a:t>Assess any barriers PD patients have to fulfill exercise prescriptions or self-directed exercise programs </a:t>
            </a:r>
          </a:p>
          <a:p>
            <a:pPr marL="514350" indent="-514350">
              <a:buFont typeface="+mj-lt"/>
              <a:buAutoNum type="arabicPeriod"/>
            </a:pPr>
            <a:r>
              <a:rPr lang="en-US" sz="1600" dirty="0">
                <a:solidFill>
                  <a:schemeClr val="tx2">
                    <a:lumMod val="60000"/>
                    <a:lumOff val="40000"/>
                  </a:schemeClr>
                </a:solidFill>
                <a:latin typeface="Rockwell" panose="02060603020205020403" pitchFamily="18" charset="0"/>
              </a:rPr>
              <a:t>Establish the support system PD patients have to maintain their exercise prescriptions and behavior </a:t>
            </a:r>
          </a:p>
          <a:p>
            <a:pPr marL="285750" indent="-285750">
              <a:buFont typeface="Arial" panose="020B0604020202020204" pitchFamily="34" charset="0"/>
              <a:buChar char="•"/>
            </a:pPr>
            <a:endParaRPr lang="en-US" sz="2150" i="1" dirty="0">
              <a:solidFill>
                <a:schemeClr val="tx2">
                  <a:lumMod val="60000"/>
                  <a:lumOff val="40000"/>
                </a:schemeClr>
              </a:solidFill>
              <a:latin typeface="Rockwell" panose="02060603020205020403" pitchFamily="18" charset="0"/>
            </a:endParaRPr>
          </a:p>
        </p:txBody>
      </p:sp>
      <p:pic>
        <p:nvPicPr>
          <p:cNvPr id="47" name="Picture 46" descr="A screenshot of a cell phone&#10;&#10;Description automatically generated">
            <a:extLst>
              <a:ext uri="{FF2B5EF4-FFF2-40B4-BE49-F238E27FC236}">
                <a16:creationId xmlns:a16="http://schemas.microsoft.com/office/drawing/2014/main" id="{D8E6D099-E8A4-B540-92DF-5A4160EA68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57953" y="2697997"/>
            <a:ext cx="4653974" cy="3973942"/>
          </a:xfrm>
          <a:prstGeom prst="rect">
            <a:avLst/>
          </a:prstGeom>
        </p:spPr>
      </p:pic>
      <p:pic>
        <p:nvPicPr>
          <p:cNvPr id="49" name="Picture 48" descr="A close up of a logo&#10;&#10;Description automatically generated">
            <a:extLst>
              <a:ext uri="{FF2B5EF4-FFF2-40B4-BE49-F238E27FC236}">
                <a16:creationId xmlns:a16="http://schemas.microsoft.com/office/drawing/2014/main" id="{1855535E-66D0-1140-97F5-1B081D7AB9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05409" y="6662389"/>
            <a:ext cx="4935905" cy="1645302"/>
          </a:xfrm>
          <a:prstGeom prst="rect">
            <a:avLst/>
          </a:prstGeom>
        </p:spPr>
      </p:pic>
      <p:pic>
        <p:nvPicPr>
          <p:cNvPr id="86" name="Picture 85" descr="A screenshot of a cell phone&#10;&#10;Description automatically generated">
            <a:extLst>
              <a:ext uri="{FF2B5EF4-FFF2-40B4-BE49-F238E27FC236}">
                <a16:creationId xmlns:a16="http://schemas.microsoft.com/office/drawing/2014/main" id="{6ED3A5B1-159C-E94C-8F37-3F7B9CD8619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36456" y="8304836"/>
            <a:ext cx="5466618" cy="1718936"/>
          </a:xfrm>
          <a:prstGeom prst="rect">
            <a:avLst/>
          </a:prstGeom>
        </p:spPr>
      </p:pic>
      <p:pic>
        <p:nvPicPr>
          <p:cNvPr id="88" name="Picture 87" descr="A picture containing table&#10;&#10;Description automatically generated">
            <a:extLst>
              <a:ext uri="{FF2B5EF4-FFF2-40B4-BE49-F238E27FC236}">
                <a16:creationId xmlns:a16="http://schemas.microsoft.com/office/drawing/2014/main" id="{2EB3D23C-1B08-C24F-9E00-9A05A6C4D80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78196" y="10039107"/>
            <a:ext cx="5282233" cy="1726525"/>
          </a:xfrm>
          <a:prstGeom prst="rect">
            <a:avLst/>
          </a:prstGeom>
        </p:spPr>
      </p:pic>
      <p:pic>
        <p:nvPicPr>
          <p:cNvPr id="90" name="Picture 89" descr="A screenshot of a cell phone&#10;&#10;Description automatically generated">
            <a:extLst>
              <a:ext uri="{FF2B5EF4-FFF2-40B4-BE49-F238E27FC236}">
                <a16:creationId xmlns:a16="http://schemas.microsoft.com/office/drawing/2014/main" id="{4C06541E-13E1-F149-A981-429201DEC42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28011" y="11609308"/>
            <a:ext cx="5582604" cy="2333629"/>
          </a:xfrm>
          <a:prstGeom prst="rect">
            <a:avLst/>
          </a:prstGeom>
        </p:spPr>
      </p:pic>
      <p:pic>
        <p:nvPicPr>
          <p:cNvPr id="92" name="Picture 91" descr="A screenshot of a cell phone&#10;&#10;Description automatically generated">
            <a:extLst>
              <a:ext uri="{FF2B5EF4-FFF2-40B4-BE49-F238E27FC236}">
                <a16:creationId xmlns:a16="http://schemas.microsoft.com/office/drawing/2014/main" id="{75B7A4BF-B73D-114D-A042-5CDD897B939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34986" y="13840416"/>
            <a:ext cx="5282233" cy="2108799"/>
          </a:xfrm>
          <a:prstGeom prst="rect">
            <a:avLst/>
          </a:prstGeom>
        </p:spPr>
      </p:pic>
      <p:pic>
        <p:nvPicPr>
          <p:cNvPr id="4" name="PD Academic Festival Audio.m4a" descr="PD Academic Festival Audio.m4a">
            <a:hlinkClick r:id="" action="ppaction://media"/>
            <a:extLst>
              <a:ext uri="{FF2B5EF4-FFF2-40B4-BE49-F238E27FC236}">
                <a16:creationId xmlns:a16="http://schemas.microsoft.com/office/drawing/2014/main" id="{816C0725-B4B9-DC4C-B8C8-762983625038}"/>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0211170" y="15137833"/>
            <a:ext cx="1622763" cy="1622763"/>
          </a:xfrm>
          <a:prstGeom prst="rect">
            <a:avLst/>
          </a:prstGeom>
        </p:spPr>
      </p:pic>
    </p:spTree>
    <p:extLst>
      <p:ext uri="{BB962C8B-B14F-4D97-AF65-F5344CB8AC3E}">
        <p14:creationId xmlns:p14="http://schemas.microsoft.com/office/powerpoint/2010/main" val="102173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78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5CE8F2295A45499C85BE0C7ED9EB41" ma:contentTypeVersion="0" ma:contentTypeDescription="Create a new document." ma:contentTypeScope="" ma:versionID="85d2219be8eb000d10b3304140e8b59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4D6F85-45C1-43DE-9A51-4765A90C97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C2CA534-F2B0-4C31-905C-7FFADA9216D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F299B37-D4EC-4CB6-93C0-945DA68A3E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31951</TotalTime>
  <Words>1885</Words>
  <Application>Microsoft Macintosh PowerPoint</Application>
  <PresentationFormat>Custom</PresentationFormat>
  <Paragraphs>74</Paragraphs>
  <Slides>1</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Rockwell</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Scibek, Prof. Eric P.</dc:creator>
  <cp:lastModifiedBy>Noftle, Jacqueline L.</cp:lastModifiedBy>
  <cp:revision>160</cp:revision>
  <dcterms:created xsi:type="dcterms:W3CDTF">2013-06-27T21:33:01Z</dcterms:created>
  <dcterms:modified xsi:type="dcterms:W3CDTF">2020-04-16T01:30:12Z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0x0101001B5CE8F2295A45499C85BE0C7ED9EB41</vt:lpwstr>
  </property>
</Properties>
</file>