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1"/>
  </p:sldMasterIdLst>
  <p:notesMasterIdLst>
    <p:notesMasterId r:id="rId3"/>
  </p:notesMasterIdLst>
  <p:handoutMasterIdLst>
    <p:handoutMasterId r:id="rId4"/>
  </p:handoutMasterIdLst>
  <p:sldIdLst>
    <p:sldId id="256" r:id="rId2"/>
  </p:sldIdLst>
  <p:sldSz cx="43891200" cy="32918400"/>
  <p:notesSz cx="7010400" cy="9236075"/>
  <p:defaultTextStyle>
    <a:defPPr>
      <a:defRPr lang="en-US"/>
    </a:defPPr>
    <a:lvl1pPr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1pPr>
    <a:lvl2pPr marL="4572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2pPr>
    <a:lvl3pPr marL="9144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3pPr>
    <a:lvl4pPr marL="13716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4pPr>
    <a:lvl5pPr marL="18288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5pPr>
    <a:lvl6pPr marL="2286000" algn="l" defTabSz="914400" rtl="0" eaLnBrk="1" latinLnBrk="0" hangingPunct="1">
      <a:defRPr sz="3200" kern="1200">
        <a:solidFill>
          <a:schemeClr val="tx1"/>
        </a:solidFill>
        <a:latin typeface="Times New Roman" pitchFamily="-106" charset="0"/>
        <a:ea typeface="ＭＳ Ｐゴシック" pitchFamily="-106" charset="-128"/>
        <a:cs typeface="+mn-cs"/>
      </a:defRPr>
    </a:lvl6pPr>
    <a:lvl7pPr marL="2743200" algn="l" defTabSz="914400" rtl="0" eaLnBrk="1" latinLnBrk="0" hangingPunct="1">
      <a:defRPr sz="3200" kern="1200">
        <a:solidFill>
          <a:schemeClr val="tx1"/>
        </a:solidFill>
        <a:latin typeface="Times New Roman" pitchFamily="-106" charset="0"/>
        <a:ea typeface="ＭＳ Ｐゴシック" pitchFamily="-106" charset="-128"/>
        <a:cs typeface="+mn-cs"/>
      </a:defRPr>
    </a:lvl7pPr>
    <a:lvl8pPr marL="3200400" algn="l" defTabSz="914400" rtl="0" eaLnBrk="1" latinLnBrk="0" hangingPunct="1">
      <a:defRPr sz="3200" kern="1200">
        <a:solidFill>
          <a:schemeClr val="tx1"/>
        </a:solidFill>
        <a:latin typeface="Times New Roman" pitchFamily="-106" charset="0"/>
        <a:ea typeface="ＭＳ Ｐゴシック" pitchFamily="-106" charset="-128"/>
        <a:cs typeface="+mn-cs"/>
      </a:defRPr>
    </a:lvl8pPr>
    <a:lvl9pPr marL="3657600" algn="l" defTabSz="914400" rtl="0" eaLnBrk="1" latinLnBrk="0" hangingPunct="1">
      <a:defRPr sz="3200" kern="1200">
        <a:solidFill>
          <a:schemeClr val="tx1"/>
        </a:solidFill>
        <a:latin typeface="Times New Roman" pitchFamily="-106" charset="0"/>
        <a:ea typeface="ＭＳ Ｐゴシック" pitchFamily="-106" charset="-128"/>
        <a:cs typeface="+mn-cs"/>
      </a:defRPr>
    </a:lvl9pPr>
  </p:defaultTextStyle>
  <p:extLst>
    <p:ext uri="{521415D9-36F7-43E2-AB2F-B90AF26B5E84}">
      <p14:sectionLst xmlns:p14="http://schemas.microsoft.com/office/powerpoint/2010/main">
        <p14:section name="Untitled Section" id="{E7ABD552-ED52-1C45-B345-F12BEAD01F85}">
          <p14:sldIdLst/>
        </p14:section>
        <p14:section name="Untitled Section" id="{406E639E-AAC2-3A4F-9D13-0C86D1D928D4}">
          <p14:sldIdLst/>
        </p14:section>
        <p14:section name="Untitled Section" id="{16362451-E82A-4D46-9B57-6737D88B5EF0}">
          <p14:sldIdLst/>
        </p14:section>
        <p14:section name="Untitled Section" id="{BAC1FE1A-4EC7-744B-BC86-2401DD18E276}">
          <p14:sldIdLst>
            <p14:sldId id="256"/>
          </p14:sldIdLst>
        </p14:section>
      </p14:sectionLst>
    </p:ex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hew Monaco"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9DC757"/>
    <a:srgbClr val="8CC786"/>
    <a:srgbClr val="6AFF5E"/>
    <a:srgbClr val="FF5050"/>
    <a:srgbClr val="FF33CC"/>
    <a:srgbClr val="BEFDB9"/>
    <a:srgbClr val="CCE8EE"/>
    <a:srgbClr val="66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63" autoAdjust="0"/>
  </p:normalViewPr>
  <p:slideViewPr>
    <p:cSldViewPr snapToGrid="0">
      <p:cViewPr>
        <p:scale>
          <a:sx n="20" d="100"/>
          <a:sy n="20" d="100"/>
        </p:scale>
        <p:origin x="12" y="-69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104374"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l" defTabSz="942804">
              <a:defRPr sz="1300"/>
            </a:lvl1pPr>
          </a:lstStyle>
          <a:p>
            <a:endParaRPr lang="en-US"/>
          </a:p>
        </p:txBody>
      </p:sp>
      <p:sp>
        <p:nvSpPr>
          <p:cNvPr id="4099" name="Rectangle 3"/>
          <p:cNvSpPr>
            <a:spLocks noGrp="1" noChangeArrowheads="1"/>
          </p:cNvSpPr>
          <p:nvPr>
            <p:ph type="dt" sz="quarter" idx="1"/>
          </p:nvPr>
        </p:nvSpPr>
        <p:spPr bwMode="auto">
          <a:xfrm>
            <a:off x="4061815" y="1"/>
            <a:ext cx="3104373"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r" defTabSz="942804">
              <a:defRPr sz="1300"/>
            </a:lvl1pPr>
          </a:lstStyle>
          <a:p>
            <a:endParaRPr lang="en-US"/>
          </a:p>
        </p:txBody>
      </p:sp>
      <p:sp>
        <p:nvSpPr>
          <p:cNvPr id="4100" name="Rectangle 4"/>
          <p:cNvSpPr>
            <a:spLocks noGrp="1" noChangeArrowheads="1"/>
          </p:cNvSpPr>
          <p:nvPr>
            <p:ph type="ftr" sz="quarter" idx="2"/>
          </p:nvPr>
        </p:nvSpPr>
        <p:spPr bwMode="auto">
          <a:xfrm>
            <a:off x="0" y="8886201"/>
            <a:ext cx="3104374"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l" defTabSz="942804">
              <a:defRPr sz="1300"/>
            </a:lvl1pPr>
          </a:lstStyle>
          <a:p>
            <a:endParaRPr lang="en-US"/>
          </a:p>
        </p:txBody>
      </p:sp>
      <p:sp>
        <p:nvSpPr>
          <p:cNvPr id="4101" name="Rectangle 5"/>
          <p:cNvSpPr>
            <a:spLocks noGrp="1" noChangeArrowheads="1"/>
          </p:cNvSpPr>
          <p:nvPr>
            <p:ph type="sldNum" sz="quarter" idx="3"/>
          </p:nvPr>
        </p:nvSpPr>
        <p:spPr bwMode="auto">
          <a:xfrm>
            <a:off x="4061815" y="8886201"/>
            <a:ext cx="3104373"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r" defTabSz="942804">
              <a:defRPr sz="1300"/>
            </a:lvl1pPr>
          </a:lstStyle>
          <a:p>
            <a:fld id="{AE971CF6-C6C3-4F60-8CAB-980D8D98BE73}" type="slidenum">
              <a:rPr lang="en-US"/>
              <a:pPr/>
              <a:t>‹#›</a:t>
            </a:fld>
            <a:endParaRPr lang="en-US"/>
          </a:p>
        </p:txBody>
      </p:sp>
    </p:spTree>
    <p:extLst>
      <p:ext uri="{BB962C8B-B14F-4D97-AF65-F5344CB8AC3E}">
        <p14:creationId xmlns:p14="http://schemas.microsoft.com/office/powerpoint/2010/main" val="1200909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074"/>
          <p:cNvSpPr>
            <a:spLocks noGrp="1" noChangeArrowheads="1"/>
          </p:cNvSpPr>
          <p:nvPr>
            <p:ph type="hdr" sz="quarter"/>
          </p:nvPr>
        </p:nvSpPr>
        <p:spPr bwMode="auto">
          <a:xfrm>
            <a:off x="0"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l">
              <a:defRPr sz="1200"/>
            </a:lvl1pPr>
          </a:lstStyle>
          <a:p>
            <a:endParaRPr lang="en-US"/>
          </a:p>
        </p:txBody>
      </p:sp>
      <p:sp>
        <p:nvSpPr>
          <p:cNvPr id="20483" name="Rectangle 3075"/>
          <p:cNvSpPr>
            <a:spLocks noGrp="1" noChangeArrowheads="1"/>
          </p:cNvSpPr>
          <p:nvPr>
            <p:ph type="dt" idx="1"/>
          </p:nvPr>
        </p:nvSpPr>
        <p:spPr bwMode="auto">
          <a:xfrm>
            <a:off x="4050454"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14340" name="Rectangle 3076"/>
          <p:cNvSpPr>
            <a:spLocks noGrp="1" noRot="1" noChangeAspect="1" noChangeArrowheads="1" noTextEdit="1"/>
          </p:cNvSpPr>
          <p:nvPr>
            <p:ph type="sldImg" idx="2"/>
          </p:nvPr>
        </p:nvSpPr>
        <p:spPr bwMode="auto">
          <a:xfrm>
            <a:off x="1238250" y="687388"/>
            <a:ext cx="4691063" cy="3517900"/>
          </a:xfrm>
          <a:prstGeom prst="rect">
            <a:avLst/>
          </a:prstGeom>
          <a:noFill/>
          <a:ln w="9525">
            <a:solidFill>
              <a:srgbClr val="000000"/>
            </a:solidFill>
            <a:miter lim="800000"/>
            <a:headEnd/>
            <a:tailEnd/>
          </a:ln>
        </p:spPr>
      </p:sp>
      <p:sp>
        <p:nvSpPr>
          <p:cNvPr id="20485" name="Rectangle 3077"/>
          <p:cNvSpPr>
            <a:spLocks noGrp="1" noChangeArrowheads="1"/>
          </p:cNvSpPr>
          <p:nvPr>
            <p:ph type="body" sz="quarter" idx="3"/>
          </p:nvPr>
        </p:nvSpPr>
        <p:spPr bwMode="auto">
          <a:xfrm>
            <a:off x="934720" y="4435135"/>
            <a:ext cx="5296747" cy="4205731"/>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3078"/>
          <p:cNvSpPr>
            <a:spLocks noGrp="1" noChangeArrowheads="1"/>
          </p:cNvSpPr>
          <p:nvPr>
            <p:ph type="ftr" sz="quarter" idx="4"/>
          </p:nvPr>
        </p:nvSpPr>
        <p:spPr bwMode="auto">
          <a:xfrm>
            <a:off x="0"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l">
              <a:defRPr sz="1200"/>
            </a:lvl1pPr>
          </a:lstStyle>
          <a:p>
            <a:endParaRPr lang="en-US"/>
          </a:p>
        </p:txBody>
      </p:sp>
      <p:sp>
        <p:nvSpPr>
          <p:cNvPr id="20487" name="Rectangle 3079"/>
          <p:cNvSpPr>
            <a:spLocks noGrp="1" noChangeArrowheads="1"/>
          </p:cNvSpPr>
          <p:nvPr>
            <p:ph type="sldNum" sz="quarter" idx="5"/>
          </p:nvPr>
        </p:nvSpPr>
        <p:spPr bwMode="auto">
          <a:xfrm>
            <a:off x="4050454"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a:defRPr sz="1200"/>
            </a:lvl1pPr>
          </a:lstStyle>
          <a:p>
            <a:fld id="{A83D553D-9862-4A24-8309-C44D94B38D3E}" type="slidenum">
              <a:rPr lang="en-US"/>
              <a:pPr/>
              <a:t>‹#›</a:t>
            </a:fld>
            <a:endParaRPr lang="en-US"/>
          </a:p>
        </p:txBody>
      </p:sp>
    </p:spTree>
    <p:extLst>
      <p:ext uri="{BB962C8B-B14F-4D97-AF65-F5344CB8AC3E}">
        <p14:creationId xmlns:p14="http://schemas.microsoft.com/office/powerpoint/2010/main" val="10164380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D553D-9862-4A24-8309-C44D94B38D3E}" type="slidenum">
              <a:rPr lang="en-US" smtClean="0"/>
              <a:pPr/>
              <a:t>1</a:t>
            </a:fld>
            <a:endParaRPr lang="en-US"/>
          </a:p>
        </p:txBody>
      </p:sp>
    </p:spTree>
    <p:extLst>
      <p:ext uri="{BB962C8B-B14F-4D97-AF65-F5344CB8AC3E}">
        <p14:creationId xmlns:p14="http://schemas.microsoft.com/office/powerpoint/2010/main" val="165478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5F78B-0950-4F5E-BDD6-D7D1F4D9A8A1}" type="slidenum">
              <a:rPr lang="en-US" smtClean="0"/>
              <a:pPr/>
              <a:t>‹#›</a:t>
            </a:fld>
            <a:endParaRPr lang="en-US"/>
          </a:p>
        </p:txBody>
      </p:sp>
    </p:spTree>
    <p:extLst>
      <p:ext uri="{BB962C8B-B14F-4D97-AF65-F5344CB8AC3E}">
        <p14:creationId xmlns:p14="http://schemas.microsoft.com/office/powerpoint/2010/main" val="811563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2F8EA0-0DCD-4C3B-945E-ED6F0CFF2C03}" type="slidenum">
              <a:rPr lang="en-US" smtClean="0"/>
              <a:pPr/>
              <a:t>‹#›</a:t>
            </a:fld>
            <a:endParaRPr lang="en-US"/>
          </a:p>
        </p:txBody>
      </p:sp>
    </p:spTree>
    <p:extLst>
      <p:ext uri="{BB962C8B-B14F-4D97-AF65-F5344CB8AC3E}">
        <p14:creationId xmlns:p14="http://schemas.microsoft.com/office/powerpoint/2010/main" val="92102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ADD81F-6D81-452E-9840-DAF195D125D7}" type="slidenum">
              <a:rPr lang="en-US" smtClean="0"/>
              <a:pPr/>
              <a:t>‹#›</a:t>
            </a:fld>
            <a:endParaRPr lang="en-US"/>
          </a:p>
        </p:txBody>
      </p:sp>
    </p:spTree>
    <p:extLst>
      <p:ext uri="{BB962C8B-B14F-4D97-AF65-F5344CB8AC3E}">
        <p14:creationId xmlns:p14="http://schemas.microsoft.com/office/powerpoint/2010/main" val="3785378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3069D7-8DC3-4CA4-9053-1CE6878AD0AB}" type="slidenum">
              <a:rPr lang="en-US" smtClean="0"/>
              <a:pPr/>
              <a:t>‹#›</a:t>
            </a:fld>
            <a:endParaRPr lang="en-US"/>
          </a:p>
        </p:txBody>
      </p:sp>
    </p:spTree>
    <p:extLst>
      <p:ext uri="{BB962C8B-B14F-4D97-AF65-F5344CB8AC3E}">
        <p14:creationId xmlns:p14="http://schemas.microsoft.com/office/powerpoint/2010/main" val="159103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F921A-8169-4701-B2A8-17B44031B11D}" type="slidenum">
              <a:rPr lang="en-US" smtClean="0"/>
              <a:pPr/>
              <a:t>‹#›</a:t>
            </a:fld>
            <a:endParaRPr lang="en-US"/>
          </a:p>
        </p:txBody>
      </p:sp>
    </p:spTree>
    <p:extLst>
      <p:ext uri="{BB962C8B-B14F-4D97-AF65-F5344CB8AC3E}">
        <p14:creationId xmlns:p14="http://schemas.microsoft.com/office/powerpoint/2010/main" val="425876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8737A-4364-418E-A0A6-FDBF851BE52E}" type="slidenum">
              <a:rPr lang="en-US" smtClean="0"/>
              <a:pPr/>
              <a:t>‹#›</a:t>
            </a:fld>
            <a:endParaRPr lang="en-US"/>
          </a:p>
        </p:txBody>
      </p:sp>
    </p:spTree>
    <p:extLst>
      <p:ext uri="{BB962C8B-B14F-4D97-AF65-F5344CB8AC3E}">
        <p14:creationId xmlns:p14="http://schemas.microsoft.com/office/powerpoint/2010/main" val="362927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8A2D32-BF98-4078-B89D-89E5DC3CF268}" type="slidenum">
              <a:rPr lang="en-US" smtClean="0"/>
              <a:pPr/>
              <a:t>‹#›</a:t>
            </a:fld>
            <a:endParaRPr lang="en-US"/>
          </a:p>
        </p:txBody>
      </p:sp>
    </p:spTree>
    <p:extLst>
      <p:ext uri="{BB962C8B-B14F-4D97-AF65-F5344CB8AC3E}">
        <p14:creationId xmlns:p14="http://schemas.microsoft.com/office/powerpoint/2010/main" val="279129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81D83B-6466-4791-81BD-51D7BC8F5754}" type="slidenum">
              <a:rPr lang="en-US" smtClean="0"/>
              <a:pPr/>
              <a:t>‹#›</a:t>
            </a:fld>
            <a:endParaRPr lang="en-US"/>
          </a:p>
        </p:txBody>
      </p:sp>
    </p:spTree>
    <p:extLst>
      <p:ext uri="{BB962C8B-B14F-4D97-AF65-F5344CB8AC3E}">
        <p14:creationId xmlns:p14="http://schemas.microsoft.com/office/powerpoint/2010/main" val="235856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E56636-6EC0-470C-8DA6-0AFDB3207DFD}" type="slidenum">
              <a:rPr lang="en-US" smtClean="0"/>
              <a:pPr/>
              <a:t>‹#›</a:t>
            </a:fld>
            <a:endParaRPr lang="en-US"/>
          </a:p>
        </p:txBody>
      </p:sp>
    </p:spTree>
    <p:extLst>
      <p:ext uri="{BB962C8B-B14F-4D97-AF65-F5344CB8AC3E}">
        <p14:creationId xmlns:p14="http://schemas.microsoft.com/office/powerpoint/2010/main" val="126754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761C-C23B-40B6-A9FC-8310F7CBD6EB}" type="slidenum">
              <a:rPr lang="en-US" smtClean="0"/>
              <a:pPr/>
              <a:t>‹#›</a:t>
            </a:fld>
            <a:endParaRPr lang="en-US"/>
          </a:p>
        </p:txBody>
      </p:sp>
    </p:spTree>
    <p:extLst>
      <p:ext uri="{BB962C8B-B14F-4D97-AF65-F5344CB8AC3E}">
        <p14:creationId xmlns:p14="http://schemas.microsoft.com/office/powerpoint/2010/main" val="407288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6D7A5-53BD-4A0D-9128-D7C1945F9958}" type="slidenum">
              <a:rPr lang="en-US" smtClean="0"/>
              <a:pPr/>
              <a:t>‹#›</a:t>
            </a:fld>
            <a:endParaRPr lang="en-US"/>
          </a:p>
        </p:txBody>
      </p:sp>
    </p:spTree>
    <p:extLst>
      <p:ext uri="{BB962C8B-B14F-4D97-AF65-F5344CB8AC3E}">
        <p14:creationId xmlns:p14="http://schemas.microsoft.com/office/powerpoint/2010/main" val="885164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chemeClr val="accent5">
                <a:lumMod val="40000"/>
                <a:lumOff val="6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8B642819-C4FD-4CBA-92F5-D4A28C0672AF}" type="slidenum">
              <a:rPr lang="en-US" smtClean="0"/>
              <a:pPr/>
              <a:t>‹#›</a:t>
            </a:fld>
            <a:endParaRPr lang="en-US"/>
          </a:p>
        </p:txBody>
      </p:sp>
    </p:spTree>
    <p:extLst>
      <p:ext uri="{BB962C8B-B14F-4D97-AF65-F5344CB8AC3E}">
        <p14:creationId xmlns:p14="http://schemas.microsoft.com/office/powerpoint/2010/main" val="193755535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5363" name="Line 15"/>
          <p:cNvSpPr>
            <a:spLocks noChangeShapeType="1"/>
          </p:cNvSpPr>
          <p:nvPr/>
        </p:nvSpPr>
        <p:spPr bwMode="auto">
          <a:xfrm>
            <a:off x="2283933" y="2907226"/>
            <a:ext cx="39319200" cy="0"/>
          </a:xfrm>
          <a:prstGeom prst="line">
            <a:avLst/>
          </a:prstGeom>
          <a:noFill/>
          <a:ln w="76200">
            <a:solidFill>
              <a:srgbClr val="FFFF00"/>
            </a:solidFill>
            <a:round/>
            <a:headEnd/>
            <a:tailEnd/>
          </a:ln>
        </p:spPr>
        <p:txBody>
          <a:bodyPr wrap="none" anchor="ctr"/>
          <a:lstStyle/>
          <a:p>
            <a:endParaRPr lang="en-US"/>
          </a:p>
        </p:txBody>
      </p:sp>
      <p:sp>
        <p:nvSpPr>
          <p:cNvPr id="2067" name="Text Box 19"/>
          <p:cNvSpPr txBox="1">
            <a:spLocks noChangeArrowheads="1"/>
          </p:cNvSpPr>
          <p:nvPr/>
        </p:nvSpPr>
        <p:spPr bwMode="auto">
          <a:xfrm>
            <a:off x="1835838" y="3228573"/>
            <a:ext cx="12954624"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INTRODUCTION</a:t>
            </a:r>
          </a:p>
        </p:txBody>
      </p:sp>
      <p:sp>
        <p:nvSpPr>
          <p:cNvPr id="2073" name="Text Box 25"/>
          <p:cNvSpPr txBox="1">
            <a:spLocks noChangeArrowheads="1"/>
          </p:cNvSpPr>
          <p:nvPr/>
        </p:nvSpPr>
        <p:spPr bwMode="auto">
          <a:xfrm>
            <a:off x="28600208" y="14700328"/>
            <a:ext cx="13299471"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DISCUSSION</a:t>
            </a:r>
          </a:p>
        </p:txBody>
      </p:sp>
      <p:sp>
        <p:nvSpPr>
          <p:cNvPr id="15366" name="Rectangle 31"/>
          <p:cNvSpPr>
            <a:spLocks noChangeArrowheads="1"/>
          </p:cNvSpPr>
          <p:nvPr/>
        </p:nvSpPr>
        <p:spPr bwMode="auto">
          <a:xfrm>
            <a:off x="910841" y="460375"/>
            <a:ext cx="42062400" cy="32004000"/>
          </a:xfrm>
          <a:prstGeom prst="rect">
            <a:avLst/>
          </a:prstGeom>
          <a:noFill/>
          <a:ln w="76200">
            <a:solidFill>
              <a:srgbClr val="FFFF00"/>
            </a:solidFill>
            <a:miter lim="800000"/>
            <a:headEnd/>
            <a:tailEnd/>
          </a:ln>
        </p:spPr>
        <p:txBody>
          <a:bodyPr wrap="none" anchor="ctr"/>
          <a:lstStyle/>
          <a:p>
            <a:endParaRPr lang="en-US"/>
          </a:p>
        </p:txBody>
      </p:sp>
      <p:sp>
        <p:nvSpPr>
          <p:cNvPr id="2502" name="Text Box 454"/>
          <p:cNvSpPr txBox="1">
            <a:spLocks noChangeArrowheads="1"/>
          </p:cNvSpPr>
          <p:nvPr/>
        </p:nvSpPr>
        <p:spPr bwMode="auto">
          <a:xfrm>
            <a:off x="1778086" y="22589729"/>
            <a:ext cx="12996960"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METHODS</a:t>
            </a:r>
          </a:p>
        </p:txBody>
      </p:sp>
      <p:sp>
        <p:nvSpPr>
          <p:cNvPr id="15372" name="Text Box 603"/>
          <p:cNvSpPr txBox="1">
            <a:spLocks noChangeArrowheads="1"/>
          </p:cNvSpPr>
          <p:nvPr/>
        </p:nvSpPr>
        <p:spPr bwMode="auto">
          <a:xfrm flipH="1" flipV="1">
            <a:off x="37642800" y="12039600"/>
            <a:ext cx="304800" cy="582613"/>
          </a:xfrm>
          <a:prstGeom prst="rect">
            <a:avLst/>
          </a:prstGeom>
          <a:noFill/>
          <a:ln w="9525">
            <a:noFill/>
            <a:miter lim="800000"/>
            <a:headEnd/>
            <a:tailEnd/>
          </a:ln>
        </p:spPr>
        <p:txBody>
          <a:bodyPr rot="10800000" lIns="95380" tIns="47691" rIns="95380" bIns="47691">
            <a:spAutoFit/>
          </a:bodyPr>
          <a:lstStyle/>
          <a:p>
            <a:pPr marL="263525" indent="-263525" algn="l" defTabSz="954088">
              <a:spcBef>
                <a:spcPct val="50000"/>
              </a:spcBef>
              <a:buClr>
                <a:srgbClr val="990033"/>
              </a:buClr>
            </a:pPr>
            <a:endParaRPr lang="en-US"/>
          </a:p>
        </p:txBody>
      </p:sp>
      <p:sp>
        <p:nvSpPr>
          <p:cNvPr id="2660" name="Text Box 612"/>
          <p:cNvSpPr txBox="1">
            <a:spLocks noChangeArrowheads="1"/>
          </p:cNvSpPr>
          <p:nvPr/>
        </p:nvSpPr>
        <p:spPr bwMode="auto">
          <a:xfrm>
            <a:off x="28571539" y="24868613"/>
            <a:ext cx="13382817"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REFERENCES</a:t>
            </a:r>
          </a:p>
        </p:txBody>
      </p:sp>
      <p:sp>
        <p:nvSpPr>
          <p:cNvPr id="15376" name="Text Box 616"/>
          <p:cNvSpPr txBox="1">
            <a:spLocks noChangeArrowheads="1"/>
          </p:cNvSpPr>
          <p:nvPr/>
        </p:nvSpPr>
        <p:spPr bwMode="auto">
          <a:xfrm>
            <a:off x="42291000" y="32577088"/>
            <a:ext cx="12595225" cy="585787"/>
          </a:xfrm>
          <a:prstGeom prst="rect">
            <a:avLst/>
          </a:prstGeom>
          <a:noFill/>
          <a:ln w="9525">
            <a:noFill/>
            <a:miter lim="800000"/>
            <a:headEnd/>
            <a:tailEnd/>
          </a:ln>
        </p:spPr>
        <p:txBody>
          <a:bodyPr lIns="0" tIns="0" rIns="0" bIns="0">
            <a:spAutoFit/>
          </a:bodyPr>
          <a:lstStyle/>
          <a:p>
            <a:pPr marL="263525" indent="-263525" algn="just" defTabSz="954088">
              <a:lnSpc>
                <a:spcPct val="55000"/>
              </a:lnSpc>
              <a:spcBef>
                <a:spcPct val="50000"/>
              </a:spcBef>
              <a:buClr>
                <a:srgbClr val="990033"/>
              </a:buClr>
            </a:pPr>
            <a:endParaRPr lang="en-US" sz="2400">
              <a:latin typeface="Arial" charset="0"/>
            </a:endParaRPr>
          </a:p>
          <a:p>
            <a:pPr marL="263525" indent="-263525" algn="just" defTabSz="954088">
              <a:lnSpc>
                <a:spcPct val="55000"/>
              </a:lnSpc>
              <a:spcBef>
                <a:spcPct val="50000"/>
              </a:spcBef>
              <a:buClr>
                <a:srgbClr val="990033"/>
              </a:buClr>
            </a:pPr>
            <a:r>
              <a:rPr lang="en-US" sz="2400">
                <a:latin typeface="Arial" charset="0"/>
              </a:rPr>
              <a:t> </a:t>
            </a:r>
          </a:p>
        </p:txBody>
      </p:sp>
      <p:sp>
        <p:nvSpPr>
          <p:cNvPr id="2683" name="Text Box 635"/>
          <p:cNvSpPr txBox="1">
            <a:spLocks noChangeArrowheads="1"/>
          </p:cNvSpPr>
          <p:nvPr/>
        </p:nvSpPr>
        <p:spPr bwMode="auto">
          <a:xfrm>
            <a:off x="15449873" y="13951876"/>
            <a:ext cx="12692215" cy="1010232"/>
          </a:xfrm>
          <a:prstGeom prst="rect">
            <a:avLst/>
          </a:prstGeom>
          <a:solidFill>
            <a:schemeClr val="bg1"/>
          </a:solidFill>
          <a:ln w="57150">
            <a:solidFill>
              <a:schemeClr val="tx1"/>
            </a:solidFill>
            <a:miter lim="800000"/>
            <a:headEnd/>
            <a:tailEnd/>
          </a:ln>
          <a:effectLst/>
        </p:spPr>
        <p:txBody>
          <a:bodyPr lIns="164592" tIns="82296" rIns="164592" bIns="82296"/>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RESULTS</a:t>
            </a:r>
          </a:p>
        </p:txBody>
      </p:sp>
      <p:sp>
        <p:nvSpPr>
          <p:cNvPr id="15381" name="Rectangle 640"/>
          <p:cNvSpPr>
            <a:spLocks noChangeArrowheads="1"/>
          </p:cNvSpPr>
          <p:nvPr/>
        </p:nvSpPr>
        <p:spPr bwMode="auto">
          <a:xfrm>
            <a:off x="37430075" y="9829800"/>
            <a:ext cx="184150" cy="579438"/>
          </a:xfrm>
          <a:prstGeom prst="rect">
            <a:avLst/>
          </a:prstGeom>
          <a:noFill/>
          <a:ln w="9525">
            <a:noFill/>
            <a:miter lim="800000"/>
            <a:headEnd/>
            <a:tailEnd/>
          </a:ln>
        </p:spPr>
        <p:txBody>
          <a:bodyPr wrap="none">
            <a:spAutoFit/>
          </a:bodyPr>
          <a:lstStyle/>
          <a:p>
            <a:endParaRPr lang="en-US"/>
          </a:p>
        </p:txBody>
      </p:sp>
      <p:sp>
        <p:nvSpPr>
          <p:cNvPr id="15382" name="Text Box 644"/>
          <p:cNvSpPr txBox="1">
            <a:spLocks noChangeArrowheads="1"/>
          </p:cNvSpPr>
          <p:nvPr/>
        </p:nvSpPr>
        <p:spPr bwMode="auto">
          <a:xfrm>
            <a:off x="914400" y="502588"/>
            <a:ext cx="42062400" cy="3174079"/>
          </a:xfrm>
          <a:prstGeom prst="rect">
            <a:avLst/>
          </a:prstGeom>
          <a:noFill/>
          <a:ln w="9525">
            <a:noFill/>
            <a:miter lim="800000"/>
            <a:headEnd/>
            <a:tailEnd/>
          </a:ln>
        </p:spPr>
        <p:txBody>
          <a:bodyPr wrap="square" lIns="95380" tIns="47691" rIns="95380" bIns="47691">
            <a:spAutoFit/>
          </a:bodyPr>
          <a:lstStyle/>
          <a:p>
            <a:r>
              <a:rPr lang="en-US" sz="5000" b="1" dirty="0"/>
              <a:t>The Association of Co-occurring Health Risk Behaviors and Mental Health in College Students  </a:t>
            </a:r>
          </a:p>
          <a:p>
            <a:r>
              <a:rPr lang="en-US" sz="5000" b="1" dirty="0"/>
              <a:t>Hailey </a:t>
            </a:r>
            <a:r>
              <a:rPr lang="en-US" sz="5000" b="1" dirty="0" err="1"/>
              <a:t>Loreth</a:t>
            </a:r>
            <a:r>
              <a:rPr lang="en-US" sz="5000" b="1" dirty="0"/>
              <a:t>, Laila McGeorge, Tracy </a:t>
            </a:r>
            <a:r>
              <a:rPr lang="en-US" sz="5000" b="1" dirty="0" err="1"/>
              <a:t>Nguy</a:t>
            </a:r>
            <a:r>
              <a:rPr lang="en-US" sz="5000" b="1" dirty="0"/>
              <a:t>, &amp; Abdullah </a:t>
            </a:r>
            <a:r>
              <a:rPr lang="en-US" sz="5000" b="1" dirty="0" err="1"/>
              <a:t>Alavi</a:t>
            </a:r>
            <a:endParaRPr lang="en-US" sz="5000" dirty="0"/>
          </a:p>
          <a:p>
            <a:r>
              <a:rPr lang="en-US" sz="5000" b="1" dirty="0"/>
              <a:t>Mentor: Dr. Jessica </a:t>
            </a:r>
            <a:r>
              <a:rPr lang="en-US" sz="5000" b="1" dirty="0" err="1"/>
              <a:t>Samuolis</a:t>
            </a:r>
            <a:r>
              <a:rPr lang="en-US" sz="5000" b="1" dirty="0"/>
              <a:t>, Psychology Department, Sacred Heart University</a:t>
            </a:r>
            <a:endParaRPr lang="en-US" sz="5000" dirty="0"/>
          </a:p>
          <a:p>
            <a:endParaRPr lang="en-US" sz="5000" b="1" dirty="0">
              <a:latin typeface="Times New Roman" panose="02020603050405020304" pitchFamily="18" charset="0"/>
              <a:cs typeface="Times New Roman" panose="02020603050405020304" pitchFamily="18" charset="0"/>
            </a:endParaRPr>
          </a:p>
        </p:txBody>
      </p:sp>
      <p:sp>
        <p:nvSpPr>
          <p:cNvPr id="15383" name="Text Box 649"/>
          <p:cNvSpPr txBox="1">
            <a:spLocks noChangeArrowheads="1"/>
          </p:cNvSpPr>
          <p:nvPr/>
        </p:nvSpPr>
        <p:spPr bwMode="auto">
          <a:xfrm>
            <a:off x="29039195" y="4881694"/>
            <a:ext cx="12266460" cy="646331"/>
          </a:xfrm>
          <a:prstGeom prst="rect">
            <a:avLst/>
          </a:prstGeom>
          <a:noFill/>
          <a:ln w="9525">
            <a:noFill/>
            <a:miter lim="800000"/>
            <a:headEnd/>
            <a:tailEnd/>
          </a:ln>
        </p:spPr>
        <p:txBody>
          <a:bodyPr wrap="square">
            <a:spAutoFit/>
          </a:bodyPr>
          <a:lstStyle/>
          <a:p>
            <a:pPr algn="l">
              <a:spcBef>
                <a:spcPct val="50000"/>
              </a:spcBef>
            </a:pPr>
            <a:endParaRPr lang="en-US" sz="3600"/>
          </a:p>
        </p:txBody>
      </p:sp>
      <p:sp>
        <p:nvSpPr>
          <p:cNvPr id="2" name="TextBox 1"/>
          <p:cNvSpPr txBox="1"/>
          <p:nvPr/>
        </p:nvSpPr>
        <p:spPr>
          <a:xfrm>
            <a:off x="2655408" y="28054963"/>
            <a:ext cx="184666" cy="584776"/>
          </a:xfrm>
          <a:prstGeom prst="rect">
            <a:avLst/>
          </a:prstGeom>
          <a:noFill/>
        </p:spPr>
        <p:txBody>
          <a:bodyPr wrap="none" rtlCol="0">
            <a:spAutoFit/>
          </a:bodyPr>
          <a:lstStyle/>
          <a:p>
            <a:endParaRPr lang="en-US"/>
          </a:p>
        </p:txBody>
      </p:sp>
      <p:sp>
        <p:nvSpPr>
          <p:cNvPr id="37" name="TextBox 36"/>
          <p:cNvSpPr txBox="1"/>
          <p:nvPr/>
        </p:nvSpPr>
        <p:spPr>
          <a:xfrm>
            <a:off x="15206166" y="4164373"/>
            <a:ext cx="13074788" cy="10341293"/>
          </a:xfrm>
          <a:prstGeom prst="rect">
            <a:avLst/>
          </a:prstGeom>
          <a:noFill/>
        </p:spPr>
        <p:txBody>
          <a:bodyPr wrap="square" rtlCol="0" anchor="t">
            <a:spAutoFit/>
          </a:bodyPr>
          <a:lstStyle/>
          <a:p>
            <a:pPr algn="just"/>
            <a:r>
              <a:rPr lang="en-US" sz="3500" dirty="0"/>
              <a:t>The ACHA-NCHA II survey assesses the physical and psychological health of college students. The items utilized in the current study assessed binge drinking, physical activity, nutrition, sleep, and mental health. The binge drinking item assessed the number of times of drinking 5 or more drinks of alcohol in one sitting, with a response set ranging from ‘not applicable’ to ‘10 or more times’. The physical activity items measured the number of days of moderate-intensity and vigorous-intensity exercise over the past seven days. The consumption of servings of fruit and vegetables was assessed with one item with a response set of ‘0 servings per day’, ‘1-2 servings per day’, ‘3-4 servings per day’, or ‘5 or more servings per day’. Sleep was assessed with one item asking the number of days in the past seven days of getting enough sleep so that you felt rested. The mental health scale included 11 items that accessed negative affect symptoms such as feelings of worthlessness, feeling very sad, very lonely, and having overwhelming anxiety. The number of negative affect symptoms endorsed in the last twelve months and the number of symptoms in the last 30 days were totaled to generate two composite scores.</a:t>
            </a:r>
          </a:p>
          <a:p>
            <a:pPr algn="just"/>
            <a:endParaRPr lang="en-US" sz="3600" dirty="0"/>
          </a:p>
        </p:txBody>
      </p:sp>
      <p:sp>
        <p:nvSpPr>
          <p:cNvPr id="33" name="Text Box 454"/>
          <p:cNvSpPr txBox="1">
            <a:spLocks noChangeArrowheads="1"/>
          </p:cNvSpPr>
          <p:nvPr/>
        </p:nvSpPr>
        <p:spPr bwMode="auto">
          <a:xfrm>
            <a:off x="1820423" y="17718890"/>
            <a:ext cx="12954623"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OBJECTIVES / HYPOTHESIS</a:t>
            </a:r>
          </a:p>
        </p:txBody>
      </p:sp>
      <p:sp>
        <p:nvSpPr>
          <p:cNvPr id="5" name="TextBox 4"/>
          <p:cNvSpPr txBox="1"/>
          <p:nvPr/>
        </p:nvSpPr>
        <p:spPr>
          <a:xfrm>
            <a:off x="1827762" y="23500437"/>
            <a:ext cx="12996960" cy="9417963"/>
          </a:xfrm>
          <a:prstGeom prst="rect">
            <a:avLst/>
          </a:prstGeom>
          <a:noFill/>
        </p:spPr>
        <p:txBody>
          <a:bodyPr wrap="square" rtlCol="0">
            <a:spAutoFit/>
          </a:bodyPr>
          <a:lstStyle/>
          <a:p>
            <a:pPr algn="just"/>
            <a:r>
              <a:rPr lang="en-US" sz="3800" b="1" dirty="0"/>
              <a:t>Participants</a:t>
            </a:r>
            <a:endParaRPr lang="en-US" sz="3800" dirty="0"/>
          </a:p>
          <a:p>
            <a:pPr algn="just"/>
            <a:r>
              <a:rPr lang="en-US" sz="3800" dirty="0"/>
              <a:t>This research study included 367 college students from a mid-size liberal arts university in the northeast region of the United States. The sample included:</a:t>
            </a:r>
          </a:p>
          <a:p>
            <a:pPr algn="just"/>
            <a:r>
              <a:rPr lang="en-US" sz="3800" dirty="0"/>
              <a:t>79% Female, 88% White</a:t>
            </a:r>
          </a:p>
          <a:p>
            <a:pPr algn="just"/>
            <a:r>
              <a:rPr lang="en-US" sz="3800" dirty="0"/>
              <a:t>20% Freshmen, 31% Sophomore, 27% Junior, 19% Senior, and 1% 5</a:t>
            </a:r>
            <a:r>
              <a:rPr lang="en-US" sz="3800" baseline="30000" dirty="0"/>
              <a:t>th</a:t>
            </a:r>
            <a:r>
              <a:rPr lang="en-US" sz="3800" dirty="0"/>
              <a:t> Year Undergraduate</a:t>
            </a:r>
          </a:p>
          <a:p>
            <a:pPr algn="just"/>
            <a:r>
              <a:rPr lang="en-US" sz="3800" dirty="0"/>
              <a:t>99% Enrolled Full-time</a:t>
            </a:r>
          </a:p>
          <a:p>
            <a:pPr algn="just"/>
            <a:r>
              <a:rPr lang="en-US" sz="3800" dirty="0"/>
              <a:t>53% Residing on Campus</a:t>
            </a:r>
          </a:p>
          <a:p>
            <a:pPr algn="just"/>
            <a:r>
              <a:rPr lang="en-US" sz="3800" dirty="0"/>
              <a:t>20 Average Age</a:t>
            </a:r>
          </a:p>
          <a:p>
            <a:pPr algn="just"/>
            <a:r>
              <a:rPr lang="en-US" sz="3800" b="1" dirty="0"/>
              <a:t>Procedures</a:t>
            </a:r>
            <a:endParaRPr lang="en-US" sz="3800" dirty="0"/>
          </a:p>
          <a:p>
            <a:pPr algn="just"/>
            <a:r>
              <a:rPr lang="en-US" sz="3800" dirty="0"/>
              <a:t>An online survey was sent out to students in the Spring of 2016. A raffle for twenty $25 Amazon gift cards was offered as an incentive to participate. The appropriate Institutional Review Board process was completed.</a:t>
            </a:r>
          </a:p>
          <a:p>
            <a:pPr algn="just"/>
            <a:endParaRPr lang="en-US" sz="3600" dirty="0"/>
          </a:p>
        </p:txBody>
      </p:sp>
      <p:sp>
        <p:nvSpPr>
          <p:cNvPr id="6" name="TextBox 5"/>
          <p:cNvSpPr txBox="1"/>
          <p:nvPr/>
        </p:nvSpPr>
        <p:spPr>
          <a:xfrm>
            <a:off x="15267847" y="16459200"/>
            <a:ext cx="12954623" cy="3447098"/>
          </a:xfrm>
          <a:prstGeom prst="rect">
            <a:avLst/>
          </a:prstGeom>
          <a:noFill/>
        </p:spPr>
        <p:txBody>
          <a:bodyPr wrap="square" rtlCol="0">
            <a:spAutoFit/>
          </a:bodyPr>
          <a:lstStyle/>
          <a:p>
            <a:pPr algn="just"/>
            <a:endParaRPr lang="en-US" sz="3600"/>
          </a:p>
          <a:p>
            <a:pPr algn="just"/>
            <a:endParaRPr lang="en-US" sz="3800"/>
          </a:p>
          <a:p>
            <a:pPr algn="just"/>
            <a:r>
              <a:rPr lang="en-US" sz="3600" b="1"/>
              <a:t> </a:t>
            </a:r>
          </a:p>
          <a:p>
            <a:pPr algn="just"/>
            <a:endParaRPr lang="en-US" sz="3600" b="1"/>
          </a:p>
          <a:p>
            <a:pPr algn="just"/>
            <a:endParaRPr lang="en-US" sz="3600" b="1"/>
          </a:p>
          <a:p>
            <a:pPr algn="just"/>
            <a:r>
              <a:rPr lang="en-US" sz="3600" b="1"/>
              <a:t>Table 1. Prevalence Rates of Risk Behavior</a:t>
            </a:r>
            <a:endParaRPr lang="en-US" sz="3600" u="sng"/>
          </a:p>
        </p:txBody>
      </p:sp>
      <p:sp>
        <p:nvSpPr>
          <p:cNvPr id="17" name="TextBox 16"/>
          <p:cNvSpPr txBox="1"/>
          <p:nvPr/>
        </p:nvSpPr>
        <p:spPr>
          <a:xfrm>
            <a:off x="1735384" y="18841490"/>
            <a:ext cx="13123963" cy="4093428"/>
          </a:xfrm>
          <a:prstGeom prst="rect">
            <a:avLst/>
          </a:prstGeom>
          <a:noFill/>
        </p:spPr>
        <p:txBody>
          <a:bodyPr wrap="square" rtlCol="0">
            <a:spAutoFit/>
          </a:bodyPr>
          <a:lstStyle/>
          <a:p>
            <a:pPr marL="742950" lvl="0" indent="-742950" algn="just">
              <a:buAutoNum type="arabicPeriod"/>
            </a:pPr>
            <a:r>
              <a:rPr lang="en-US" sz="3800" dirty="0"/>
              <a:t>Identify prevalence rates of four risk behaviors: binge drinking, inadequate levels of physical activity, poor nutrition, and poor sleep. </a:t>
            </a:r>
          </a:p>
          <a:p>
            <a:pPr lvl="0" algn="just"/>
            <a:r>
              <a:rPr lang="en-US" sz="3800" dirty="0"/>
              <a:t>2.   Identify prevalence rates of co-occurring risk behaviors.  </a:t>
            </a:r>
          </a:p>
          <a:p>
            <a:pPr marL="742950" lvl="0" indent="-742950" algn="just">
              <a:buAutoNum type="arabicPeriod" startAt="3"/>
            </a:pPr>
            <a:r>
              <a:rPr lang="en-US" sz="3800" dirty="0"/>
              <a:t>Test whether college students who exhibit multiple co-occurring risk behaviors report more mental health symptoms.</a:t>
            </a:r>
          </a:p>
          <a:p>
            <a:pPr algn="l"/>
            <a:endParaRPr lang="en-US" dirty="0"/>
          </a:p>
        </p:txBody>
      </p:sp>
      <p:sp>
        <p:nvSpPr>
          <p:cNvPr id="18" name="TextBox 17"/>
          <p:cNvSpPr txBox="1"/>
          <p:nvPr/>
        </p:nvSpPr>
        <p:spPr>
          <a:xfrm>
            <a:off x="28703738" y="7526279"/>
            <a:ext cx="13437293" cy="1200329"/>
          </a:xfrm>
          <a:prstGeom prst="rect">
            <a:avLst/>
          </a:prstGeom>
          <a:noFill/>
        </p:spPr>
        <p:txBody>
          <a:bodyPr wrap="square" rtlCol="0">
            <a:spAutoFit/>
          </a:bodyPr>
          <a:lstStyle/>
          <a:p>
            <a:pPr algn="l">
              <a:spcBef>
                <a:spcPct val="50000"/>
              </a:spcBef>
            </a:pPr>
            <a:r>
              <a:rPr lang="en-US" sz="3600" b="1"/>
              <a:t>Table 3. Linear Regression Analyses Predicting Mental Health Symptoms in the Past 30 days and in the Past 12 months</a:t>
            </a:r>
            <a:endParaRPr lang="en-US" sz="3600"/>
          </a:p>
        </p:txBody>
      </p:sp>
      <p:sp>
        <p:nvSpPr>
          <p:cNvPr id="7" name="Rectangle 6"/>
          <p:cNvSpPr/>
          <p:nvPr/>
        </p:nvSpPr>
        <p:spPr>
          <a:xfrm>
            <a:off x="28600208" y="25637738"/>
            <a:ext cx="13402449" cy="7432804"/>
          </a:xfrm>
          <a:prstGeom prst="rect">
            <a:avLst/>
          </a:prstGeom>
        </p:spPr>
        <p:txBody>
          <a:bodyPr wrap="square" anchor="t">
            <a:spAutoFit/>
          </a:bodyPr>
          <a:lstStyle/>
          <a:p>
            <a:pPr marL="457200" indent="-457200" algn="just"/>
            <a:endParaRPr lang="en-US" sz="2300" dirty="0">
              <a:cs typeface="Times New Roman"/>
            </a:endParaRPr>
          </a:p>
          <a:p>
            <a:pPr marL="457200" indent="-457200" algn="just"/>
            <a:r>
              <a:rPr lang="en-US" sz="2400" dirty="0">
                <a:cs typeface="Times New Roman"/>
              </a:rPr>
              <a:t>American College Health Association. American College Health Association-National College Health Assessment (ACHA-NCHA), Spring 2018 Reference Group Data Report. </a:t>
            </a:r>
          </a:p>
          <a:p>
            <a:pPr algn="just"/>
            <a:r>
              <a:rPr lang="en-US" sz="2400" dirty="0">
                <a:cs typeface="Times New Roman"/>
              </a:rPr>
              <a:t>American Heart Association (AHA). (2017). https://www.heart.org/en/healthy-living/fitness/fitness-</a:t>
            </a:r>
          </a:p>
          <a:p>
            <a:pPr algn="just"/>
            <a:r>
              <a:rPr lang="en-US" sz="2400" dirty="0">
                <a:cs typeface="Times New Roman"/>
              </a:rPr>
              <a:t>      basics/aha-recs-for-physical-activity-in-adults.</a:t>
            </a:r>
            <a:endParaRPr lang="en-US" sz="2400" dirty="0"/>
          </a:p>
          <a:p>
            <a:pPr algn="just"/>
            <a:r>
              <a:rPr lang="en-US" sz="2400" dirty="0">
                <a:cs typeface="Times New Roman"/>
              </a:rPr>
              <a:t>Center for Disease Control (CDC). (2017). Sleep and sleep disorders: How much sleep do I</a:t>
            </a:r>
          </a:p>
          <a:p>
            <a:pPr algn="just"/>
            <a:r>
              <a:rPr lang="en-US" sz="2400" dirty="0">
                <a:cs typeface="Times New Roman"/>
              </a:rPr>
              <a:t>    need? https://www.cdc.gov/sleep/about_sleep/how_much_sleep.html.</a:t>
            </a:r>
            <a:endParaRPr lang="en-US" sz="2400" dirty="0"/>
          </a:p>
          <a:p>
            <a:pPr marL="457200" indent="-457200" algn="just"/>
            <a:r>
              <a:rPr lang="en-US" sz="2400" dirty="0">
                <a:cs typeface="Times New Roman"/>
              </a:rPr>
              <a:t>Champion, K. E., Mather, M., Spring, B., Kay-Lambkin, F., </a:t>
            </a:r>
            <a:r>
              <a:rPr lang="en-US" sz="2400" dirty="0" err="1">
                <a:cs typeface="Times New Roman"/>
              </a:rPr>
              <a:t>Teesson</a:t>
            </a:r>
            <a:r>
              <a:rPr lang="en-US" sz="2400" dirty="0">
                <a:cs typeface="Times New Roman"/>
              </a:rPr>
              <a:t>, M., &amp; Newton, N. C. (2018). Clustering of multiple risk behaviors among a sample of 18-year-old Australians and associations with mental health outcomes: A latent class analysis. </a:t>
            </a:r>
            <a:r>
              <a:rPr lang="en-US" sz="2400" i="1" dirty="0">
                <a:cs typeface="Times New Roman"/>
              </a:rPr>
              <a:t>Frontiers in Public Health, 6, </a:t>
            </a:r>
            <a:r>
              <a:rPr lang="en-US" sz="2400" dirty="0">
                <a:cs typeface="Times New Roman"/>
              </a:rPr>
              <a:t>1-11. </a:t>
            </a:r>
          </a:p>
          <a:p>
            <a:pPr marL="457200" indent="-457200" algn="just"/>
            <a:r>
              <a:rPr lang="en-US" sz="2400" dirty="0">
                <a:cs typeface="Times New Roman"/>
              </a:rPr>
              <a:t>Cranford, J. A., Eisenberg, D., &amp; </a:t>
            </a:r>
            <a:r>
              <a:rPr lang="en-US" sz="2400" dirty="0" err="1">
                <a:cs typeface="Times New Roman"/>
              </a:rPr>
              <a:t>Serras</a:t>
            </a:r>
            <a:r>
              <a:rPr lang="en-US" sz="2400" dirty="0">
                <a:cs typeface="Times New Roman"/>
              </a:rPr>
              <a:t>, A. M. (2009). Substance use behaviors, mental health problems, and use of mental health services in a probability sample of college students. </a:t>
            </a:r>
            <a:r>
              <a:rPr lang="en-US" sz="2400" i="1" dirty="0">
                <a:cs typeface="Times New Roman"/>
              </a:rPr>
              <a:t>Addictive Behaviors, 34</a:t>
            </a:r>
            <a:r>
              <a:rPr lang="en-US" sz="2400" dirty="0">
                <a:cs typeface="Times New Roman"/>
              </a:rPr>
              <a:t>, 134-145.  </a:t>
            </a:r>
          </a:p>
          <a:p>
            <a:pPr marL="457200" indent="-457200" algn="just"/>
            <a:r>
              <a:rPr lang="en-US" sz="2400" dirty="0" err="1">
                <a:cs typeface="Times New Roman"/>
              </a:rPr>
              <a:t>Laska</a:t>
            </a:r>
            <a:r>
              <a:rPr lang="en-US" sz="2400" dirty="0">
                <a:cs typeface="Times New Roman"/>
              </a:rPr>
              <a:t>, M. N., Pasch, K. E., Lust, K., Story, M., &amp; </a:t>
            </a:r>
            <a:r>
              <a:rPr lang="en-US" sz="2400" dirty="0" err="1">
                <a:cs typeface="Times New Roman"/>
              </a:rPr>
              <a:t>Ehlinger</a:t>
            </a:r>
            <a:r>
              <a:rPr lang="en-US" sz="2400" dirty="0">
                <a:cs typeface="Times New Roman"/>
              </a:rPr>
              <a:t>, E. (2009). Latent class analysis of lifestyle characteristics and health risk behaviors among college youth. </a:t>
            </a:r>
            <a:r>
              <a:rPr lang="en-US" sz="2400" i="1" dirty="0">
                <a:cs typeface="Times New Roman"/>
              </a:rPr>
              <a:t>Prevention Science, 10</a:t>
            </a:r>
            <a:r>
              <a:rPr lang="en-US" sz="2400" dirty="0">
                <a:cs typeface="Times New Roman"/>
              </a:rPr>
              <a:t>, 376-386.  </a:t>
            </a:r>
          </a:p>
          <a:p>
            <a:pPr marL="457200" indent="-457200" algn="just"/>
            <a:r>
              <a:rPr lang="en-US" sz="2400" dirty="0">
                <a:cs typeface="Times New Roman"/>
              </a:rPr>
              <a:t>Peach, H., </a:t>
            </a:r>
            <a:r>
              <a:rPr lang="en-US" sz="2400" dirty="0" err="1">
                <a:cs typeface="Times New Roman"/>
              </a:rPr>
              <a:t>Gaultney</a:t>
            </a:r>
            <a:r>
              <a:rPr lang="en-US" sz="2400" dirty="0">
                <a:cs typeface="Times New Roman"/>
              </a:rPr>
              <a:t>, J. F., &amp; Gray, D. D. (2016). Sleep hygiene and sleep quality as predictors of positive and negative dimensions of mental health in college students. </a:t>
            </a:r>
            <a:r>
              <a:rPr lang="en-US" sz="2400" i="1" dirty="0">
                <a:cs typeface="Times New Roman"/>
              </a:rPr>
              <a:t>Cogent Psychology, 3</a:t>
            </a:r>
            <a:r>
              <a:rPr lang="en-US" sz="2400" dirty="0">
                <a:cs typeface="Times New Roman"/>
              </a:rPr>
              <a:t>, 1-12.   </a:t>
            </a:r>
          </a:p>
          <a:p>
            <a:pPr algn="just"/>
            <a:endParaRPr lang="en-US" sz="2300" dirty="0">
              <a:cs typeface="Times New Roman"/>
            </a:endParaRPr>
          </a:p>
          <a:p>
            <a:pPr marL="457200" indent="-457200" algn="just"/>
            <a:endParaRPr lang="en-US" sz="2300" dirty="0">
              <a:cs typeface="Times New Roman"/>
            </a:endParaRPr>
          </a:p>
        </p:txBody>
      </p:sp>
      <p:sp>
        <p:nvSpPr>
          <p:cNvPr id="8" name="TextBox 7"/>
          <p:cNvSpPr txBox="1"/>
          <p:nvPr/>
        </p:nvSpPr>
        <p:spPr>
          <a:xfrm>
            <a:off x="15358737" y="26911641"/>
            <a:ext cx="13134611" cy="646331"/>
          </a:xfrm>
          <a:prstGeom prst="rect">
            <a:avLst/>
          </a:prstGeom>
          <a:noFill/>
        </p:spPr>
        <p:txBody>
          <a:bodyPr wrap="square" rtlCol="0">
            <a:spAutoFit/>
          </a:bodyPr>
          <a:lstStyle/>
          <a:p>
            <a:pPr algn="just"/>
            <a:r>
              <a:rPr lang="en-US" sz="3600" b="1"/>
              <a:t>Table 2. Prevalence Rates of Co-occurring Health Risk Behaviors </a:t>
            </a:r>
          </a:p>
        </p:txBody>
      </p:sp>
      <p:sp>
        <p:nvSpPr>
          <p:cNvPr id="9" name="TextBox 8"/>
          <p:cNvSpPr txBox="1"/>
          <p:nvPr/>
        </p:nvSpPr>
        <p:spPr>
          <a:xfrm>
            <a:off x="28600209" y="15825915"/>
            <a:ext cx="13354148" cy="8956298"/>
          </a:xfrm>
          <a:prstGeom prst="rect">
            <a:avLst/>
          </a:prstGeom>
          <a:noFill/>
        </p:spPr>
        <p:txBody>
          <a:bodyPr wrap="square" rtlCol="0">
            <a:spAutoFit/>
          </a:bodyPr>
          <a:lstStyle/>
          <a:p>
            <a:pPr algn="just"/>
            <a:r>
              <a:rPr lang="en-US" sz="3600" dirty="0"/>
              <a:t>The findings of the current study indicate that a large percentage of students in the sample reported two or more co-occurring health risk behaviors. Students who reported engaging in multiple risk behaviors experienced more mental health symptoms. There were several limitations to the study. Although national guidelines (i.e., CDC (2017), AHA (2007), etc.) were consulted for determining at-risk status for the four risk behaviors, in some cases categorization differed somewhat from guidelines due to the wording/response choices of the items utilized on the ACHA. Since the study included more females than males and the majority of participants were white, the generalizability of the results are limited. The findings point to the need for colleges and universities to provide preventative measures for students that address a range of risk behaviors. Clinicians who treat students presenting with mental health issues should also assess a range of risk behaviors. More research is needed to further understand the connection between risk behaviors and mental health.</a:t>
            </a:r>
          </a:p>
        </p:txBody>
      </p:sp>
      <p:sp>
        <p:nvSpPr>
          <p:cNvPr id="20" name="TextBox 19"/>
          <p:cNvSpPr txBox="1"/>
          <p:nvPr/>
        </p:nvSpPr>
        <p:spPr>
          <a:xfrm>
            <a:off x="16312226" y="12738766"/>
            <a:ext cx="184666" cy="584776"/>
          </a:xfrm>
          <a:prstGeom prst="rect">
            <a:avLst/>
          </a:prstGeom>
          <a:noFill/>
        </p:spPr>
        <p:txBody>
          <a:bodyPr wrap="none" rtlCol="0">
            <a:spAutoFit/>
          </a:bodyPr>
          <a:lstStyle/>
          <a:p>
            <a:endParaRPr lang="en-US"/>
          </a:p>
        </p:txBody>
      </p:sp>
      <p:sp>
        <p:nvSpPr>
          <p:cNvPr id="28" name="Text Box 19"/>
          <p:cNvSpPr txBox="1">
            <a:spLocks noChangeArrowheads="1"/>
          </p:cNvSpPr>
          <p:nvPr/>
        </p:nvSpPr>
        <p:spPr bwMode="auto">
          <a:xfrm>
            <a:off x="15282616" y="3229367"/>
            <a:ext cx="12939854" cy="934847"/>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METHODS</a:t>
            </a:r>
          </a:p>
        </p:txBody>
      </p:sp>
      <p:sp>
        <p:nvSpPr>
          <p:cNvPr id="29" name="Text Box 19"/>
          <p:cNvSpPr txBox="1">
            <a:spLocks noChangeArrowheads="1"/>
          </p:cNvSpPr>
          <p:nvPr/>
        </p:nvSpPr>
        <p:spPr bwMode="auto">
          <a:xfrm>
            <a:off x="28648509" y="3237100"/>
            <a:ext cx="13305848"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RESULTS</a:t>
            </a:r>
          </a:p>
        </p:txBody>
      </p:sp>
      <p:graphicFrame>
        <p:nvGraphicFramePr>
          <p:cNvPr id="11" name="Table 10">
            <a:extLst>
              <a:ext uri="{FF2B5EF4-FFF2-40B4-BE49-F238E27FC236}">
                <a16:creationId xmlns:a16="http://schemas.microsoft.com/office/drawing/2014/main" id="{165EA680-AF9B-2847-8065-F3F6D5BD0976}"/>
              </a:ext>
            </a:extLst>
          </p:cNvPr>
          <p:cNvGraphicFramePr>
            <a:graphicFrameLocks noGrp="1"/>
          </p:cNvGraphicFramePr>
          <p:nvPr>
            <p:extLst>
              <p:ext uri="{D42A27DB-BD31-4B8C-83A1-F6EECF244321}">
                <p14:modId xmlns:p14="http://schemas.microsoft.com/office/powerpoint/2010/main" val="3662349776"/>
              </p:ext>
            </p:extLst>
          </p:nvPr>
        </p:nvGraphicFramePr>
        <p:xfrm>
          <a:off x="15462054" y="27713086"/>
          <a:ext cx="12667852" cy="4596174"/>
        </p:xfrm>
        <a:graphic>
          <a:graphicData uri="http://schemas.openxmlformats.org/drawingml/2006/table">
            <a:tbl>
              <a:tblPr firstRow="1" bandRow="1">
                <a:tableStyleId>{93296810-A885-4BE3-A3E7-6D5BEEA58F35}</a:tableStyleId>
              </a:tblPr>
              <a:tblGrid>
                <a:gridCol w="8972153">
                  <a:extLst>
                    <a:ext uri="{9D8B030D-6E8A-4147-A177-3AD203B41FA5}">
                      <a16:colId xmlns:a16="http://schemas.microsoft.com/office/drawing/2014/main" val="177511462"/>
                    </a:ext>
                  </a:extLst>
                </a:gridCol>
                <a:gridCol w="3695699">
                  <a:extLst>
                    <a:ext uri="{9D8B030D-6E8A-4147-A177-3AD203B41FA5}">
                      <a16:colId xmlns:a16="http://schemas.microsoft.com/office/drawing/2014/main" val="3295054679"/>
                    </a:ext>
                  </a:extLst>
                </a:gridCol>
              </a:tblGrid>
              <a:tr h="1028283">
                <a:tc>
                  <a:txBody>
                    <a:bodyPr/>
                    <a:lstStyle/>
                    <a:p>
                      <a:pPr algn="ctr"/>
                      <a:r>
                        <a:rPr lang="en-US" sz="3400" dirty="0">
                          <a:latin typeface="Times New Roman" panose="02020603050405020304" pitchFamily="18" charset="0"/>
                          <a:cs typeface="Times New Roman" panose="02020603050405020304" pitchFamily="18" charset="0"/>
                        </a:rPr>
                        <a:t>Co-occurring Health Risk Behaviors</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400">
                          <a:latin typeface="Times New Roman" panose="02020603050405020304" pitchFamily="18" charset="0"/>
                          <a:cs typeface="Times New Roman" panose="02020603050405020304" pitchFamily="18" charset="0"/>
                        </a:rPr>
                        <a:t>Percentage</a:t>
                      </a:r>
                    </a:p>
                    <a:p>
                      <a:pPr algn="ctr"/>
                      <a:endParaRPr lang="en-US" sz="340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54157098"/>
                  </a:ext>
                </a:extLst>
              </a:tr>
              <a:tr h="771212">
                <a:tc>
                  <a:txBody>
                    <a:bodyPr/>
                    <a:lstStyle/>
                    <a:p>
                      <a:r>
                        <a:rPr lang="en-US" sz="3000" dirty="0">
                          <a:latin typeface="Times New Roman" panose="02020603050405020304" pitchFamily="18" charset="0"/>
                          <a:cs typeface="Times New Roman" panose="02020603050405020304" pitchFamily="18" charset="0"/>
                        </a:rPr>
                        <a:t>No</a:t>
                      </a:r>
                      <a:r>
                        <a:rPr lang="en-US" sz="3000" baseline="0" dirty="0">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Co-occurrences (0-1)</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000">
                          <a:latin typeface="Times New Roman" panose="02020603050405020304" pitchFamily="18" charset="0"/>
                          <a:cs typeface="Times New Roman" panose="02020603050405020304" pitchFamily="18" charset="0"/>
                        </a:rPr>
                        <a:t>22.4%</a:t>
                      </a:r>
                    </a:p>
                    <a:p>
                      <a:pPr algn="ctr"/>
                      <a:endParaRPr lang="en-US" sz="300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85961487"/>
                  </a:ext>
                </a:extLst>
              </a:tr>
              <a:tr h="685522">
                <a:tc>
                  <a:txBody>
                    <a:bodyPr/>
                    <a:lstStyle/>
                    <a:p>
                      <a:r>
                        <a:rPr lang="en-US" sz="3000">
                          <a:latin typeface="Times New Roman" panose="02020603050405020304" pitchFamily="18" charset="0"/>
                          <a:cs typeface="Times New Roman" panose="02020603050405020304" pitchFamily="18" charset="0"/>
                        </a:rPr>
                        <a:t>2 Co-occurring Health Risk</a:t>
                      </a:r>
                      <a:r>
                        <a:rPr lang="en-US" sz="3000" baseline="0">
                          <a:latin typeface="Times New Roman" panose="02020603050405020304" pitchFamily="18" charset="0"/>
                          <a:cs typeface="Times New Roman" panose="02020603050405020304" pitchFamily="18" charset="0"/>
                        </a:rPr>
                        <a:t> Behaviors</a:t>
                      </a:r>
                      <a:endParaRPr lang="en-US" sz="3000">
                        <a:latin typeface="Times New Roman" panose="02020603050405020304" pitchFamily="18" charset="0"/>
                        <a:cs typeface="Times New Roman" panose="02020603050405020304" pitchFamily="18" charset="0"/>
                      </a:endParaRP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000">
                          <a:latin typeface="Times New Roman" panose="02020603050405020304" pitchFamily="18" charset="0"/>
                          <a:cs typeface="Times New Roman" panose="02020603050405020304" pitchFamily="18" charset="0"/>
                        </a:rPr>
                        <a:t>30.5%</a:t>
                      </a:r>
                    </a:p>
                  </a:txBody>
                  <a:tcPr/>
                </a:tc>
                <a:extLst>
                  <a:ext uri="{0D108BD9-81ED-4DB2-BD59-A6C34878D82A}">
                    <a16:rowId xmlns:a16="http://schemas.microsoft.com/office/drawing/2014/main" val="2239254807"/>
                  </a:ext>
                </a:extLst>
              </a:tr>
              <a:tr h="771212">
                <a:tc>
                  <a:txBody>
                    <a:bodyPr/>
                    <a:lstStyle/>
                    <a:p>
                      <a:r>
                        <a:rPr lang="en-US" sz="3000">
                          <a:latin typeface="Times New Roman" panose="02020603050405020304" pitchFamily="18" charset="0"/>
                          <a:cs typeface="Times New Roman" panose="02020603050405020304" pitchFamily="18" charset="0"/>
                        </a:rPr>
                        <a:t>3 Co-occurring</a:t>
                      </a:r>
                      <a:r>
                        <a:rPr lang="en-US" sz="3000" baseline="0">
                          <a:latin typeface="Times New Roman" panose="02020603050405020304" pitchFamily="18" charset="0"/>
                          <a:cs typeface="Times New Roman" panose="02020603050405020304" pitchFamily="18" charset="0"/>
                        </a:rPr>
                        <a:t> H</a:t>
                      </a:r>
                      <a:r>
                        <a:rPr lang="en-US" sz="3000">
                          <a:latin typeface="Times New Roman" panose="02020603050405020304" pitchFamily="18" charset="0"/>
                          <a:cs typeface="Times New Roman" panose="02020603050405020304" pitchFamily="18" charset="0"/>
                        </a:rPr>
                        <a:t>ealth Risk</a:t>
                      </a:r>
                      <a:r>
                        <a:rPr lang="en-US" sz="3000" baseline="0">
                          <a:latin typeface="Times New Roman" panose="02020603050405020304" pitchFamily="18" charset="0"/>
                          <a:cs typeface="Times New Roman" panose="02020603050405020304" pitchFamily="18" charset="0"/>
                        </a:rPr>
                        <a:t> Behaviors</a:t>
                      </a:r>
                      <a:endParaRPr lang="en-US" sz="3000">
                        <a:latin typeface="Times New Roman" panose="02020603050405020304" pitchFamily="18" charset="0"/>
                        <a:cs typeface="Times New Roman" panose="02020603050405020304" pitchFamily="18" charset="0"/>
                      </a:endParaRPr>
                    </a:p>
                  </a:txBody>
                  <a:tcPr/>
                </a:tc>
                <a:tc>
                  <a:txBody>
                    <a:bodyPr/>
                    <a:lstStyle/>
                    <a:p>
                      <a:pPr algn="ctr"/>
                      <a:r>
                        <a:rPr lang="en-US" sz="3000" dirty="0">
                          <a:latin typeface="Times New Roman"/>
                          <a:cs typeface="Times New Roman"/>
                        </a:rPr>
                        <a:t>30.0%</a:t>
                      </a:r>
                    </a:p>
                    <a:p>
                      <a:pPr lvl="0" algn="ctr">
                        <a:buNone/>
                      </a:pPr>
                      <a:endParaRPr lang="en-US" sz="3000" dirty="0">
                        <a:latin typeface="Times New Roman"/>
                        <a:cs typeface="Times New Roman"/>
                      </a:endParaRPr>
                    </a:p>
                  </a:txBody>
                  <a:tcPr/>
                </a:tc>
                <a:extLst>
                  <a:ext uri="{0D108BD9-81ED-4DB2-BD59-A6C34878D82A}">
                    <a16:rowId xmlns:a16="http://schemas.microsoft.com/office/drawing/2014/main" val="2536099342"/>
                  </a:ext>
                </a:extLst>
              </a:tr>
              <a:tr h="771212">
                <a:tc>
                  <a:txBody>
                    <a:bodyPr/>
                    <a:lstStyle/>
                    <a:p>
                      <a:r>
                        <a:rPr lang="en-US" sz="3000">
                          <a:latin typeface="Times New Roman" panose="02020603050405020304" pitchFamily="18" charset="0"/>
                          <a:cs typeface="Times New Roman" panose="02020603050405020304" pitchFamily="18" charset="0"/>
                        </a:rPr>
                        <a:t>4 Co-occurring Health Risk</a:t>
                      </a:r>
                      <a:r>
                        <a:rPr lang="en-US" sz="3000" baseline="0">
                          <a:latin typeface="Times New Roman" panose="02020603050405020304" pitchFamily="18" charset="0"/>
                          <a:cs typeface="Times New Roman" panose="02020603050405020304" pitchFamily="18" charset="0"/>
                        </a:rPr>
                        <a:t> Behaviors</a:t>
                      </a:r>
                      <a:endParaRPr lang="en-US" sz="3000">
                        <a:latin typeface="Times New Roman" panose="02020603050405020304" pitchFamily="18" charset="0"/>
                        <a:cs typeface="Times New Roman" panose="02020603050405020304" pitchFamily="18" charset="0"/>
                      </a:endParaRPr>
                    </a:p>
                  </a:txBody>
                  <a:tcPr/>
                </a:tc>
                <a:tc>
                  <a:txBody>
                    <a:bodyPr/>
                    <a:lstStyle/>
                    <a:p>
                      <a:pPr>
                        <a:buNone/>
                      </a:pPr>
                      <a:r>
                        <a:rPr lang="en-US" sz="3000" dirty="0">
                          <a:latin typeface="Times New Roman"/>
                          <a:cs typeface="Times New Roman"/>
                        </a:rPr>
                        <a:t>             15.8%</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60787922"/>
                  </a:ext>
                </a:extLst>
              </a:tr>
            </a:tbl>
          </a:graphicData>
        </a:graphic>
      </p:graphicFrame>
      <p:graphicFrame>
        <p:nvGraphicFramePr>
          <p:cNvPr id="10" name="Table 9">
            <a:extLst>
              <a:ext uri="{FF2B5EF4-FFF2-40B4-BE49-F238E27FC236}">
                <a16:creationId xmlns:a16="http://schemas.microsoft.com/office/drawing/2014/main" id="{1EEDCB16-3298-4017-ABCB-ED67EBEAED26}"/>
              </a:ext>
            </a:extLst>
          </p:cNvPr>
          <p:cNvGraphicFramePr>
            <a:graphicFrameLocks noGrp="1"/>
          </p:cNvGraphicFramePr>
          <p:nvPr>
            <p:extLst>
              <p:ext uri="{D42A27DB-BD31-4B8C-83A1-F6EECF244321}">
                <p14:modId xmlns:p14="http://schemas.microsoft.com/office/powerpoint/2010/main" val="1059644464"/>
              </p:ext>
            </p:extLst>
          </p:nvPr>
        </p:nvGraphicFramePr>
        <p:xfrm>
          <a:off x="15449873" y="19955711"/>
          <a:ext cx="12560017" cy="6743933"/>
        </p:xfrm>
        <a:graphic>
          <a:graphicData uri="http://schemas.openxmlformats.org/drawingml/2006/table">
            <a:tbl>
              <a:tblPr firstRow="1" bandRow="1">
                <a:tableStyleId>{93296810-A885-4BE3-A3E7-6D5BEEA58F35}</a:tableStyleId>
              </a:tblPr>
              <a:tblGrid>
                <a:gridCol w="3933670">
                  <a:extLst>
                    <a:ext uri="{9D8B030D-6E8A-4147-A177-3AD203B41FA5}">
                      <a16:colId xmlns:a16="http://schemas.microsoft.com/office/drawing/2014/main" val="3845521006"/>
                    </a:ext>
                  </a:extLst>
                </a:gridCol>
                <a:gridCol w="4952779">
                  <a:extLst>
                    <a:ext uri="{9D8B030D-6E8A-4147-A177-3AD203B41FA5}">
                      <a16:colId xmlns:a16="http://schemas.microsoft.com/office/drawing/2014/main" val="2214978920"/>
                    </a:ext>
                  </a:extLst>
                </a:gridCol>
                <a:gridCol w="3673568">
                  <a:extLst>
                    <a:ext uri="{9D8B030D-6E8A-4147-A177-3AD203B41FA5}">
                      <a16:colId xmlns:a16="http://schemas.microsoft.com/office/drawing/2014/main" val="3452259766"/>
                    </a:ext>
                  </a:extLst>
                </a:gridCol>
              </a:tblGrid>
              <a:tr h="871404">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Risk Behavior</a:t>
                      </a:r>
                      <a:endParaRPr lang="en-US" sz="350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Categorization</a:t>
                      </a:r>
                      <a:endParaRPr lang="en-US" sz="350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Percentage</a:t>
                      </a:r>
                    </a:p>
                  </a:txBody>
                  <a:tcPr/>
                </a:tc>
                <a:extLst>
                  <a:ext uri="{0D108BD9-81ED-4DB2-BD59-A6C34878D82A}">
                    <a16:rowId xmlns:a16="http://schemas.microsoft.com/office/drawing/2014/main" val="1588323447"/>
                  </a:ext>
                </a:extLst>
              </a:tr>
              <a:tr h="1312943">
                <a:tc>
                  <a:txBody>
                    <a:bodyPr/>
                    <a:lstStyle/>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Binge Drinking</a:t>
                      </a:r>
                    </a:p>
                  </a:txBody>
                  <a:tcPr/>
                </a:tc>
                <a:tc>
                  <a:txBody>
                    <a:bodyPr/>
                    <a:lstStyle/>
                    <a:p>
                      <a:pPr marL="0" marR="0">
                        <a:lnSpc>
                          <a:spcPct val="107000"/>
                        </a:lnSpc>
                        <a:spcBef>
                          <a:spcPts val="0"/>
                        </a:spcBef>
                        <a:spcAft>
                          <a:spcPts val="800"/>
                        </a:spcAft>
                      </a:pPr>
                      <a:r>
                        <a:rPr lang="en-US" sz="3000">
                          <a:latin typeface="Times New Roman"/>
                          <a:ea typeface="Tahoma"/>
                          <a:cs typeface="Times New Roman"/>
                        </a:rPr>
                        <a:t>No</a:t>
                      </a:r>
                    </a:p>
                    <a:p>
                      <a:pPr marL="0" marR="0" lvl="0">
                        <a:lnSpc>
                          <a:spcPct val="107000"/>
                        </a:lnSpc>
                        <a:spcBef>
                          <a:spcPts val="0"/>
                        </a:spcBef>
                        <a:spcAft>
                          <a:spcPts val="800"/>
                        </a:spcAft>
                        <a:buNone/>
                      </a:pPr>
                      <a:r>
                        <a:rPr lang="en-US" sz="3000">
                          <a:latin typeface="Times New Roman"/>
                          <a:ea typeface="Tahoma"/>
                          <a:cs typeface="Times New Roman"/>
                        </a:rPr>
                        <a:t>One or More Times</a:t>
                      </a:r>
                      <a:endParaRPr lang="en-US" sz="3000">
                        <a:effectLst/>
                        <a:latin typeface="Times New Roman"/>
                        <a:ea typeface="Tahoma"/>
                        <a:cs typeface="Times New Roman"/>
                      </a:endParaRPr>
                    </a:p>
                  </a:txBody>
                  <a:tcPr/>
                </a:tc>
                <a:tc>
                  <a:txBody>
                    <a:bodyPr/>
                    <a:lstStyle/>
                    <a:p>
                      <a:pPr marL="0" marR="0" algn="ctr">
                        <a:lnSpc>
                          <a:spcPct val="107000"/>
                        </a:lnSpc>
                        <a:spcBef>
                          <a:spcPts val="0"/>
                        </a:spcBef>
                        <a:spcAft>
                          <a:spcPts val="800"/>
                        </a:spcAft>
                      </a:pPr>
                      <a:r>
                        <a:rPr lang="en-US" sz="3000">
                          <a:latin typeface="Times New Roman"/>
                          <a:ea typeface="Tahoma"/>
                          <a:cs typeface="Times New Roman"/>
                        </a:rPr>
                        <a:t>57.2%</a:t>
                      </a:r>
                      <a:endParaRPr lang="en-US"/>
                    </a:p>
                    <a:p>
                      <a:pPr marL="0" marR="0" lvl="0" algn="ctr">
                        <a:lnSpc>
                          <a:spcPct val="107000"/>
                        </a:lnSpc>
                        <a:spcBef>
                          <a:spcPts val="0"/>
                        </a:spcBef>
                        <a:spcAft>
                          <a:spcPts val="800"/>
                        </a:spcAft>
                        <a:buNone/>
                      </a:pPr>
                      <a:r>
                        <a:rPr lang="en-US" sz="3000">
                          <a:latin typeface="Times New Roman"/>
                          <a:ea typeface="Tahoma"/>
                          <a:cs typeface="Times New Roman"/>
                        </a:rPr>
                        <a:t>42.2%</a:t>
                      </a:r>
                      <a:endParaRPr lang="en-US">
                        <a:effectLst/>
                      </a:endParaRPr>
                    </a:p>
                  </a:txBody>
                  <a:tcPr/>
                </a:tc>
                <a:extLst>
                  <a:ext uri="{0D108BD9-81ED-4DB2-BD59-A6C34878D82A}">
                    <a16:rowId xmlns:a16="http://schemas.microsoft.com/office/drawing/2014/main" val="4014100185"/>
                  </a:ext>
                </a:extLst>
              </a:tr>
              <a:tr h="1457735">
                <a:tc>
                  <a:txBody>
                    <a:bodyPr/>
                    <a:lstStyle/>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Nutrition</a:t>
                      </a:r>
                    </a:p>
                  </a:txBody>
                  <a:tcPr/>
                </a:tc>
                <a:tc>
                  <a:txBody>
                    <a:bodyPr/>
                    <a:lstStyle/>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3 or More Servings</a:t>
                      </a:r>
                    </a:p>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2 or Fewer Servings</a:t>
                      </a:r>
                    </a:p>
                  </a:txBody>
                  <a:tcPr/>
                </a:tc>
                <a:tc>
                  <a:txBody>
                    <a:bodyPr/>
                    <a:lstStyle/>
                    <a:p>
                      <a:pPr marL="0" marR="0" algn="ctr">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31.6%</a:t>
                      </a:r>
                    </a:p>
                    <a:p>
                      <a:pPr marL="0" marR="0" algn="ctr">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68.1%</a:t>
                      </a:r>
                    </a:p>
                  </a:txBody>
                  <a:tcPr/>
                </a:tc>
                <a:extLst>
                  <a:ext uri="{0D108BD9-81ED-4DB2-BD59-A6C34878D82A}">
                    <a16:rowId xmlns:a16="http://schemas.microsoft.com/office/drawing/2014/main" val="3238153944"/>
                  </a:ext>
                </a:extLst>
              </a:tr>
              <a:tr h="1395833">
                <a:tc>
                  <a:txBody>
                    <a:bodyPr/>
                    <a:lstStyle/>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Sleep </a:t>
                      </a:r>
                    </a:p>
                  </a:txBody>
                  <a:tcPr/>
                </a:tc>
                <a:tc>
                  <a:txBody>
                    <a:bodyPr/>
                    <a:lstStyle/>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5 or More Days</a:t>
                      </a:r>
                    </a:p>
                    <a:p>
                      <a:pPr marL="0" marR="0">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4 or Fewer Days</a:t>
                      </a:r>
                    </a:p>
                  </a:txBody>
                  <a:tcPr/>
                </a:tc>
                <a:tc>
                  <a:txBody>
                    <a:bodyPr/>
                    <a:lstStyle/>
                    <a:p>
                      <a:pPr marL="0" marR="0" algn="ctr">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30.5%</a:t>
                      </a:r>
                    </a:p>
                    <a:p>
                      <a:pPr marL="0" marR="0" algn="ctr">
                        <a:lnSpc>
                          <a:spcPct val="107000"/>
                        </a:lnSpc>
                        <a:spcBef>
                          <a:spcPts val="0"/>
                        </a:spcBef>
                        <a:spcAft>
                          <a:spcPts val="800"/>
                        </a:spcAft>
                      </a:pPr>
                      <a:r>
                        <a:rPr lang="en-US" sz="3000">
                          <a:effectLst/>
                          <a:latin typeface="Times New Roman" panose="02020603050405020304" pitchFamily="18" charset="0"/>
                          <a:ea typeface="Tahoma" panose="020B0604030504040204" pitchFamily="34" charset="0"/>
                          <a:cs typeface="Times New Roman" panose="02020603050405020304" pitchFamily="18" charset="0"/>
                        </a:rPr>
                        <a:t>68.7%</a:t>
                      </a:r>
                    </a:p>
                  </a:txBody>
                  <a:tcPr/>
                </a:tc>
                <a:extLst>
                  <a:ext uri="{0D108BD9-81ED-4DB2-BD59-A6C34878D82A}">
                    <a16:rowId xmlns:a16="http://schemas.microsoft.com/office/drawing/2014/main" val="1980037518"/>
                  </a:ext>
                </a:extLst>
              </a:tr>
              <a:tr h="1706018">
                <a:tc>
                  <a:txBody>
                    <a:bodyPr/>
                    <a:lstStyle/>
                    <a:p>
                      <a:pPr marL="0" marR="0">
                        <a:lnSpc>
                          <a:spcPct val="107000"/>
                        </a:lnSpc>
                        <a:spcBef>
                          <a:spcPts val="0"/>
                        </a:spcBef>
                        <a:spcAft>
                          <a:spcPts val="800"/>
                        </a:spcAft>
                      </a:pPr>
                      <a:r>
                        <a:rPr lang="en-US" sz="3000">
                          <a:effectLst/>
                          <a:latin typeface="Times New Roman" panose="02020603050405020304" pitchFamily="18" charset="0"/>
                          <a:cs typeface="Times New Roman" panose="02020603050405020304" pitchFamily="18" charset="0"/>
                        </a:rPr>
                        <a:t>Physical Activity</a:t>
                      </a:r>
                    </a:p>
                  </a:txBody>
                  <a:tcPr/>
                </a:tc>
                <a:tc>
                  <a:txBody>
                    <a:bodyPr/>
                    <a:lstStyle/>
                    <a:p>
                      <a:pPr marL="0" marR="0">
                        <a:lnSpc>
                          <a:spcPct val="107000"/>
                        </a:lnSpc>
                        <a:spcBef>
                          <a:spcPts val="0"/>
                        </a:spcBef>
                        <a:spcAft>
                          <a:spcPts val="800"/>
                        </a:spcAft>
                      </a:pPr>
                      <a:r>
                        <a:rPr lang="en-US" sz="3000">
                          <a:effectLst/>
                          <a:latin typeface="Times New Roman" panose="02020603050405020304" pitchFamily="18" charset="0"/>
                          <a:cs typeface="Times New Roman" panose="02020603050405020304" pitchFamily="18" charset="0"/>
                        </a:rPr>
                        <a:t>Adequate Moderate/ Vigorous</a:t>
                      </a:r>
                    </a:p>
                    <a:p>
                      <a:pPr marL="0" marR="0">
                        <a:lnSpc>
                          <a:spcPct val="107000"/>
                        </a:lnSpc>
                        <a:spcBef>
                          <a:spcPts val="0"/>
                        </a:spcBef>
                        <a:spcAft>
                          <a:spcPts val="800"/>
                        </a:spcAft>
                      </a:pPr>
                      <a:r>
                        <a:rPr lang="en-US" sz="3000">
                          <a:effectLst/>
                          <a:latin typeface="Times New Roman" panose="02020603050405020304" pitchFamily="18" charset="0"/>
                          <a:cs typeface="Times New Roman" panose="02020603050405020304" pitchFamily="18" charset="0"/>
                        </a:rPr>
                        <a:t>Inadequate Moderate/ Vigorous </a:t>
                      </a:r>
                    </a:p>
                  </a:txBody>
                  <a:tcPr/>
                </a:tc>
                <a:tc>
                  <a:txBody>
                    <a:bodyPr/>
                    <a:lstStyle/>
                    <a:p>
                      <a:pPr marL="0" marR="0" algn="ctr">
                        <a:lnSpc>
                          <a:spcPct val="107000"/>
                        </a:lnSpc>
                        <a:spcBef>
                          <a:spcPts val="0"/>
                        </a:spcBef>
                        <a:spcAft>
                          <a:spcPts val="800"/>
                        </a:spcAft>
                      </a:pPr>
                      <a:r>
                        <a:rPr lang="en-US" sz="3000">
                          <a:effectLst/>
                          <a:latin typeface="Times New Roman" panose="02020603050405020304" pitchFamily="18" charset="0"/>
                          <a:cs typeface="Times New Roman" panose="02020603050405020304" pitchFamily="18" charset="0"/>
                        </a:rPr>
                        <a:t>45.2%</a:t>
                      </a:r>
                    </a:p>
                    <a:p>
                      <a:pPr marL="0" marR="0" algn="ctr">
                        <a:lnSpc>
                          <a:spcPct val="107000"/>
                        </a:lnSpc>
                        <a:spcBef>
                          <a:spcPts val="0"/>
                        </a:spcBef>
                        <a:spcAft>
                          <a:spcPts val="800"/>
                        </a:spcAft>
                      </a:pPr>
                      <a:r>
                        <a:rPr lang="en-US" sz="3000">
                          <a:effectLst/>
                          <a:latin typeface="Times New Roman" panose="02020603050405020304" pitchFamily="18" charset="0"/>
                          <a:cs typeface="Times New Roman" panose="02020603050405020304" pitchFamily="18" charset="0"/>
                        </a:rPr>
                        <a:t>54.2%</a:t>
                      </a:r>
                      <a:endParaRPr lang="en-US" sz="3000">
                        <a:effectLst/>
                        <a:latin typeface="Times New Roman" panose="02020603050405020304" pitchFamily="18"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81078019"/>
                  </a:ext>
                </a:extLst>
              </a:tr>
            </a:tbl>
          </a:graphicData>
        </a:graphic>
      </p:graphicFrame>
      <p:sp>
        <p:nvSpPr>
          <p:cNvPr id="12" name="Rectangle 11">
            <a:extLst>
              <a:ext uri="{FF2B5EF4-FFF2-40B4-BE49-F238E27FC236}">
                <a16:creationId xmlns:a16="http://schemas.microsoft.com/office/drawing/2014/main" id="{AECAF10C-DA09-40BE-AC72-43E3EB5454CC}"/>
              </a:ext>
            </a:extLst>
          </p:cNvPr>
          <p:cNvSpPr/>
          <p:nvPr/>
        </p:nvSpPr>
        <p:spPr>
          <a:xfrm>
            <a:off x="1662105" y="4278661"/>
            <a:ext cx="13226118" cy="14246079"/>
          </a:xfrm>
          <a:prstGeom prst="rect">
            <a:avLst/>
          </a:prstGeom>
        </p:spPr>
        <p:txBody>
          <a:bodyPr wrap="square" anchor="t">
            <a:spAutoFit/>
          </a:bodyPr>
          <a:lstStyle/>
          <a:p>
            <a:pPr algn="just">
              <a:lnSpc>
                <a:spcPct val="107000"/>
              </a:lnSpc>
              <a:spcBef>
                <a:spcPts val="0"/>
              </a:spcBef>
              <a:spcAft>
                <a:spcPts val="0"/>
              </a:spcAft>
            </a:pPr>
            <a:r>
              <a:rPr lang="en-US" sz="3400" dirty="0">
                <a:latin typeface="Times New Roman" panose="02020603050405020304" pitchFamily="18" charset="0"/>
                <a:ea typeface="Calibri" panose="020F0502020204030204" pitchFamily="34" charset="0"/>
                <a:cs typeface="Times New Roman" panose="02020603050405020304" pitchFamily="18" charset="0"/>
              </a:rPr>
              <a:t>National data indicates that large numbers of college students are engaging in health risk behaviors (ACHA, 2018). Specifically, 27% report binge drinking within the past two weeks, 70% report consuming two or fewer servings of fruits and vegetables per day, 89% report getting five or fewer days of enough sleep to feel rested, and only 54% meet the latest guidelines for physical activity (ACHA, 2018). A number of studies have linked particular health risk behaviors with mental health symptoms among college students. For example, one study found an association between binge drinking and anxiety (Cranford, Eisenberg, &amp; </a:t>
            </a:r>
            <a:r>
              <a:rPr lang="en-US" sz="3400" dirty="0" err="1">
                <a:latin typeface="Times New Roman" panose="02020603050405020304" pitchFamily="18" charset="0"/>
                <a:ea typeface="Calibri" panose="020F0502020204030204" pitchFamily="34" charset="0"/>
                <a:cs typeface="Times New Roman" panose="02020603050405020304" pitchFamily="18" charset="0"/>
              </a:rPr>
              <a:t>Serras</a:t>
            </a:r>
            <a:r>
              <a:rPr lang="en-US" sz="3400" dirty="0">
                <a:latin typeface="Times New Roman" panose="02020603050405020304" pitchFamily="18" charset="0"/>
                <a:ea typeface="Calibri" panose="020F0502020204030204" pitchFamily="34" charset="0"/>
                <a:cs typeface="Times New Roman" panose="02020603050405020304" pitchFamily="18" charset="0"/>
              </a:rPr>
              <a:t>, 2009). Additionally</a:t>
            </a:r>
            <a:r>
              <a:rPr lang="en-US" sz="3400" dirty="0">
                <a:latin typeface="Calibri" panose="020F0502020204030204" pitchFamily="34" charset="0"/>
                <a:ea typeface="Calibri" panose="020F0502020204030204" pitchFamily="34" charset="0"/>
                <a:cs typeface="Times New Roman" panose="02020603050405020304" pitchFamily="18" charset="0"/>
              </a:rPr>
              <a:t>, s</a:t>
            </a:r>
            <a:r>
              <a:rPr lang="en-US" sz="3400" dirty="0"/>
              <a:t>leep quality has been associated with depression symptoms (Peach, </a:t>
            </a:r>
            <a:r>
              <a:rPr lang="en-US" sz="3400" dirty="0" err="1"/>
              <a:t>Gaultney</a:t>
            </a:r>
            <a:r>
              <a:rPr lang="en-US" sz="3400" dirty="0"/>
              <a:t>, &amp; Gray, 2016).</a:t>
            </a:r>
            <a:r>
              <a:rPr lang="en-US" sz="3400" b="1" dirty="0">
                <a:latin typeface="Times New Roman" panose="02020603050405020304" pitchFamily="18" charset="0"/>
                <a:ea typeface="Calibri" panose="020F0502020204030204" pitchFamily="34" charset="0"/>
                <a:cs typeface="Times New Roman" panose="02020603050405020304" pitchFamily="18" charset="0"/>
              </a:rPr>
              <a:t> </a:t>
            </a:r>
            <a:r>
              <a:rPr lang="en-US" sz="3400" dirty="0">
                <a:latin typeface="Times New Roman" panose="02020603050405020304" pitchFamily="18" charset="0"/>
                <a:ea typeface="Calibri" panose="020F0502020204030204" pitchFamily="34" charset="0"/>
                <a:cs typeface="Times New Roman" panose="02020603050405020304" pitchFamily="18" charset="0"/>
              </a:rPr>
              <a:t>Research has also shown that health risk behaviors often co-occur in a patterned way among college students (Laska et al., 2009), and certain patterns of clustering are more likely to be associated with mental health issues (Champion et al., 2018). In light of high rates of mental health symptoms among college students (ACHA, 2018) and the nature of risk behaviors as modifiable or preventable, the association between health risk behaviors and mental health is an important area of research that warrants further investigation. The purpose of the current study is to identify prevalence rates of four </a:t>
            </a:r>
            <a:r>
              <a:rPr lang="en-US" sz="3400">
                <a:latin typeface="Times New Roman" panose="02020603050405020304" pitchFamily="18" charset="0"/>
                <a:ea typeface="Calibri" panose="020F0502020204030204" pitchFamily="34" charset="0"/>
                <a:cs typeface="Times New Roman" panose="02020603050405020304" pitchFamily="18" charset="0"/>
              </a:rPr>
              <a:t>common health </a:t>
            </a:r>
            <a:r>
              <a:rPr lang="en-US" sz="3400" dirty="0">
                <a:latin typeface="Times New Roman" panose="02020603050405020304" pitchFamily="18" charset="0"/>
                <a:ea typeface="Calibri" panose="020F0502020204030204" pitchFamily="34" charset="0"/>
                <a:cs typeface="Times New Roman" panose="02020603050405020304" pitchFamily="18" charset="0"/>
              </a:rPr>
              <a:t>risk behaviors, examine the extent to which these health risk behaviors co-occur, and to determine if there is an association between the co-occurrence of multiple risk behaviors and mental health symptoms. Results are expected to inform the design and delivery of prevention programming targeted to college students</a:t>
            </a:r>
            <a:r>
              <a:rPr lang="en-US" sz="3450" dirty="0">
                <a:latin typeface="Times New Roman" panose="02020603050405020304" pitchFamily="18" charset="0"/>
                <a:ea typeface="Calibri" panose="020F0502020204030204" pitchFamily="34" charset="0"/>
                <a:cs typeface="Times New Roman" panose="02020603050405020304" pitchFamily="18" charset="0"/>
              </a:rPr>
              <a:t>.        </a:t>
            </a:r>
            <a:endParaRPr lang="en-US" sz="345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3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7AC11E83-E002-44F2-9B4D-60842B046BDC}"/>
              </a:ext>
            </a:extLst>
          </p:cNvPr>
          <p:cNvSpPr txBox="1"/>
          <p:nvPr/>
        </p:nvSpPr>
        <p:spPr>
          <a:xfrm>
            <a:off x="15358737" y="15104167"/>
            <a:ext cx="12772845" cy="3970318"/>
          </a:xfrm>
          <a:prstGeom prst="rect">
            <a:avLst/>
          </a:prstGeom>
          <a:noFill/>
        </p:spPr>
        <p:txBody>
          <a:bodyPr wrap="square" rtlCol="0">
            <a:spAutoFit/>
          </a:bodyPr>
          <a:lstStyle/>
          <a:p>
            <a:pPr algn="just"/>
            <a:r>
              <a:rPr lang="en-US" sz="3600" dirty="0"/>
              <a:t>Frequency analyses were run to identify the prevalence rates of the four risk behaviors (see Table 1). The  categorization of at risk for the four risk behaviors was informed by national guidelines where possible (i.e. CDC (2017), AHA (2007), etc.). Health risk behaviors were totaled and ranged from 0-1 (No co-occurring risk behaviors) to 4 (4 co-occurring risk behaviors). Frequency analyses were run to analyze the rates of co-occurring health risk behaviors (see Table 2). </a:t>
            </a:r>
          </a:p>
        </p:txBody>
      </p:sp>
      <p:graphicFrame>
        <p:nvGraphicFramePr>
          <p:cNvPr id="35" name="Table 34">
            <a:extLst>
              <a:ext uri="{FF2B5EF4-FFF2-40B4-BE49-F238E27FC236}">
                <a16:creationId xmlns:a16="http://schemas.microsoft.com/office/drawing/2014/main" id="{D3FC1535-9912-49DF-8D1A-DDA0B0431579}"/>
              </a:ext>
            </a:extLst>
          </p:cNvPr>
          <p:cNvGraphicFramePr>
            <a:graphicFrameLocks noGrp="1"/>
          </p:cNvGraphicFramePr>
          <p:nvPr>
            <p:extLst>
              <p:ext uri="{D42A27DB-BD31-4B8C-83A1-F6EECF244321}">
                <p14:modId xmlns:p14="http://schemas.microsoft.com/office/powerpoint/2010/main" val="905742631"/>
              </p:ext>
            </p:extLst>
          </p:nvPr>
        </p:nvGraphicFramePr>
        <p:xfrm>
          <a:off x="28703738" y="8899624"/>
          <a:ext cx="13053911" cy="5414925"/>
        </p:xfrm>
        <a:graphic>
          <a:graphicData uri="http://schemas.openxmlformats.org/drawingml/2006/table">
            <a:tbl>
              <a:tblPr firstRow="1" bandRow="1">
                <a:tableStyleId>{93296810-A885-4BE3-A3E7-6D5BEEA58F35}</a:tableStyleId>
              </a:tblPr>
              <a:tblGrid>
                <a:gridCol w="4214124">
                  <a:extLst>
                    <a:ext uri="{9D8B030D-6E8A-4147-A177-3AD203B41FA5}">
                      <a16:colId xmlns:a16="http://schemas.microsoft.com/office/drawing/2014/main" val="3845521006"/>
                    </a:ext>
                  </a:extLst>
                </a:gridCol>
                <a:gridCol w="1777815">
                  <a:extLst>
                    <a:ext uri="{9D8B030D-6E8A-4147-A177-3AD203B41FA5}">
                      <a16:colId xmlns:a16="http://schemas.microsoft.com/office/drawing/2014/main" val="2214978920"/>
                    </a:ext>
                  </a:extLst>
                </a:gridCol>
                <a:gridCol w="1939433">
                  <a:extLst>
                    <a:ext uri="{9D8B030D-6E8A-4147-A177-3AD203B41FA5}">
                      <a16:colId xmlns:a16="http://schemas.microsoft.com/office/drawing/2014/main" val="3452259766"/>
                    </a:ext>
                  </a:extLst>
                </a:gridCol>
                <a:gridCol w="1899028">
                  <a:extLst>
                    <a:ext uri="{9D8B030D-6E8A-4147-A177-3AD203B41FA5}">
                      <a16:colId xmlns:a16="http://schemas.microsoft.com/office/drawing/2014/main" val="889541465"/>
                    </a:ext>
                  </a:extLst>
                </a:gridCol>
                <a:gridCol w="1697004">
                  <a:extLst>
                    <a:ext uri="{9D8B030D-6E8A-4147-A177-3AD203B41FA5}">
                      <a16:colId xmlns:a16="http://schemas.microsoft.com/office/drawing/2014/main" val="3822964925"/>
                    </a:ext>
                  </a:extLst>
                </a:gridCol>
                <a:gridCol w="1526507">
                  <a:extLst>
                    <a:ext uri="{9D8B030D-6E8A-4147-A177-3AD203B41FA5}">
                      <a16:colId xmlns:a16="http://schemas.microsoft.com/office/drawing/2014/main" val="2803997054"/>
                    </a:ext>
                  </a:extLst>
                </a:gridCol>
              </a:tblGrid>
              <a:tr h="1137754">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Variable</a:t>
                      </a:r>
                      <a:endParaRPr lang="en-US" sz="350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B</a:t>
                      </a:r>
                      <a:endParaRPr lang="en-US" sz="350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Std. Error</a:t>
                      </a: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 Beta </a:t>
                      </a: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t     </a:t>
                      </a:r>
                    </a:p>
                  </a:txBody>
                  <a:tcPr/>
                </a:tc>
                <a:tc>
                  <a:txBody>
                    <a:bodyPr/>
                    <a:lstStyle/>
                    <a:p>
                      <a:pPr marL="0" marR="0" algn="ctr">
                        <a:lnSpc>
                          <a:spcPct val="107000"/>
                        </a:lnSpc>
                        <a:spcBef>
                          <a:spcPts val="0"/>
                        </a:spcBef>
                        <a:spcAft>
                          <a:spcPts val="800"/>
                        </a:spcAft>
                      </a:pPr>
                      <a:r>
                        <a:rPr lang="en-US" sz="3500">
                          <a:effectLst/>
                          <a:latin typeface="Times New Roman" panose="02020603050405020304" pitchFamily="18" charset="0"/>
                          <a:cs typeface="Times New Roman" panose="02020603050405020304" pitchFamily="18" charset="0"/>
                        </a:rPr>
                        <a:t> p</a:t>
                      </a:r>
                    </a:p>
                  </a:txBody>
                  <a:tcPr/>
                </a:tc>
                <a:extLst>
                  <a:ext uri="{0D108BD9-81ED-4DB2-BD59-A6C34878D82A}">
                    <a16:rowId xmlns:a16="http://schemas.microsoft.com/office/drawing/2014/main" val="1588323447"/>
                  </a:ext>
                </a:extLst>
              </a:tr>
              <a:tr h="2016383">
                <a:tc>
                  <a:txBody>
                    <a:bodyPr/>
                    <a:lstStyle/>
                    <a:p>
                      <a:pPr marL="0" marR="0">
                        <a:lnSpc>
                          <a:spcPct val="107000"/>
                        </a:lnSpc>
                        <a:spcBef>
                          <a:spcPts val="0"/>
                        </a:spcBef>
                        <a:spcAft>
                          <a:spcPts val="0"/>
                        </a:spcAft>
                      </a:pPr>
                      <a:r>
                        <a:rPr lang="en-US" sz="3000" b="1" dirty="0">
                          <a:effectLst/>
                          <a:latin typeface="Times New Roman" panose="02020603050405020304" pitchFamily="18" charset="0"/>
                          <a:cs typeface="Times New Roman" panose="02020603050405020304" pitchFamily="18" charset="0"/>
                        </a:rPr>
                        <a:t>Mental Health Symptoms (Past 30 Days)</a:t>
                      </a:r>
                    </a:p>
                    <a:p>
                      <a:pPr marL="0" marR="0">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Health Risk Behaviors</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.400</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.126</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.168</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3.184</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.002</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4014100185"/>
                  </a:ext>
                </a:extLst>
              </a:tr>
              <a:tr h="2204107">
                <a:tc>
                  <a:txBody>
                    <a:bodyPr/>
                    <a:lstStyle/>
                    <a:p>
                      <a:pPr marL="0" marR="0">
                        <a:lnSpc>
                          <a:spcPct val="107000"/>
                        </a:lnSpc>
                        <a:spcBef>
                          <a:spcPts val="0"/>
                        </a:spcBef>
                        <a:spcAft>
                          <a:spcPts val="0"/>
                        </a:spcAft>
                      </a:pPr>
                      <a:r>
                        <a:rPr lang="en-US" sz="3000" b="1" dirty="0">
                          <a:effectLst/>
                          <a:latin typeface="Times New Roman" panose="02020603050405020304" pitchFamily="18" charset="0"/>
                          <a:cs typeface="Times New Roman" panose="02020603050405020304" pitchFamily="18" charset="0"/>
                        </a:rPr>
                        <a:t>Mental Health Symptoms (Past 12</a:t>
                      </a:r>
                      <a:r>
                        <a:rPr lang="en-US" sz="3000" b="1" baseline="0" dirty="0">
                          <a:effectLst/>
                          <a:latin typeface="Times New Roman" panose="02020603050405020304" pitchFamily="18" charset="0"/>
                          <a:cs typeface="Times New Roman" panose="02020603050405020304" pitchFamily="18" charset="0"/>
                        </a:rPr>
                        <a:t> Months)</a:t>
                      </a:r>
                      <a:endParaRPr lang="en-US" sz="3000" b="1" dirty="0">
                        <a:effectLst/>
                        <a:latin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Health Risk Behaviors</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.543</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.138</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.206</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dirty="0">
                          <a:effectLst/>
                          <a:latin typeface="Times New Roman" panose="02020603050405020304" pitchFamily="18" charset="0"/>
                          <a:cs typeface="Times New Roman" panose="02020603050405020304" pitchFamily="18" charset="0"/>
                        </a:rPr>
                        <a:t>3.935</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dirty="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endParaRPr lang="en-US" sz="3000">
                        <a:effectLst/>
                        <a:latin typeface="Times New Roman" panose="02020603050405020304" pitchFamily="18" charset="0"/>
                        <a:cs typeface="Times New Roman" panose="02020603050405020304" pitchFamily="18" charset="0"/>
                      </a:endParaRPr>
                    </a:p>
                    <a:p>
                      <a:pPr marL="0" marR="0" algn="ctr">
                        <a:lnSpc>
                          <a:spcPct val="107000"/>
                        </a:lnSpc>
                        <a:spcBef>
                          <a:spcPts val="0"/>
                        </a:spcBef>
                        <a:spcAft>
                          <a:spcPts val="0"/>
                        </a:spcAft>
                      </a:pPr>
                      <a:r>
                        <a:rPr lang="en-US" sz="3000">
                          <a:effectLst/>
                          <a:latin typeface="Times New Roman" panose="02020603050405020304" pitchFamily="18" charset="0"/>
                          <a:cs typeface="Times New Roman" panose="02020603050405020304" pitchFamily="18" charset="0"/>
                        </a:rPr>
                        <a:t>.</a:t>
                      </a:r>
                      <a:r>
                        <a:rPr lang="en-US" sz="3000" dirty="0">
                          <a:effectLst/>
                          <a:latin typeface="Times New Roman" panose="02020603050405020304" pitchFamily="18" charset="0"/>
                          <a:cs typeface="Times New Roman" panose="02020603050405020304" pitchFamily="18" charset="0"/>
                        </a:rPr>
                        <a:t>000</a:t>
                      </a:r>
                      <a:endParaRPr lang="en-US" sz="3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238153944"/>
                  </a:ext>
                </a:extLst>
              </a:tr>
            </a:tbl>
          </a:graphicData>
        </a:graphic>
      </p:graphicFrame>
      <p:sp>
        <p:nvSpPr>
          <p:cNvPr id="13" name="Rectangle 12">
            <a:extLst>
              <a:ext uri="{FF2B5EF4-FFF2-40B4-BE49-F238E27FC236}">
                <a16:creationId xmlns:a16="http://schemas.microsoft.com/office/drawing/2014/main" id="{6BACE21F-7AAC-4F0B-A476-B82132CD4CF5}"/>
              </a:ext>
            </a:extLst>
          </p:cNvPr>
          <p:cNvSpPr/>
          <p:nvPr/>
        </p:nvSpPr>
        <p:spPr>
          <a:xfrm>
            <a:off x="28571540" y="4222668"/>
            <a:ext cx="13382817" cy="3416320"/>
          </a:xfrm>
          <a:prstGeom prst="rect">
            <a:avLst/>
          </a:prstGeom>
        </p:spPr>
        <p:txBody>
          <a:bodyPr wrap="square">
            <a:spAutoFit/>
          </a:bodyPr>
          <a:lstStyle/>
          <a:p>
            <a:pPr algn="just"/>
            <a:r>
              <a:rPr lang="en-US" sz="3600" dirty="0"/>
              <a:t>Linear regression analyses were run to test if co-occurring risk behaviors were associated with mental health symptoms (see Table 3). Analyses were run for the total number of mental health symptoms in the past 30 days and the past 12 months. Results indicate that co-occurring risk behaviors predict mental health symptoms for both timeframes.</a:t>
            </a: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TotalTime>
  <Words>1264</Words>
  <Application>Microsoft Office PowerPoint</Application>
  <PresentationFormat>Custom</PresentationFormat>
  <Paragraphs>132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Massachusetts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Biomechanics Lab</dc:creator>
  <cp:lastModifiedBy>Laila McGeorge</cp:lastModifiedBy>
  <cp:revision>17</cp:revision>
  <cp:lastPrinted>2018-12-13T18:31:34Z</cp:lastPrinted>
  <dcterms:created xsi:type="dcterms:W3CDTF">2014-04-07T21:33:53Z</dcterms:created>
  <dcterms:modified xsi:type="dcterms:W3CDTF">2019-01-17T16:35:55Z</dcterms:modified>
</cp:coreProperties>
</file>