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51206400" cy="36576000"/>
  <p:notesSz cx="9309100" cy="70532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5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5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5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5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5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5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5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5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5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52">
          <p15:clr>
            <a:srgbClr val="A4A3A4"/>
          </p15:clr>
        </p15:guide>
        <p15:guide id="2" pos="3139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ost, Prof. Eileen T." initials="YPET" lastIdx="17" clrIdx="0">
    <p:extLst>
      <p:ext uri="{19B8F6BF-5375-455C-9EA6-DF929625EA0E}">
        <p15:presenceInfo xmlns:p15="http://schemas.microsoft.com/office/powerpoint/2012/main" userId="S-1-5-21-1275210071-1336601894-1801674531-6062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588" autoAdjust="0"/>
    <p:restoredTop sz="83267" autoAdjust="0"/>
  </p:normalViewPr>
  <p:slideViewPr>
    <p:cSldViewPr>
      <p:cViewPr varScale="1">
        <p:scale>
          <a:sx n="17" d="100"/>
          <a:sy n="17" d="100"/>
        </p:scale>
        <p:origin x="1507" y="120"/>
      </p:cViewPr>
      <p:guideLst>
        <p:guide orient="horz" pos="22752"/>
        <p:guide pos="313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34579" cy="352983"/>
          </a:xfrm>
          <a:prstGeom prst="rect">
            <a:avLst/>
          </a:prstGeom>
        </p:spPr>
        <p:txBody>
          <a:bodyPr vert="horz" lIns="91751" tIns="45875" rIns="91751" bIns="45875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72932" y="0"/>
            <a:ext cx="4034579" cy="352983"/>
          </a:xfrm>
          <a:prstGeom prst="rect">
            <a:avLst/>
          </a:prstGeom>
        </p:spPr>
        <p:txBody>
          <a:bodyPr vert="horz" lIns="91751" tIns="45875" rIns="91751" bIns="45875" rtlCol="0"/>
          <a:lstStyle>
            <a:lvl1pPr algn="r">
              <a:defRPr sz="1200"/>
            </a:lvl1pPr>
          </a:lstStyle>
          <a:p>
            <a:fld id="{4E60B578-F3E5-43C9-82F6-A19ACB043A22}" type="datetimeFigureOut">
              <a:rPr lang="en-US" smtClean="0"/>
              <a:t>4/11/2018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03525" y="528638"/>
            <a:ext cx="3702050" cy="2644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51" tIns="45875" rIns="91751" bIns="45875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1546" y="3350940"/>
            <a:ext cx="7446008" cy="3173649"/>
          </a:xfrm>
          <a:prstGeom prst="rect">
            <a:avLst/>
          </a:prstGeom>
        </p:spPr>
        <p:txBody>
          <a:bodyPr vert="horz" lIns="91751" tIns="45875" rIns="91751" bIns="4587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98683"/>
            <a:ext cx="4034579" cy="352983"/>
          </a:xfrm>
          <a:prstGeom prst="rect">
            <a:avLst/>
          </a:prstGeom>
        </p:spPr>
        <p:txBody>
          <a:bodyPr vert="horz" lIns="91751" tIns="45875" rIns="91751" bIns="45875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72932" y="6698683"/>
            <a:ext cx="4034579" cy="352983"/>
          </a:xfrm>
          <a:prstGeom prst="rect">
            <a:avLst/>
          </a:prstGeom>
        </p:spPr>
        <p:txBody>
          <a:bodyPr vert="horz" lIns="91751" tIns="45875" rIns="91751" bIns="45875" rtlCol="0" anchor="b"/>
          <a:lstStyle>
            <a:lvl1pPr algn="r">
              <a:defRPr sz="1200"/>
            </a:lvl1pPr>
          </a:lstStyle>
          <a:p>
            <a:fld id="{892DB0B7-6350-48BB-92EE-613889619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952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B0B7-6350-48BB-92EE-6138896193D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059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0163" y="11361738"/>
            <a:ext cx="43526075" cy="78406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80325" y="20726400"/>
            <a:ext cx="35845750" cy="93472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F59538-633F-4A07-A759-9D2FE8668B1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878A9A-43C2-4560-BA9F-E8B7C675FE1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485513" y="3252788"/>
            <a:ext cx="10880725" cy="292592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0163" y="3252788"/>
            <a:ext cx="32492950" cy="292592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D30728-1707-435D-A79A-81AF6AC26AA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4C2B81-C66C-480B-A8C1-B50467235D8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4950" y="23502938"/>
            <a:ext cx="43526075" cy="72644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4950" y="15501938"/>
            <a:ext cx="43526075" cy="80010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EA1C0D-BC72-4458-BD28-034B46FE191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0163" y="10566400"/>
            <a:ext cx="21686837" cy="2194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79400" y="10566400"/>
            <a:ext cx="21686838" cy="2194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1251CF-036A-4610-A4DE-7BC4BFEB705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638" y="1465263"/>
            <a:ext cx="46085125" cy="609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638" y="8186738"/>
            <a:ext cx="22625050" cy="3413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0638" y="11599863"/>
            <a:ext cx="22625050" cy="2107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12775" y="8186738"/>
            <a:ext cx="22632988" cy="3413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12775" y="11599863"/>
            <a:ext cx="22632988" cy="2107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044A50-A332-419E-A54C-36476D11387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7EDE1C-DA25-48A2-881C-ED3C1088C99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A25EF8-917E-438E-946E-FB9752C4A0A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638" y="1455738"/>
            <a:ext cx="16846550" cy="6197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19963" y="1455738"/>
            <a:ext cx="28625800" cy="31216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638" y="7653338"/>
            <a:ext cx="16846550" cy="2501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5E82DB-F9F2-4C25-A7A3-EE9772F6FB4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6175" y="25603200"/>
            <a:ext cx="30724475" cy="3022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36175" y="3268663"/>
            <a:ext cx="30724475" cy="21945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36175" y="28625800"/>
            <a:ext cx="30724475" cy="4292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090A3F-A8B5-426D-9D07-35973391218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40163" y="3252788"/>
            <a:ext cx="43526075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3410" tIns="271705" rIns="543410" bIns="2717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0163" y="10566400"/>
            <a:ext cx="43526075" cy="2194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3410" tIns="271705" rIns="543410" bIns="2717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40163" y="33324800"/>
            <a:ext cx="10668000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43410" tIns="271705" rIns="543410" bIns="271705" numCol="1" anchor="t" anchorCtr="0" compatLnSpc="1">
            <a:prstTxWarp prst="textNoShape">
              <a:avLst/>
            </a:prstTxWarp>
          </a:bodyPr>
          <a:lstStyle>
            <a:lvl1pPr>
              <a:defRPr sz="8300"/>
            </a:lvl1pPr>
          </a:lstStyle>
          <a:p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495838" y="33324800"/>
            <a:ext cx="16214725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43410" tIns="271705" rIns="543410" bIns="271705" numCol="1" anchor="t" anchorCtr="0" compatLnSpc="1">
            <a:prstTxWarp prst="textNoShape">
              <a:avLst/>
            </a:prstTxWarp>
          </a:bodyPr>
          <a:lstStyle>
            <a:lvl1pPr algn="ctr">
              <a:defRPr sz="83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698238" y="33324800"/>
            <a:ext cx="10668000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43410" tIns="271705" rIns="543410" bIns="271705" numCol="1" anchor="t" anchorCtr="0" compatLnSpc="1">
            <a:prstTxWarp prst="textNoShape">
              <a:avLst/>
            </a:prstTxWarp>
          </a:bodyPr>
          <a:lstStyle>
            <a:lvl1pPr algn="r">
              <a:defRPr sz="8300"/>
            </a:lvl1pPr>
          </a:lstStyle>
          <a:p>
            <a:fld id="{CDCD15A0-4609-4406-90C3-0C187FD31950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</a:defRPr>
      </a:lvl2pPr>
      <a:lvl3pPr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</a:defRPr>
      </a:lvl3pPr>
      <a:lvl4pPr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</a:defRPr>
      </a:lvl4pPr>
      <a:lvl5pPr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</a:defRPr>
      </a:lvl5pPr>
      <a:lvl6pPr marL="457200"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</a:defRPr>
      </a:lvl6pPr>
      <a:lvl7pPr marL="914400"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</a:defRPr>
      </a:lvl7pPr>
      <a:lvl8pPr marL="1371600"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</a:defRPr>
      </a:lvl8pPr>
      <a:lvl9pPr marL="1828800" algn="ctr" defTabSz="5434013" rtl="0" eaLnBrk="0" fontAlgn="base" hangingPunct="0">
        <a:spcBef>
          <a:spcPct val="0"/>
        </a:spcBef>
        <a:spcAft>
          <a:spcPct val="0"/>
        </a:spcAft>
        <a:defRPr sz="26100">
          <a:solidFill>
            <a:schemeClr val="tx2"/>
          </a:solidFill>
          <a:latin typeface="Times New Roman" pitchFamily="18" charset="0"/>
        </a:defRPr>
      </a:lvl9pPr>
    </p:titleStyle>
    <p:bodyStyle>
      <a:lvl1pPr marL="2038350" indent="-2038350" algn="l" defTabSz="5434013" rtl="0" eaLnBrk="0" fontAlgn="base" hangingPunct="0">
        <a:spcBef>
          <a:spcPct val="20000"/>
        </a:spcBef>
        <a:spcAft>
          <a:spcPct val="0"/>
        </a:spcAft>
        <a:buChar char="•"/>
        <a:defRPr sz="19000">
          <a:solidFill>
            <a:schemeClr val="tx1"/>
          </a:solidFill>
          <a:latin typeface="+mn-lt"/>
          <a:ea typeface="+mn-ea"/>
          <a:cs typeface="+mn-cs"/>
        </a:defRPr>
      </a:lvl1pPr>
      <a:lvl2pPr marL="4414838" indent="-1697038" algn="l" defTabSz="5434013" rtl="0" eaLnBrk="0" fontAlgn="base" hangingPunct="0">
        <a:spcBef>
          <a:spcPct val="20000"/>
        </a:spcBef>
        <a:spcAft>
          <a:spcPct val="0"/>
        </a:spcAft>
        <a:buChar char="–"/>
        <a:defRPr sz="16600">
          <a:solidFill>
            <a:schemeClr val="tx1"/>
          </a:solidFill>
          <a:latin typeface="+mn-lt"/>
        </a:defRPr>
      </a:lvl2pPr>
      <a:lvl3pPr marL="6792913" indent="-1358900" algn="l" defTabSz="5434013" rtl="0" eaLnBrk="0" fontAlgn="base" hangingPunct="0">
        <a:spcBef>
          <a:spcPct val="20000"/>
        </a:spcBef>
        <a:spcAft>
          <a:spcPct val="0"/>
        </a:spcAft>
        <a:buChar char="•"/>
        <a:defRPr sz="14300">
          <a:solidFill>
            <a:schemeClr val="tx1"/>
          </a:solidFill>
          <a:latin typeface="+mn-lt"/>
        </a:defRPr>
      </a:lvl3pPr>
      <a:lvl4pPr marL="9509125" indent="-1357313" algn="l" defTabSz="5434013" rtl="0" eaLnBrk="0" fontAlgn="base" hangingPunct="0">
        <a:spcBef>
          <a:spcPct val="20000"/>
        </a:spcBef>
        <a:spcAft>
          <a:spcPct val="0"/>
        </a:spcAft>
        <a:buChar char="–"/>
        <a:defRPr sz="11900">
          <a:solidFill>
            <a:schemeClr val="tx1"/>
          </a:solidFill>
          <a:latin typeface="+mn-lt"/>
        </a:defRPr>
      </a:lvl4pPr>
      <a:lvl5pPr marL="12226925" indent="-1358900" algn="l" defTabSz="5434013" rtl="0" eaLnBrk="0" fontAlgn="base" hangingPunct="0">
        <a:spcBef>
          <a:spcPct val="20000"/>
        </a:spcBef>
        <a:spcAft>
          <a:spcPct val="0"/>
        </a:spcAft>
        <a:buChar char="»"/>
        <a:defRPr sz="11900">
          <a:solidFill>
            <a:schemeClr val="tx1"/>
          </a:solidFill>
          <a:latin typeface="+mn-lt"/>
        </a:defRPr>
      </a:lvl5pPr>
      <a:lvl6pPr marL="12684125" indent="-1358900" algn="l" defTabSz="5434013" rtl="0" eaLnBrk="0" fontAlgn="base" hangingPunct="0">
        <a:spcBef>
          <a:spcPct val="20000"/>
        </a:spcBef>
        <a:spcAft>
          <a:spcPct val="0"/>
        </a:spcAft>
        <a:buChar char="»"/>
        <a:defRPr sz="11900">
          <a:solidFill>
            <a:schemeClr val="tx1"/>
          </a:solidFill>
          <a:latin typeface="+mn-lt"/>
        </a:defRPr>
      </a:lvl6pPr>
      <a:lvl7pPr marL="13141325" indent="-1358900" algn="l" defTabSz="5434013" rtl="0" eaLnBrk="0" fontAlgn="base" hangingPunct="0">
        <a:spcBef>
          <a:spcPct val="20000"/>
        </a:spcBef>
        <a:spcAft>
          <a:spcPct val="0"/>
        </a:spcAft>
        <a:buChar char="»"/>
        <a:defRPr sz="11900">
          <a:solidFill>
            <a:schemeClr val="tx1"/>
          </a:solidFill>
          <a:latin typeface="+mn-lt"/>
        </a:defRPr>
      </a:lvl7pPr>
      <a:lvl8pPr marL="13598525" indent="-1358900" algn="l" defTabSz="5434013" rtl="0" eaLnBrk="0" fontAlgn="base" hangingPunct="0">
        <a:spcBef>
          <a:spcPct val="20000"/>
        </a:spcBef>
        <a:spcAft>
          <a:spcPct val="0"/>
        </a:spcAft>
        <a:buChar char="»"/>
        <a:defRPr sz="11900">
          <a:solidFill>
            <a:schemeClr val="tx1"/>
          </a:solidFill>
          <a:latin typeface="+mn-lt"/>
        </a:defRPr>
      </a:lvl8pPr>
      <a:lvl9pPr marL="14055725" indent="-1358900" algn="l" defTabSz="5434013" rtl="0" eaLnBrk="0" fontAlgn="base" hangingPunct="0">
        <a:spcBef>
          <a:spcPct val="20000"/>
        </a:spcBef>
        <a:spcAft>
          <a:spcPct val="0"/>
        </a:spcAft>
        <a:buChar char="»"/>
        <a:defRPr sz="1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1346200" y="444500"/>
            <a:ext cx="48717200" cy="6060070"/>
          </a:xfrm>
          <a:solidFill>
            <a:srgbClr val="C00000"/>
          </a:solidFill>
          <a:ln>
            <a:solidFill>
              <a:srgbClr val="333399"/>
            </a:solidFill>
          </a:ln>
        </p:spPr>
        <p:txBody>
          <a:bodyPr/>
          <a:lstStyle/>
          <a:p>
            <a:r>
              <a:rPr lang="en-US" sz="8800" dirty="0" smtClean="0">
                <a:solidFill>
                  <a:schemeClr val="bg1"/>
                </a:solidFill>
              </a:rPr>
              <a:t/>
            </a:r>
            <a:br>
              <a:rPr lang="en-US" sz="8800" dirty="0" smtClean="0">
                <a:solidFill>
                  <a:schemeClr val="bg1"/>
                </a:solidFill>
              </a:rPr>
            </a:br>
            <a:r>
              <a:rPr lang="en-US" sz="8800" b="1" dirty="0" smtClean="0">
                <a:solidFill>
                  <a:schemeClr val="bg1"/>
                </a:solidFill>
              </a:rPr>
              <a:t>Interventions to Decrease Non-Actionable Patient Alarms on the Telemetry Unit</a:t>
            </a:r>
            <a:br>
              <a:rPr lang="en-US" sz="8800" b="1" dirty="0" smtClean="0">
                <a:solidFill>
                  <a:schemeClr val="bg1"/>
                </a:solidFill>
              </a:rPr>
            </a:br>
            <a:r>
              <a:rPr lang="en-US" sz="6000" b="1" dirty="0" smtClean="0">
                <a:solidFill>
                  <a:schemeClr val="bg1"/>
                </a:solidFill>
              </a:rPr>
              <a:t>Alyssa Mickalauskas, S.N. </a:t>
            </a:r>
            <a:br>
              <a:rPr lang="en-US" sz="6000" b="1" dirty="0" smtClean="0">
                <a:solidFill>
                  <a:schemeClr val="bg1"/>
                </a:solidFill>
              </a:rPr>
            </a:br>
            <a:r>
              <a:rPr lang="en-US" sz="4800" dirty="0" smtClean="0">
                <a:solidFill>
                  <a:schemeClr val="bg1"/>
                </a:solidFill>
              </a:rPr>
              <a:t>Sacred Heart University</a:t>
            </a:r>
            <a:br>
              <a:rPr lang="en-US" sz="4800" dirty="0" smtClean="0">
                <a:solidFill>
                  <a:schemeClr val="bg1"/>
                </a:solidFill>
              </a:rPr>
            </a:br>
            <a:r>
              <a:rPr lang="en-US" sz="4800" dirty="0" smtClean="0">
                <a:solidFill>
                  <a:schemeClr val="bg1"/>
                </a:solidFill>
              </a:rPr>
              <a:t>College of Nursing </a:t>
            </a:r>
            <a:r>
              <a:rPr lang="en-US" sz="4800" dirty="0">
                <a:solidFill>
                  <a:schemeClr val="bg1"/>
                </a:solidFill>
              </a:rPr>
              <a:t/>
            </a: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4800" dirty="0" smtClean="0">
                <a:solidFill>
                  <a:schemeClr val="bg1"/>
                </a:solidFill>
              </a:rPr>
              <a:t>Thomas </a:t>
            </a:r>
            <a:r>
              <a:rPr lang="en-US" sz="4800" dirty="0">
                <a:solidFill>
                  <a:schemeClr val="bg1"/>
                </a:solidFill>
              </a:rPr>
              <a:t>More Honors </a:t>
            </a:r>
            <a:r>
              <a:rPr lang="en-US" sz="4800" dirty="0" smtClean="0">
                <a:solidFill>
                  <a:schemeClr val="bg1"/>
                </a:solidFill>
              </a:rPr>
              <a:t>Program</a:t>
            </a:r>
            <a:br>
              <a:rPr lang="en-US" sz="4800" dirty="0" smtClean="0">
                <a:solidFill>
                  <a:schemeClr val="bg1"/>
                </a:solidFill>
              </a:rPr>
            </a:br>
            <a:r>
              <a:rPr lang="en-US" sz="4800" dirty="0" smtClean="0">
                <a:solidFill>
                  <a:schemeClr val="bg1"/>
                </a:solidFill>
              </a:rPr>
              <a:t>Faculty Advisor: Eileen T. Yost, PhD, MSN, RNC, CNE</a:t>
            </a:r>
            <a:br>
              <a:rPr lang="en-US" sz="4800" dirty="0" smtClean="0">
                <a:solidFill>
                  <a:schemeClr val="bg1"/>
                </a:solidFill>
              </a:rPr>
            </a:br>
            <a:endParaRPr lang="en-US" sz="4800" dirty="0" smtClean="0"/>
          </a:p>
        </p:txBody>
      </p:sp>
      <p:sp>
        <p:nvSpPr>
          <p:cNvPr id="1030" name="Text Box 5"/>
          <p:cNvSpPr txBox="1">
            <a:spLocks noChangeArrowheads="1"/>
          </p:cNvSpPr>
          <p:nvPr/>
        </p:nvSpPr>
        <p:spPr bwMode="auto">
          <a:xfrm>
            <a:off x="1196788" y="7019281"/>
            <a:ext cx="10538012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b="1" dirty="0" smtClean="0">
                <a:solidFill>
                  <a:srgbClr val="FF0000"/>
                </a:solidFill>
              </a:rPr>
              <a:t>Purpose: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032" name="Text Box 11"/>
          <p:cNvSpPr txBox="1">
            <a:spLocks noChangeArrowheads="1"/>
          </p:cNvSpPr>
          <p:nvPr/>
        </p:nvSpPr>
        <p:spPr bwMode="auto">
          <a:xfrm>
            <a:off x="12268200" y="10905481"/>
            <a:ext cx="10363200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b="1" dirty="0" smtClean="0">
                <a:solidFill>
                  <a:srgbClr val="FF0000"/>
                </a:solidFill>
              </a:rPr>
              <a:t>Alarm Fatigue: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36" name="Text Box 17"/>
          <p:cNvSpPr txBox="1">
            <a:spLocks noChangeArrowheads="1"/>
          </p:cNvSpPr>
          <p:nvPr/>
        </p:nvSpPr>
        <p:spPr bwMode="auto">
          <a:xfrm>
            <a:off x="42062400" y="22923500"/>
            <a:ext cx="78486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1037" name="Text Box 19"/>
          <p:cNvSpPr txBox="1">
            <a:spLocks noChangeArrowheads="1"/>
          </p:cNvSpPr>
          <p:nvPr/>
        </p:nvSpPr>
        <p:spPr bwMode="auto">
          <a:xfrm>
            <a:off x="37223699" y="27241500"/>
            <a:ext cx="12839699" cy="10156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b="1" dirty="0" smtClean="0">
                <a:solidFill>
                  <a:srgbClr val="FF0000"/>
                </a:solidFill>
              </a:rPr>
              <a:t>Conclusion: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1038" name="Text Box 24"/>
          <p:cNvSpPr txBox="1">
            <a:spLocks noChangeArrowheads="1"/>
          </p:cNvSpPr>
          <p:nvPr/>
        </p:nvSpPr>
        <p:spPr bwMode="auto">
          <a:xfrm>
            <a:off x="37221128" y="19256784"/>
            <a:ext cx="12842271" cy="12618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0000"/>
                </a:solidFill>
              </a:rPr>
              <a:t>Nursing Interventions:</a:t>
            </a:r>
            <a:endParaRPr lang="en-US" sz="6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600" dirty="0" smtClean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16" name="Text Box 26"/>
          <p:cNvSpPr txBox="1">
            <a:spLocks noChangeArrowheads="1"/>
          </p:cNvSpPr>
          <p:nvPr/>
        </p:nvSpPr>
        <p:spPr bwMode="auto">
          <a:xfrm rot="10800000" flipV="1">
            <a:off x="1043940" y="13915998"/>
            <a:ext cx="10759440" cy="10244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b="1" dirty="0" smtClean="0">
                <a:solidFill>
                  <a:srgbClr val="FF0000"/>
                </a:solidFill>
              </a:rPr>
              <a:t>Targeted Audience</a:t>
            </a:r>
            <a:r>
              <a:rPr lang="en-US" sz="6000" b="1" dirty="0" smtClean="0"/>
              <a:t>:</a:t>
            </a: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1104900" y="22631400"/>
            <a:ext cx="10629900" cy="19389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b="1" dirty="0" smtClean="0">
                <a:solidFill>
                  <a:srgbClr val="FF0000"/>
                </a:solidFill>
              </a:rPr>
              <a:t>What Are Non-Actionable Patient Alarms? 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8" name="Text Box 24"/>
          <p:cNvSpPr txBox="1">
            <a:spLocks noChangeArrowheads="1"/>
          </p:cNvSpPr>
          <p:nvPr/>
        </p:nvSpPr>
        <p:spPr bwMode="auto">
          <a:xfrm>
            <a:off x="22971728" y="22047200"/>
            <a:ext cx="13832872" cy="12912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0000"/>
                </a:solidFill>
              </a:rPr>
              <a:t>Evidence-Based Research:</a:t>
            </a:r>
            <a:endParaRPr lang="en-US" sz="6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600" dirty="0" smtClean="0">
              <a:latin typeface="Cambria" pitchFamily="18" charset="0"/>
            </a:endParaRPr>
          </a:p>
        </p:txBody>
      </p:sp>
      <p:sp>
        <p:nvSpPr>
          <p:cNvPr id="5" name="AutoShape 5" descr="http://www.sepsisalliance.org/images/upload/SA_ribbon_SmallEST.jpg"/>
          <p:cNvSpPr>
            <a:spLocks noChangeAspect="1" noChangeArrowheads="1"/>
          </p:cNvSpPr>
          <p:nvPr/>
        </p:nvSpPr>
        <p:spPr bwMode="auto">
          <a:xfrm>
            <a:off x="155575" y="-1508125"/>
            <a:ext cx="2381250" cy="315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07674" y="8028798"/>
            <a:ext cx="10595706" cy="514906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spcBef>
                <a:spcPts val="0"/>
              </a:spcBef>
              <a:spcAft>
                <a:spcPts val="0"/>
              </a:spcAft>
              <a:buSzPct val="50000"/>
              <a:buFont typeface="Arial" panose="020B0604020202020204" pitchFamily="34" charset="0"/>
              <a:buChar char="•"/>
            </a:pPr>
            <a:r>
              <a:rPr lang="en-US" sz="3600" dirty="0">
                <a:latin typeface="Times New Roman"/>
                <a:ea typeface="Times New Roman"/>
                <a:cs typeface="Times New Roman"/>
                <a:sym typeface="Times New Roman"/>
              </a:rPr>
              <a:t>Telemetry monitoring is an essential aspect of patient safety in hospital settings </a:t>
            </a:r>
            <a: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(Walsh-Irwin &amp; Jurgens, </a:t>
            </a:r>
            <a:r>
              <a:rPr lang="en-US" sz="3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2015).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SzPct val="50000"/>
            </a:pPr>
            <a:endParaRPr lang="en-US" sz="3600" dirty="0" smtClean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71500" lvl="0" indent="-571500">
              <a:spcBef>
                <a:spcPts val="0"/>
              </a:spcBef>
              <a:spcAft>
                <a:spcPts val="0"/>
              </a:spcAft>
              <a:buSzPct val="50000"/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Times New Roman"/>
                <a:ea typeface="Times New Roman"/>
                <a:cs typeface="Times New Roman"/>
                <a:sym typeface="Times New Roman"/>
              </a:rPr>
              <a:t>The goal of this project was</a:t>
            </a: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facilitate nurses’ duties throughout the unit in order to provide faster, more efficient patient care </a:t>
            </a: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while 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also increasing patient safety and outcomes</a:t>
            </a: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SzPct val="50000"/>
            </a:pPr>
            <a:endParaRPr lang="en-US" sz="3600" dirty="0"/>
          </a:p>
        </p:txBody>
      </p:sp>
      <p:pic>
        <p:nvPicPr>
          <p:cNvPr id="7" name="Picture 6" descr="nursing_logo_vertical_spo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091" y="2068723"/>
            <a:ext cx="4800600" cy="4294770"/>
          </a:xfrm>
          <a:prstGeom prst="rect">
            <a:avLst/>
          </a:prstGeom>
        </p:spPr>
      </p:pic>
      <p:pic>
        <p:nvPicPr>
          <p:cNvPr id="19" name="Picture 18" descr="nursing_logo_vertical_spo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0400" y="2068723"/>
            <a:ext cx="4800600" cy="429477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66800" y="24570392"/>
            <a:ext cx="10668000" cy="10176808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spcBef>
                <a:spcPts val="0"/>
              </a:spcBef>
              <a:spcAft>
                <a:spcPts val="0"/>
              </a:spcAft>
              <a:buSzPct val="50000"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non-actionable patient alarm is an alarm that does not require immediate attention for a medical or emergent reason</a:t>
            </a:r>
            <a:r>
              <a:rPr lang="en-US" sz="3600" dirty="0">
                <a:latin typeface="Times New Roman"/>
                <a:ea typeface="Times New Roman"/>
                <a:cs typeface="Times New Roman"/>
                <a:sym typeface="Times New Roman"/>
              </a:rPr>
              <a:t> (Ruskin &amp; Hueske-Kraus, 2015</a:t>
            </a:r>
            <a:r>
              <a:rPr lang="en-US" sz="3600" dirty="0" smtClean="0">
                <a:latin typeface="Times New Roman"/>
                <a:ea typeface="Times New Roman"/>
                <a:cs typeface="Times New Roman"/>
                <a:sym typeface="Times New Roman"/>
              </a:rPr>
              <a:t>).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SzPct val="50000"/>
            </a:pPr>
            <a:endParaRPr lang="en-US" sz="3200" dirty="0"/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SzPct val="50000"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Non</a:t>
            </a:r>
            <a:r>
              <a:rPr lang="en-US" sz="3600" dirty="0">
                <a:latin typeface="Times New Roman"/>
                <a:ea typeface="Times New Roman"/>
                <a:cs typeface="Times New Roman"/>
                <a:sym typeface="Times New Roman"/>
              </a:rPr>
              <a:t>-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actionable patient alarms create false readings of abnormal patient conditions that offset alarms and take attention away from clinically significant alarms that require immediate medical interventions. </a:t>
            </a:r>
            <a:endParaRPr lang="en-US" sz="36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SzPct val="50000"/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SzPct val="50000"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These false readings can be a result of the incorrect placement of electrodes or lead wires on a patient, improper skin preparation, movement of a patient, inadequate training on proper use of equipment, or other various malfunctions that occur in the clinical setting. </a:t>
            </a:r>
            <a:endParaRPr lang="en-US" sz="36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SzPct val="50000"/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SzPct val="50000"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 cardiac alarms go off throughout the work day, nurses can develop alarm fatigue</a:t>
            </a: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12249696" y="11959244"/>
            <a:ext cx="10381702" cy="1181515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Alarm fatigue is the desensitization and potentially inappropriate silencing of alarms due to frequent invalid and </a:t>
            </a: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non-actionable 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alarms (</a:t>
            </a: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Harris 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et al</a:t>
            </a: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., 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2017). </a:t>
            </a:r>
            <a:endParaRPr lang="en-US" sz="3600" dirty="0"/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Alarm fatigue can 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alter the level of patient safety, decrease productivity, disrupt the work day, cause missed alarms, and can cause preventable patient deaths  (</a:t>
            </a: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Harris 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et al</a:t>
            </a: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., 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2017). </a:t>
            </a:r>
            <a:endParaRPr lang="en-US" sz="36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endParaRPr lang="en-US" sz="3600" dirty="0"/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Alarm fatigue may cause nurses to inappropriately silence alarms due to the frequency of these invalid and non</a:t>
            </a:r>
            <a:r>
              <a:rPr lang="en-US" sz="3600" dirty="0">
                <a:latin typeface="Times New Roman"/>
                <a:ea typeface="Times New Roman"/>
                <a:cs typeface="Times New Roman"/>
                <a:sym typeface="Times New Roman"/>
              </a:rPr>
              <a:t>-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actionable patient alarms (</a:t>
            </a: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Harris 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et al</a:t>
            </a: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., 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2017). </a:t>
            </a:r>
            <a:endParaRPr lang="en-US" sz="36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endParaRPr lang="en-US" sz="3600" dirty="0"/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alarm systems that are connected to patients are designed to quickly notify hospital staff of abnormal patient </a:t>
            </a: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conditions. However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these alarms can be offset by factors that do not require immediate medical intervention, taking attention away from those patients who need the most care (</a:t>
            </a: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Harris 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et al</a:t>
            </a: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., 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2017</a:t>
            </a: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).</a:t>
            </a:r>
            <a:endParaRPr lang="en-US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37299901" y="20536988"/>
            <a:ext cx="12687298" cy="6186309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en-US" sz="36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Interventions to minimize electrode dysfunction: 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</a:pPr>
            <a:endParaRPr lang="en-US" sz="36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Shave 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 cut the hair where the electrodes will be placed. </a:t>
            </a:r>
            <a:endParaRPr lang="en-US" sz="36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Clean 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each of the electrode sites with soap and water</a:t>
            </a:r>
            <a:r>
              <a:rPr lang="en-US" sz="3600" dirty="0"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 lang="en-US" sz="3600" dirty="0" smtClean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Thoroughly 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dry the electrode site </a:t>
            </a: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promote electrode attachment. </a:t>
            </a:r>
            <a:endParaRPr lang="en-US" sz="3600" dirty="0"/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Lightly exfoliate the area using Skin Prep Paper to help improve conduction and reduce artifact</a:t>
            </a:r>
            <a:r>
              <a:rPr lang="en-US" sz="3600" dirty="0"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lang="en-US" sz="3600" dirty="0"/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 a 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washcloth to abrade the skin. </a:t>
            </a: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 the patient is excessively diaphoretic apply tincture of </a:t>
            </a: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benzoin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(Electrodes and skin prep, n.d.). </a:t>
            </a:r>
            <a:endParaRPr lang="en-US" sz="36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" name="Text Box 19"/>
          <p:cNvSpPr txBox="1">
            <a:spLocks noChangeArrowheads="1"/>
          </p:cNvSpPr>
          <p:nvPr/>
        </p:nvSpPr>
        <p:spPr bwMode="auto">
          <a:xfrm>
            <a:off x="23865840" y="34792920"/>
            <a:ext cx="12100342" cy="70788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dirty="0" smtClean="0">
                <a:solidFill>
                  <a:srgbClr val="FF0000"/>
                </a:solidFill>
              </a:rPr>
              <a:t>References available as a handout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951440" y="23317200"/>
            <a:ext cx="13853160" cy="11202769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spcBef>
                <a:spcPts val="0"/>
              </a:spcBef>
              <a:spcAft>
                <a:spcPts val="0"/>
              </a:spcAft>
              <a:buSzPct val="50000"/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EKG </a:t>
            </a:r>
            <a: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monitoring can be used to detect cardiac arrhythmias, any changes presented, and QT monitoring (Walsh-Irwin &amp; Jurgens, </a:t>
            </a:r>
            <a:r>
              <a:rPr lang="en-US" sz="3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2015).</a:t>
            </a: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SzPct val="50000"/>
              <a:buFont typeface="Arial" panose="020B0604020202020204" pitchFamily="34" charset="0"/>
              <a:buChar char="•"/>
            </a:pPr>
            <a:endParaRPr lang="en-US" sz="3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SzPct val="50000"/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Studies </a:t>
            </a:r>
            <a: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conducted in 2011 and 2013 </a:t>
            </a:r>
            <a:r>
              <a:rPr lang="en-US" sz="3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found </a:t>
            </a:r>
            <a: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that more than 70% of hospital staff reported that non-actionable alarms occur frequently on units which disrupt patient care, diminish the response time to alarms, and disturb work ethic on the unit (</a:t>
            </a:r>
            <a:r>
              <a:rPr lang="en-US" sz="3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Harris </a:t>
            </a:r>
            <a: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et </a:t>
            </a:r>
            <a:r>
              <a:rPr lang="en-US" sz="3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al,. 2017).</a:t>
            </a: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SzPct val="50000"/>
              <a:buFont typeface="Arial" panose="020B0604020202020204" pitchFamily="34" charset="0"/>
              <a:buChar char="•"/>
            </a:pPr>
            <a:endParaRPr lang="en-US" sz="3600" dirty="0" smtClea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SzPct val="50000"/>
              <a:buFont typeface="Arial" panose="020B0604020202020204" pitchFamily="34" charset="0"/>
              <a:buChar char="•"/>
            </a:pPr>
            <a:r>
              <a:rPr lang="en-US" sz="3600" dirty="0">
                <a:latin typeface="Times New Roman"/>
                <a:ea typeface="Times New Roman"/>
                <a:cs typeface="Times New Roman"/>
                <a:sym typeface="Times New Roman"/>
              </a:rPr>
              <a:t>Between the years 2010 and 2015, over 500 alarm related patient deaths have been reported by the US Food and Drug Administration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(Ruskin &amp; Hueske-Kraus, 2015</a:t>
            </a: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).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SzPct val="50000"/>
              <a:buFont typeface="Arial" panose="020B0604020202020204" pitchFamily="34" charset="0"/>
              <a:buChar char="•"/>
            </a:pPr>
            <a:endParaRPr lang="en-US" sz="36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SzPct val="50000"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Patient satisfaction has been compromised due to the constant sounding of alarms which led to increased sleep disturbance and delayed healing time (Harris et al., 2017, p.1). 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SzPct val="50000"/>
              <a:buFont typeface="Arial" panose="020B0604020202020204" pitchFamily="34" charset="0"/>
              <a:buChar char="•"/>
            </a:pPr>
            <a:endParaRPr lang="en-US" sz="36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SzPct val="50000"/>
              <a:buFont typeface="Arial"/>
              <a:buChar char="•"/>
            </a:pPr>
            <a:r>
              <a:rPr lang="en-US" sz="3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According to Harris et al. (2017), a reasonable </a:t>
            </a:r>
            <a: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approach to solving this </a:t>
            </a:r>
            <a:r>
              <a:rPr lang="en-US" sz="3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non-actionable and alarm fatigue issues would </a:t>
            </a:r>
            <a: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 to carefully assess the need for continuous EKG monitoring on certain patients (</a:t>
            </a:r>
            <a:r>
              <a:rPr lang="en-US" sz="3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Harris </a:t>
            </a:r>
            <a: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et </a:t>
            </a:r>
            <a:r>
              <a:rPr lang="en-US" sz="3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al., 2017</a:t>
            </a:r>
            <a: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66800" y="14940445"/>
            <a:ext cx="10736580" cy="280076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target audience is the staff on 6W, the </a:t>
            </a:r>
            <a:r>
              <a:rPr lang="en-US" sz="3600" dirty="0">
                <a:latin typeface="Times New Roman"/>
                <a:ea typeface="Times New Roman"/>
                <a:cs typeface="Times New Roman"/>
                <a:sym typeface="Times New Roman"/>
              </a:rPr>
              <a:t>Progressive Care Unit (PCU) 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/Telemetry</a:t>
            </a:r>
            <a:r>
              <a:rPr lang="en-US" sz="3600" dirty="0">
                <a:latin typeface="Times New Roman"/>
                <a:ea typeface="Times New Roman"/>
                <a:cs typeface="Times New Roman"/>
                <a:sym typeface="Times New Roman"/>
              </a:rPr>
              <a:t> unit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dirty="0">
                <a:latin typeface="Times New Roman"/>
                <a:ea typeface="Times New Roman"/>
                <a:cs typeface="Times New Roman"/>
                <a:sym typeface="Times New Roman"/>
              </a:rPr>
              <a:t>at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Norwalk Hospital. The staff include </a:t>
            </a:r>
            <a:r>
              <a:rPr lang="en-US" sz="3600" dirty="0">
                <a:latin typeface="Times New Roman"/>
                <a:ea typeface="Times New Roman"/>
                <a:cs typeface="Times New Roman"/>
                <a:sym typeface="Times New Roman"/>
              </a:rPr>
              <a:t>n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urses,</a:t>
            </a:r>
            <a:r>
              <a:rPr lang="en-US" sz="3600" dirty="0">
                <a:latin typeface="Times New Roman"/>
                <a:ea typeface="Times New Roman"/>
                <a:cs typeface="Times New Roman"/>
                <a:sym typeface="Times New Roman"/>
              </a:rPr>
              <a:t> patient care technician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s, </a:t>
            </a:r>
            <a:r>
              <a:rPr lang="en-US" sz="3600" dirty="0">
                <a:latin typeface="Times New Roman"/>
                <a:ea typeface="Times New Roman"/>
                <a:cs typeface="Times New Roman"/>
                <a:sym typeface="Times New Roman"/>
              </a:rPr>
              <a:t>p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hysicians, secretaries, and </a:t>
            </a:r>
            <a:r>
              <a:rPr lang="en-US" sz="3600" dirty="0">
                <a:latin typeface="Times New Roman"/>
                <a:ea typeface="Times New Roman"/>
                <a:cs typeface="Times New Roman"/>
                <a:sym typeface="Times New Roman"/>
              </a:rPr>
              <a:t>n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urse </a:t>
            </a:r>
            <a:r>
              <a:rPr lang="en-US" sz="3600" dirty="0">
                <a:latin typeface="Times New Roman"/>
                <a:ea typeface="Times New Roman"/>
                <a:cs typeface="Times New Roman"/>
                <a:sym typeface="Times New Roman"/>
              </a:rPr>
              <a:t>m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anagers. </a:t>
            </a:r>
            <a:endParaRPr lang="en-US" sz="36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endParaRPr lang="en-US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37353240" y="28295263"/>
            <a:ext cx="12710158" cy="674030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educational tool aimed </a:t>
            </a:r>
            <a:r>
              <a:rPr lang="en-US" sz="3600" dirty="0" smtClean="0">
                <a:latin typeface="Times New Roman"/>
                <a:ea typeface="Times New Roman"/>
                <a:cs typeface="Times New Roman"/>
                <a:sym typeface="Times New Roman"/>
              </a:rPr>
              <a:t>to </a:t>
            </a:r>
            <a:r>
              <a:rPr lang="en-US" sz="3600" dirty="0">
                <a:latin typeface="Times New Roman"/>
                <a:ea typeface="Times New Roman"/>
                <a:cs typeface="Times New Roman"/>
                <a:sym typeface="Times New Roman"/>
              </a:rPr>
              <a:t>improve patient safety and </a:t>
            </a:r>
            <a:r>
              <a:rPr lang="en-US" sz="3600" dirty="0" smtClean="0">
                <a:latin typeface="Times New Roman"/>
                <a:ea typeface="Times New Roman"/>
                <a:cs typeface="Times New Roman"/>
                <a:sym typeface="Times New Roman"/>
              </a:rPr>
              <a:t>outcomes while decreasing alarm </a:t>
            </a:r>
            <a:r>
              <a:rPr lang="en-US" sz="3600" dirty="0">
                <a:latin typeface="Times New Roman"/>
                <a:ea typeface="Times New Roman"/>
                <a:cs typeface="Times New Roman"/>
                <a:sym typeface="Times New Roman"/>
              </a:rPr>
              <a:t>fatigue and work </a:t>
            </a:r>
            <a:r>
              <a:rPr lang="en-US" sz="3600" dirty="0" smtClean="0">
                <a:latin typeface="Times New Roman"/>
                <a:ea typeface="Times New Roman"/>
                <a:cs typeface="Times New Roman"/>
                <a:sym typeface="Times New Roman"/>
              </a:rPr>
              <a:t>load for nursing staff.  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teaching tool </a:t>
            </a: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provided nurses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assistive personnel, and other staff on the telemetry with evidence-based practice guidelines for the application </a:t>
            </a: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of leads, lead placement, and general maintenance 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of cardiac </a:t>
            </a: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monitor alarms.</a:t>
            </a:r>
          </a:p>
          <a:p>
            <a:endParaRPr lang="en-US" sz="36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Patient safety, patient-centered care, and interpersonal communication/collaboration leads to improved patient outcomes. This project enhanced understanding of cardiac monitoring and supported teamwork and communication among health care providers. </a:t>
            </a:r>
            <a:endParaRPr lang="en-US" sz="32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7" name="Shape 104"/>
          <p:cNvPicPr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202899" y="7019281"/>
            <a:ext cx="13770171" cy="12893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Shape 10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109272" y="24297032"/>
            <a:ext cx="10522126" cy="1042114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11"/>
          <p:cNvSpPr/>
          <p:nvPr/>
        </p:nvSpPr>
        <p:spPr>
          <a:xfrm>
            <a:off x="27325067" y="20002500"/>
            <a:ext cx="9479532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(Vocera Communications, 2018)</a:t>
            </a:r>
            <a:endParaRPr lang="en-US" sz="32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382500" y="34175700"/>
            <a:ext cx="100177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15200" lvl="0" indent="457200">
              <a:spcBef>
                <a:spcPts val="1600"/>
              </a:spcBef>
              <a:spcAft>
                <a:spcPts val="0"/>
              </a:spcAft>
            </a:pPr>
            <a:r>
              <a:rPr lang="en-US" sz="32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(</a:t>
            </a:r>
            <a:r>
              <a:rPr lang="en-US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Mitka, 2013)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143" y="18502822"/>
            <a:ext cx="3398381" cy="33832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6200" y="7156347"/>
            <a:ext cx="3566160" cy="35661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4569" y="8028797"/>
            <a:ext cx="12846646" cy="921078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047489" y="17300588"/>
            <a:ext cx="119854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600"/>
              </a:spcBef>
              <a:spcAft>
                <a:spcPts val="0"/>
              </a:spcAft>
            </a:pPr>
            <a:r>
              <a:rPr lang="en-US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           (Google Images, 2017). </a:t>
            </a:r>
            <a:endParaRPr lang="en-US" sz="3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047489" y="7019281"/>
            <a:ext cx="1087291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Diagram of Lead Placement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0" y="0"/>
            <a:ext cx="43526075" cy="609600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33400" y="5105400"/>
            <a:ext cx="49987200" cy="30213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</a:pPr>
            <a:r>
              <a:rPr lang="en-US" sz="5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Advanced Cardiovascular Specialists. (2017.). [image]. Retrieved February 28, 2018 </a:t>
            </a:r>
            <a:r>
              <a:rPr lang="en-US" sz="5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from http</a:t>
            </a:r>
            <a:r>
              <a:rPr lang="en-US" sz="5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://acsdoctors.com/diagnostics</a:t>
            </a:r>
            <a:r>
              <a:rPr lang="en-US" sz="5400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</a:t>
            </a:r>
            <a:endParaRPr lang="en-US" sz="5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</a:pPr>
            <a:r>
              <a:rPr lang="en-US" sz="5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Electrodes and Skin Prep. (n.d.). Retrieved from https://thephysiologist.org/study-materials/electrodes-and-interference/</a:t>
            </a:r>
            <a:endParaRPr lang="en-US" sz="5400" dirty="0"/>
          </a:p>
          <a:p>
            <a:pPr lv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</a:pPr>
            <a:r>
              <a:rPr lang="en-US" sz="5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Electrode Positions for 12 Lead ECG. (n.d). Retrieved from </a:t>
            </a:r>
            <a:r>
              <a:rPr lang="en-US" sz="5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https</a:t>
            </a:r>
            <a:r>
              <a:rPr lang="en-US" sz="5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://www.gla.ac.uk/researchinstitutes/healthwellbeing/research/robertsoncentreforbiostatistics/electrocar	</a:t>
            </a:r>
            <a:r>
              <a:rPr lang="en-US" sz="54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diology</a:t>
            </a:r>
            <a:r>
              <a:rPr lang="en-US" sz="5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</a:t>
            </a:r>
            <a:r>
              <a:rPr lang="en-US" sz="54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trainingandsupport</a:t>
            </a:r>
            <a:r>
              <a:rPr lang="en-US" sz="5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</a:t>
            </a:r>
            <a:r>
              <a:rPr lang="en-US" sz="54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howtorecordecgs</a:t>
            </a:r>
            <a:r>
              <a:rPr lang="en-US" sz="5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/12leadelectrodeposition/</a:t>
            </a:r>
          </a:p>
          <a:p>
            <a:pPr lvl="0">
              <a:lnSpc>
                <a:spcPct val="2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6600"/>
            </a:pPr>
            <a:r>
              <a:rPr lang="en-US" sz="5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Harris, P. R., </a:t>
            </a:r>
            <a:r>
              <a:rPr lang="en-US" sz="54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Zègre-Hemsey</a:t>
            </a:r>
            <a:r>
              <a:rPr lang="en-US" sz="5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J. K., Schindler, D., Bai, Y., Pelter, M. M., &amp; Hu, X. (2017, April). Patient </a:t>
            </a:r>
            <a:r>
              <a:rPr lang="en-US" sz="5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characteristics associated </a:t>
            </a:r>
            <a:r>
              <a:rPr lang="en-US" sz="5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with false </a:t>
            </a:r>
            <a:r>
              <a:rPr lang="en-US" sz="5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arrhythmia alarms </a:t>
            </a:r>
            <a:r>
              <a:rPr lang="en-US" sz="5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intensive care. </a:t>
            </a:r>
            <a:r>
              <a:rPr lang="en-US" sz="5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Retrieved </a:t>
            </a:r>
            <a:r>
              <a:rPr lang="en-US" sz="5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February 28, 2018, </a:t>
            </a:r>
            <a:r>
              <a:rPr lang="en-US" sz="5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from https</a:t>
            </a:r>
            <a:r>
              <a:rPr lang="en-US" sz="5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://www.ncbi.nlm.nih.gov/pmc/articles/PMC5403122/ </a:t>
            </a:r>
            <a:endParaRPr lang="en-US" sz="5400" dirty="0"/>
          </a:p>
          <a:p>
            <a:pPr lv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</a:pPr>
            <a:r>
              <a:rPr lang="en-US" sz="5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Improving ECG Quality</a:t>
            </a:r>
            <a:r>
              <a:rPr lang="en-US" sz="5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(</a:t>
            </a:r>
            <a:r>
              <a:rPr lang="en-US" sz="5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2008).Retrieved </a:t>
            </a:r>
            <a:r>
              <a:rPr lang="en-US" sz="5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from http</a:t>
            </a:r>
            <a:r>
              <a:rPr lang="en-US" sz="5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://www.mysupplies.philips.com/Documents/lit/453564119681.pdf</a:t>
            </a:r>
            <a:endParaRPr lang="en-US" sz="5400" dirty="0"/>
          </a:p>
          <a:p>
            <a:pPr lv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</a:pPr>
            <a:r>
              <a:rPr lang="en-US" sz="5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Initiatives in Safe Patient Care.(</a:t>
            </a:r>
            <a:r>
              <a:rPr lang="en-US" sz="5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n.d.</a:t>
            </a:r>
            <a:r>
              <a:rPr lang="en-US" sz="5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). Retrieved from http://www.premiersafetyinstitute.org/wp-	</a:t>
            </a:r>
            <a:r>
              <a:rPr lang="en-US" sz="5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content/uploads/Initiatives-in-Safe-Pt-Care-Alarm-safety.pdf</a:t>
            </a:r>
          </a:p>
          <a:p>
            <a:pPr lv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</a:pPr>
            <a:r>
              <a:rPr lang="en-US" sz="54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Mitka</a:t>
            </a:r>
            <a:r>
              <a:rPr lang="en-US" sz="5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(2013). [image]. Retrieved February 28, 2018 from https://jamanetwork.com/journals/jama/fullarticle/1696094</a:t>
            </a:r>
          </a:p>
          <a:p>
            <a:pPr lv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</a:pPr>
            <a:r>
              <a:rPr lang="en-US" sz="5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Pelter, M. &amp; Drew, B. (2015). Harm From Alarm Fatigue. Retrieved from </a:t>
            </a:r>
            <a:endParaRPr lang="en-US" sz="5400" dirty="0"/>
          </a:p>
          <a:p>
            <a:pPr lvl="0" indent="4572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</a:pPr>
            <a:r>
              <a:rPr lang="en-US" sz="5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https://psnet.ahrq.gov/webmm/case/362/harm-from-alarm-fatigue</a:t>
            </a:r>
          </a:p>
          <a:p>
            <a:pPr lv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</a:pPr>
            <a:r>
              <a:rPr lang="en-US" sz="5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Randazzo, A. (2016). 12 Lead EKG Electrode Placement. Retrieved from https://www.primemedicaltraining.com/12-lead-	</a:t>
            </a:r>
            <a:r>
              <a:rPr lang="en-US" sz="5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ekg</a:t>
            </a:r>
            <a:r>
              <a:rPr lang="en-US" sz="5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-electrode-placement/</a:t>
            </a:r>
            <a:endParaRPr lang="en-US" sz="5400" dirty="0"/>
          </a:p>
          <a:p>
            <a:pPr lv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</a:pPr>
            <a:r>
              <a:rPr lang="en-US" sz="5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Ruskin, K. J., &amp; Hueske-Kraus, D. (2015). Alarm fatigue: impacts on patient safety [Abstract]. Current Opinion </a:t>
            </a:r>
            <a:r>
              <a:rPr lang="en-US" sz="5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Anesthesiology</a:t>
            </a:r>
            <a:r>
              <a:rPr lang="en-US" sz="5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28(6), 685-690. </a:t>
            </a:r>
            <a:r>
              <a:rPr lang="en-US" sz="5400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doi</a:t>
            </a:r>
            <a:r>
              <a:rPr lang="en-US" sz="5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	10.1097/ACO.0000000000000260</a:t>
            </a:r>
            <a:endParaRPr lang="en-US" sz="5400" dirty="0"/>
          </a:p>
          <a:p>
            <a:pPr lv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</a:pPr>
            <a:r>
              <a:rPr lang="en-US" sz="5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Vocera Communications.(2018).[image</a:t>
            </a:r>
            <a:r>
              <a:rPr lang="en-US" sz="5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]. Retrieved </a:t>
            </a:r>
            <a:r>
              <a:rPr lang="en-US" sz="5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February 28, 2018 from </a:t>
            </a:r>
            <a:endParaRPr lang="en-US" sz="5400" dirty="0"/>
          </a:p>
          <a:p>
            <a:pPr lvl="0" indent="4572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</a:pPr>
            <a:r>
              <a:rPr lang="en-US" sz="5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https://www.vocera.com/industry-solution/manage-alarm-fatigue</a:t>
            </a:r>
          </a:p>
          <a:p>
            <a:pPr lv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</a:pPr>
            <a:r>
              <a:rPr lang="en-US" sz="5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Walsh-Irwin, C., &amp; Jurgens, C. Y. (2015). Proper Skin Preparation and Electrode Placement Decreases Alarms on a 	Telemetry Unit. </a:t>
            </a:r>
            <a:r>
              <a:rPr lang="en-US" sz="54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Dimensions Of Critical Care Nursing</a:t>
            </a:r>
            <a:r>
              <a:rPr lang="en-US" sz="5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5400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34</a:t>
            </a:r>
            <a:r>
              <a:rPr lang="en-US" sz="5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(3), </a:t>
            </a:r>
            <a:r>
              <a:rPr lang="en-US" sz="5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134-139</a:t>
            </a:r>
            <a:r>
              <a:rPr lang="en-US" sz="5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en-US" sz="5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doi:10.1097/DCC.0000000000000108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225758730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4314</TotalTime>
  <Words>798</Words>
  <Application>Microsoft Office PowerPoint</Application>
  <PresentationFormat>Custom</PresentationFormat>
  <Paragraphs>66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Cambria</vt:lpstr>
      <vt:lpstr>Times New Roman</vt:lpstr>
      <vt:lpstr>Blank Presentation</vt:lpstr>
      <vt:lpstr> Interventions to Decrease Non-Actionable Patient Alarms on the Telemetry Unit Alyssa Mickalauskas, S.N.  Sacred Heart University College of Nursing  Thomas More Honors Program Faculty Advisor: Eileen T. Yost, PhD, MSN, RNC, CNE </vt:lpstr>
      <vt:lpstr>References</vt:lpstr>
    </vt:vector>
  </TitlesOfParts>
  <Company>New York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Self-Esteem Moderates the Impact of Received Support on Distress: A Daily Diary Study</dc:title>
  <dc:creator>Niall Bolger</dc:creator>
  <cp:lastModifiedBy>Yost, Prof. Eileen T.</cp:lastModifiedBy>
  <cp:revision>240</cp:revision>
  <cp:lastPrinted>2018-04-11T17:02:38Z</cp:lastPrinted>
  <dcterms:created xsi:type="dcterms:W3CDTF">2003-01-17T16:23:59Z</dcterms:created>
  <dcterms:modified xsi:type="dcterms:W3CDTF">2018-04-11T19:55:52Z</dcterms:modified>
</cp:coreProperties>
</file>