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56" r:id="rId5"/>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753"/>
  </p:normalViewPr>
  <p:slideViewPr>
    <p:cSldViewPr snapToGrid="0" snapToObjects="1">
      <p:cViewPr varScale="1">
        <p:scale>
          <a:sx n="22" d="100"/>
          <a:sy n="22" d="100"/>
        </p:scale>
        <p:origin x="1960" y="2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4/18/23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294588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4/18/23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877906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4/18/23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898363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4/18/23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537047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5873CF0-E818-3D4D-943B-513DCF762125}" type="datetimeFigureOut">
              <a:rPr lang="en-US" smtClean="0"/>
              <a:t>4/18/23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164312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5873CF0-E818-3D4D-943B-513DCF762125}" type="datetimeFigureOut">
              <a:rPr lang="en-US" smtClean="0"/>
              <a:t>4/18/23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538351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873CF0-E818-3D4D-943B-513DCF762125}" type="datetimeFigureOut">
              <a:rPr lang="en-US" smtClean="0"/>
              <a:t>4/18/23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2032261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5873CF0-E818-3D4D-943B-513DCF762125}" type="datetimeFigureOut">
              <a:rPr lang="en-US" smtClean="0"/>
              <a:t>4/18/23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763083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873CF0-E818-3D4D-943B-513DCF762125}" type="datetimeFigureOut">
              <a:rPr lang="en-US" smtClean="0"/>
              <a:t>4/18/23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1857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F5873CF0-E818-3D4D-943B-513DCF762125}" type="datetimeFigureOut">
              <a:rPr lang="en-US" smtClean="0"/>
              <a:t>4/18/23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317362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F5873CF0-E818-3D4D-943B-513DCF762125}" type="datetimeFigureOut">
              <a:rPr lang="en-US" smtClean="0"/>
              <a:t>4/18/23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467144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F5873CF0-E818-3D4D-943B-513DCF762125}" type="datetimeFigureOut">
              <a:rPr lang="en-US" smtClean="0"/>
              <a:t>4/18/23</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3A01AC06-6720-984D-AE1C-AAB0EB69BC21}" type="slidenum">
              <a:rPr lang="en-US" smtClean="0"/>
              <a:t>‹#›</a:t>
            </a:fld>
            <a:endParaRPr lang="en-US"/>
          </a:p>
        </p:txBody>
      </p:sp>
    </p:spTree>
    <p:extLst>
      <p:ext uri="{BB962C8B-B14F-4D97-AF65-F5344CB8AC3E}">
        <p14:creationId xmlns:p14="http://schemas.microsoft.com/office/powerpoint/2010/main" val="23328688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52022F0-D88F-1246-9F1C-47723AD72CBA}"/>
              </a:ext>
            </a:extLst>
          </p:cNvPr>
          <p:cNvSpPr txBox="1"/>
          <p:nvPr/>
        </p:nvSpPr>
        <p:spPr>
          <a:xfrm>
            <a:off x="0" y="0"/>
            <a:ext cx="43891200" cy="5730240"/>
          </a:xfrm>
          <a:prstGeom prst="rect">
            <a:avLst/>
          </a:prstGeom>
          <a:solidFill>
            <a:schemeClr val="accent1">
              <a:lumMod val="50000"/>
            </a:schemeClr>
          </a:solidFill>
          <a:ln>
            <a:solidFill>
              <a:schemeClr val="accent1">
                <a:lumMod val="60000"/>
                <a:lumOff val="40000"/>
              </a:schemeClr>
            </a:solidFill>
          </a:ln>
        </p:spPr>
        <p:txBody>
          <a:bodyPr wrap="square" rtlCol="0">
            <a:spAutoFit/>
          </a:bodyPr>
          <a:lstStyle/>
          <a:p>
            <a:endParaRPr lang="en-US" dirty="0"/>
          </a:p>
        </p:txBody>
      </p:sp>
      <p:sp>
        <p:nvSpPr>
          <p:cNvPr id="4" name="TextBox 3">
            <a:extLst>
              <a:ext uri="{FF2B5EF4-FFF2-40B4-BE49-F238E27FC236}">
                <a16:creationId xmlns:a16="http://schemas.microsoft.com/office/drawing/2014/main" id="{19AAD7CE-EF43-8248-9770-71455449FC61}"/>
              </a:ext>
            </a:extLst>
          </p:cNvPr>
          <p:cNvSpPr txBox="1"/>
          <p:nvPr/>
        </p:nvSpPr>
        <p:spPr>
          <a:xfrm>
            <a:off x="0" y="852173"/>
            <a:ext cx="43891200" cy="1785104"/>
          </a:xfrm>
          <a:prstGeom prst="rect">
            <a:avLst/>
          </a:prstGeom>
          <a:noFill/>
        </p:spPr>
        <p:txBody>
          <a:bodyPr wrap="square" rtlCol="0">
            <a:spAutoFit/>
          </a:bodyPr>
          <a:lstStyle/>
          <a:p>
            <a:pPr algn="ctr"/>
            <a:r>
              <a:rPr lang="en-US" sz="11000" b="1" dirty="0">
                <a:solidFill>
                  <a:schemeClr val="bg1"/>
                </a:solidFill>
                <a:latin typeface="Palatino" pitchFamily="2" charset="77"/>
                <a:ea typeface="Palatino" pitchFamily="2" charset="77"/>
                <a:cs typeface="Calibri" panose="020F0502020204030204" pitchFamily="34" charset="0"/>
              </a:rPr>
              <a:t>Profiting From Imprisonment</a:t>
            </a:r>
          </a:p>
        </p:txBody>
      </p:sp>
      <p:sp>
        <p:nvSpPr>
          <p:cNvPr id="5" name="TextBox 4">
            <a:extLst>
              <a:ext uri="{FF2B5EF4-FFF2-40B4-BE49-F238E27FC236}">
                <a16:creationId xmlns:a16="http://schemas.microsoft.com/office/drawing/2014/main" id="{788A2085-0E21-AC47-B015-3675993C83EC}"/>
              </a:ext>
            </a:extLst>
          </p:cNvPr>
          <p:cNvSpPr txBox="1"/>
          <p:nvPr/>
        </p:nvSpPr>
        <p:spPr>
          <a:xfrm>
            <a:off x="0" y="3049040"/>
            <a:ext cx="43891200" cy="1138773"/>
          </a:xfrm>
          <a:prstGeom prst="rect">
            <a:avLst/>
          </a:prstGeom>
          <a:noFill/>
        </p:spPr>
        <p:txBody>
          <a:bodyPr wrap="square" rtlCol="0">
            <a:spAutoFit/>
          </a:bodyPr>
          <a:lstStyle/>
          <a:p>
            <a:pPr algn="ctr"/>
            <a:r>
              <a:rPr lang="en-US" sz="6800" i="1" dirty="0">
                <a:solidFill>
                  <a:schemeClr val="bg1"/>
                </a:solidFill>
                <a:latin typeface="Palatino" pitchFamily="2" charset="77"/>
                <a:ea typeface="Palatino" pitchFamily="2" charset="77"/>
              </a:rPr>
              <a:t>Simon Trebon, Finance and Accounting</a:t>
            </a:r>
          </a:p>
        </p:txBody>
      </p:sp>
      <p:sp>
        <p:nvSpPr>
          <p:cNvPr id="14" name="TextBox 13">
            <a:extLst>
              <a:ext uri="{FF2B5EF4-FFF2-40B4-BE49-F238E27FC236}">
                <a16:creationId xmlns:a16="http://schemas.microsoft.com/office/drawing/2014/main" id="{D3E505DF-8E94-B242-BA21-E8CD09E06365}"/>
              </a:ext>
            </a:extLst>
          </p:cNvPr>
          <p:cNvSpPr txBox="1"/>
          <p:nvPr/>
        </p:nvSpPr>
        <p:spPr>
          <a:xfrm>
            <a:off x="628963" y="6334860"/>
            <a:ext cx="13902008" cy="10618291"/>
          </a:xfrm>
          <a:prstGeom prst="rect">
            <a:avLst/>
          </a:prstGeom>
          <a:noFill/>
        </p:spPr>
        <p:txBody>
          <a:bodyPr wrap="square" rtlCol="0">
            <a:spAutoFit/>
          </a:bodyPr>
          <a:lstStyle/>
          <a:p>
            <a:r>
              <a:rPr lang="en-US" sz="6600" b="1" i="1" dirty="0">
                <a:solidFill>
                  <a:schemeClr val="accent1">
                    <a:lumMod val="50000"/>
                  </a:schemeClr>
                </a:solidFill>
                <a:latin typeface="Optima" panose="02000503060000020004" pitchFamily="2" charset="0"/>
                <a:ea typeface="Palatino" pitchFamily="2" charset="77"/>
              </a:rPr>
              <a:t>1844: </a:t>
            </a:r>
            <a:r>
              <a:rPr lang="en-US" sz="6600" i="1" dirty="0">
                <a:solidFill>
                  <a:schemeClr val="accent1">
                    <a:lumMod val="50000"/>
                  </a:schemeClr>
                </a:solidFill>
                <a:latin typeface="Optima" panose="02000503060000020004" pitchFamily="2" charset="0"/>
                <a:ea typeface="Palatino" pitchFamily="2" charset="77"/>
              </a:rPr>
              <a:t>The privatization of prisons in the U.S. is a gruesome remnant of our pre-Civil War past. The practice began in Louisiana in when a state penitentiary was converted to a textile factory.</a:t>
            </a:r>
          </a:p>
          <a:p>
            <a:endParaRPr lang="en-US" sz="7200" i="1" dirty="0">
              <a:solidFill>
                <a:schemeClr val="accent1">
                  <a:lumMod val="50000"/>
                </a:schemeClr>
              </a:solidFill>
              <a:latin typeface="Optima" panose="02000503060000020004" pitchFamily="2" charset="0"/>
              <a:ea typeface="Palatino" pitchFamily="2" charset="77"/>
            </a:endParaRPr>
          </a:p>
          <a:p>
            <a:endParaRPr lang="en-US" sz="7200" i="1" dirty="0">
              <a:solidFill>
                <a:schemeClr val="accent1">
                  <a:lumMod val="50000"/>
                </a:schemeClr>
              </a:solidFill>
              <a:latin typeface="Optima" panose="02000503060000020004" pitchFamily="2" charset="0"/>
              <a:ea typeface="Palatino" pitchFamily="2" charset="77"/>
            </a:endParaRPr>
          </a:p>
          <a:p>
            <a:endParaRPr lang="en-US" sz="7200" i="1" dirty="0">
              <a:solidFill>
                <a:schemeClr val="accent1">
                  <a:lumMod val="50000"/>
                </a:schemeClr>
              </a:solidFill>
              <a:latin typeface="Optima" panose="02000503060000020004" pitchFamily="2" charset="0"/>
              <a:ea typeface="Palatino" pitchFamily="2" charset="77"/>
            </a:endParaRPr>
          </a:p>
          <a:p>
            <a:endParaRPr lang="en-US" sz="7200" dirty="0">
              <a:solidFill>
                <a:schemeClr val="accent1">
                  <a:lumMod val="50000"/>
                </a:schemeClr>
              </a:solidFill>
              <a:latin typeface="Optima" panose="02000503060000020004" pitchFamily="2" charset="0"/>
              <a:ea typeface="Palatino" pitchFamily="2" charset="77"/>
            </a:endParaRPr>
          </a:p>
        </p:txBody>
      </p:sp>
      <p:pic>
        <p:nvPicPr>
          <p:cNvPr id="19" name="Picture 18">
            <a:extLst>
              <a:ext uri="{FF2B5EF4-FFF2-40B4-BE49-F238E27FC236}">
                <a16:creationId xmlns:a16="http://schemas.microsoft.com/office/drawing/2014/main" id="{9824B929-DE49-8141-BC59-752BD5A0C9CB}"/>
              </a:ext>
            </a:extLst>
          </p:cNvPr>
          <p:cNvPicPr>
            <a:picLocks noChangeAspect="1"/>
          </p:cNvPicPr>
          <p:nvPr/>
        </p:nvPicPr>
        <p:blipFill>
          <a:blip r:embed="rId2"/>
          <a:stretch>
            <a:fillRect/>
          </a:stretch>
        </p:blipFill>
        <p:spPr>
          <a:xfrm>
            <a:off x="622465" y="13628966"/>
            <a:ext cx="11811525" cy="8826431"/>
          </a:xfrm>
          <a:prstGeom prst="rect">
            <a:avLst/>
          </a:prstGeom>
        </p:spPr>
      </p:pic>
      <p:sp>
        <p:nvSpPr>
          <p:cNvPr id="20" name="TextBox 19">
            <a:extLst>
              <a:ext uri="{FF2B5EF4-FFF2-40B4-BE49-F238E27FC236}">
                <a16:creationId xmlns:a16="http://schemas.microsoft.com/office/drawing/2014/main" id="{B4C48136-C199-2346-98F0-DDA72F23FDB2}"/>
              </a:ext>
            </a:extLst>
          </p:cNvPr>
          <p:cNvSpPr txBox="1"/>
          <p:nvPr/>
        </p:nvSpPr>
        <p:spPr>
          <a:xfrm>
            <a:off x="7741920" y="20726400"/>
            <a:ext cx="184731" cy="1209242"/>
          </a:xfrm>
          <a:prstGeom prst="rect">
            <a:avLst/>
          </a:prstGeom>
          <a:noFill/>
        </p:spPr>
        <p:txBody>
          <a:bodyPr wrap="none" rtlCol="0">
            <a:spAutoFit/>
          </a:bodyPr>
          <a:lstStyle/>
          <a:p>
            <a:endParaRPr lang="en-US"/>
          </a:p>
        </p:txBody>
      </p:sp>
      <p:sp>
        <p:nvSpPr>
          <p:cNvPr id="10" name="TextBox 9">
            <a:extLst>
              <a:ext uri="{FF2B5EF4-FFF2-40B4-BE49-F238E27FC236}">
                <a16:creationId xmlns:a16="http://schemas.microsoft.com/office/drawing/2014/main" id="{7396B753-2CB2-D840-A68A-9055AD4ECA3F}"/>
              </a:ext>
            </a:extLst>
          </p:cNvPr>
          <p:cNvSpPr txBox="1"/>
          <p:nvPr/>
        </p:nvSpPr>
        <p:spPr>
          <a:xfrm>
            <a:off x="15474770" y="14626095"/>
            <a:ext cx="14820743" cy="12280285"/>
          </a:xfrm>
          <a:prstGeom prst="rect">
            <a:avLst/>
          </a:prstGeom>
          <a:noFill/>
        </p:spPr>
        <p:txBody>
          <a:bodyPr wrap="square" rtlCol="0">
            <a:spAutoFit/>
          </a:bodyPr>
          <a:lstStyle/>
          <a:p>
            <a:endParaRPr lang="en-US" sz="7200" dirty="0">
              <a:solidFill>
                <a:schemeClr val="accent1">
                  <a:lumMod val="50000"/>
                </a:schemeClr>
              </a:solidFill>
              <a:latin typeface="Optima" panose="02000503060000020004" pitchFamily="2" charset="0"/>
            </a:endParaRPr>
          </a:p>
          <a:p>
            <a:endParaRPr lang="en-US" sz="7200" dirty="0">
              <a:solidFill>
                <a:schemeClr val="accent1">
                  <a:lumMod val="50000"/>
                </a:schemeClr>
              </a:solidFill>
              <a:latin typeface="Optima" panose="02000503060000020004" pitchFamily="2" charset="0"/>
            </a:endParaRPr>
          </a:p>
          <a:p>
            <a:endParaRPr lang="en-US" sz="7200" dirty="0">
              <a:solidFill>
                <a:schemeClr val="accent1">
                  <a:lumMod val="50000"/>
                </a:schemeClr>
              </a:solidFill>
              <a:latin typeface="Optima" panose="02000503060000020004" pitchFamily="2" charset="0"/>
            </a:endParaRPr>
          </a:p>
          <a:p>
            <a:r>
              <a:rPr lang="en-US" sz="7200" b="1" i="1" dirty="0">
                <a:solidFill>
                  <a:schemeClr val="accent1">
                    <a:lumMod val="50000"/>
                  </a:schemeClr>
                </a:solidFill>
                <a:latin typeface="Optima" panose="02000503060000020004" pitchFamily="2" charset="0"/>
              </a:rPr>
              <a:t>2016:</a:t>
            </a:r>
            <a:r>
              <a:rPr lang="en-US" sz="7200" i="1" dirty="0">
                <a:solidFill>
                  <a:schemeClr val="accent1">
                    <a:lumMod val="50000"/>
                  </a:schemeClr>
                </a:solidFill>
                <a:latin typeface="Optima" panose="02000503060000020004" pitchFamily="2" charset="0"/>
              </a:rPr>
              <a:t> review conducted by the U.S. Department of Justice found that when fourteen contract prisons were compared with fourteen similarly suited Bureau of Prisons facilities from 2011 to 2014 in eight key categories, the contract prisons performed worse in all but two.</a:t>
            </a:r>
          </a:p>
        </p:txBody>
      </p:sp>
      <p:sp>
        <p:nvSpPr>
          <p:cNvPr id="17" name="TextBox 16">
            <a:extLst>
              <a:ext uri="{FF2B5EF4-FFF2-40B4-BE49-F238E27FC236}">
                <a16:creationId xmlns:a16="http://schemas.microsoft.com/office/drawing/2014/main" id="{092E7947-8325-DE40-9BF7-BEB1CF95FEB5}"/>
              </a:ext>
            </a:extLst>
          </p:cNvPr>
          <p:cNvSpPr txBox="1"/>
          <p:nvPr/>
        </p:nvSpPr>
        <p:spPr>
          <a:xfrm>
            <a:off x="20909280" y="20726400"/>
            <a:ext cx="184731" cy="1209242"/>
          </a:xfrm>
          <a:prstGeom prst="rect">
            <a:avLst/>
          </a:prstGeom>
          <a:noFill/>
        </p:spPr>
        <p:txBody>
          <a:bodyPr wrap="none" rtlCol="0">
            <a:spAutoFit/>
          </a:bodyPr>
          <a:lstStyle/>
          <a:p>
            <a:endParaRPr lang="en-US" dirty="0"/>
          </a:p>
        </p:txBody>
      </p:sp>
      <p:sp>
        <p:nvSpPr>
          <p:cNvPr id="18" name="TextBox 17">
            <a:extLst>
              <a:ext uri="{FF2B5EF4-FFF2-40B4-BE49-F238E27FC236}">
                <a16:creationId xmlns:a16="http://schemas.microsoft.com/office/drawing/2014/main" id="{EE93D83C-3AA4-3A46-AFAF-91E897E83F8F}"/>
              </a:ext>
            </a:extLst>
          </p:cNvPr>
          <p:cNvSpPr txBox="1"/>
          <p:nvPr/>
        </p:nvSpPr>
        <p:spPr>
          <a:xfrm>
            <a:off x="628963" y="23772811"/>
            <a:ext cx="13350240" cy="9334543"/>
          </a:xfrm>
          <a:prstGeom prst="rect">
            <a:avLst/>
          </a:prstGeom>
          <a:noFill/>
        </p:spPr>
        <p:txBody>
          <a:bodyPr wrap="square" rtlCol="0">
            <a:spAutoFit/>
          </a:bodyPr>
          <a:lstStyle/>
          <a:p>
            <a:r>
              <a:rPr lang="en-US" sz="6600" b="1" i="1" dirty="0">
                <a:solidFill>
                  <a:schemeClr val="accent1">
                    <a:lumMod val="50000"/>
                  </a:schemeClr>
                </a:solidFill>
                <a:latin typeface="Optima" panose="02000503060000020004" pitchFamily="2" charset="0"/>
              </a:rPr>
              <a:t>1984-1986: </a:t>
            </a:r>
            <a:r>
              <a:rPr lang="en-US" sz="6600" i="1" dirty="0">
                <a:solidFill>
                  <a:schemeClr val="accent1">
                    <a:lumMod val="50000"/>
                  </a:schemeClr>
                </a:solidFill>
                <a:latin typeface="Optima" panose="02000503060000020004" pitchFamily="2" charset="0"/>
              </a:rPr>
              <a:t>The Sentencing Reformation Act and Anti-Drug Abuse Act required judges to impose sentences within newly created federal sentencing guidelines, leading to prison overcrowding and a tenfold increase in drug convictions.</a:t>
            </a:r>
          </a:p>
          <a:p>
            <a:endParaRPr lang="en-US" dirty="0"/>
          </a:p>
        </p:txBody>
      </p:sp>
      <p:sp>
        <p:nvSpPr>
          <p:cNvPr id="21" name="TextBox 20">
            <a:extLst>
              <a:ext uri="{FF2B5EF4-FFF2-40B4-BE49-F238E27FC236}">
                <a16:creationId xmlns:a16="http://schemas.microsoft.com/office/drawing/2014/main" id="{6DD46754-8592-E347-8F52-B5AE33626E08}"/>
              </a:ext>
            </a:extLst>
          </p:cNvPr>
          <p:cNvSpPr txBox="1"/>
          <p:nvPr/>
        </p:nvSpPr>
        <p:spPr>
          <a:xfrm flipH="1">
            <a:off x="31169827" y="7535188"/>
            <a:ext cx="12933373" cy="8217634"/>
          </a:xfrm>
          <a:prstGeom prst="rect">
            <a:avLst/>
          </a:prstGeom>
          <a:noFill/>
        </p:spPr>
        <p:txBody>
          <a:bodyPr wrap="square" rtlCol="0">
            <a:spAutoFit/>
          </a:bodyPr>
          <a:lstStyle/>
          <a:p>
            <a:r>
              <a:rPr lang="en-US" sz="6600" b="1" i="1" dirty="0">
                <a:solidFill>
                  <a:schemeClr val="accent1">
                    <a:lumMod val="50000"/>
                  </a:schemeClr>
                </a:solidFill>
                <a:latin typeface="Optima" panose="02000503060000020004" pitchFamily="2" charset="0"/>
              </a:rPr>
              <a:t>2019:</a:t>
            </a:r>
            <a:r>
              <a:rPr lang="en-US" sz="6600" i="1" dirty="0">
                <a:solidFill>
                  <a:schemeClr val="accent1">
                    <a:lumMod val="50000"/>
                  </a:schemeClr>
                </a:solidFill>
                <a:latin typeface="Optima" panose="02000503060000020004" pitchFamily="2" charset="0"/>
              </a:rPr>
              <a:t> 1,096 per 100,000 black people in the United States were incarcerated in federal and state prisons, compared with 214 per 100,000 white people. Black people are incarcerated in state prisons at 5.1 times the rate of white people.</a:t>
            </a:r>
          </a:p>
        </p:txBody>
      </p:sp>
      <p:pic>
        <p:nvPicPr>
          <p:cNvPr id="22" name="Picture 21">
            <a:extLst>
              <a:ext uri="{FF2B5EF4-FFF2-40B4-BE49-F238E27FC236}">
                <a16:creationId xmlns:a16="http://schemas.microsoft.com/office/drawing/2014/main" id="{3744189F-2246-4744-8C7D-9D7D3BAB1C9C}"/>
              </a:ext>
            </a:extLst>
          </p:cNvPr>
          <p:cNvPicPr>
            <a:picLocks noChangeAspect="1"/>
          </p:cNvPicPr>
          <p:nvPr/>
        </p:nvPicPr>
        <p:blipFill>
          <a:blip r:embed="rId3"/>
          <a:stretch>
            <a:fillRect/>
          </a:stretch>
        </p:blipFill>
        <p:spPr>
          <a:xfrm>
            <a:off x="15474770" y="6414897"/>
            <a:ext cx="14776320" cy="9995746"/>
          </a:xfrm>
          <a:prstGeom prst="rect">
            <a:avLst/>
          </a:prstGeom>
        </p:spPr>
      </p:pic>
      <p:sp>
        <p:nvSpPr>
          <p:cNvPr id="23" name="TextBox 22">
            <a:extLst>
              <a:ext uri="{FF2B5EF4-FFF2-40B4-BE49-F238E27FC236}">
                <a16:creationId xmlns:a16="http://schemas.microsoft.com/office/drawing/2014/main" id="{713AD9FE-FC79-0349-95EC-5042C92996EF}"/>
              </a:ext>
            </a:extLst>
          </p:cNvPr>
          <p:cNvSpPr txBox="1"/>
          <p:nvPr/>
        </p:nvSpPr>
        <p:spPr>
          <a:xfrm>
            <a:off x="31169827" y="19181514"/>
            <a:ext cx="11952469" cy="12403395"/>
          </a:xfrm>
          <a:prstGeom prst="rect">
            <a:avLst/>
          </a:prstGeom>
          <a:noFill/>
        </p:spPr>
        <p:txBody>
          <a:bodyPr wrap="square" rtlCol="0">
            <a:spAutoFit/>
          </a:bodyPr>
          <a:lstStyle/>
          <a:p>
            <a:r>
              <a:rPr lang="en-US" sz="8000" b="1" i="1" dirty="0">
                <a:solidFill>
                  <a:schemeClr val="accent1">
                    <a:lumMod val="50000"/>
                  </a:schemeClr>
                </a:solidFill>
                <a:latin typeface="Optima" panose="02000503060000020004" pitchFamily="2" charset="0"/>
              </a:rPr>
              <a:t>Conclusion: </a:t>
            </a:r>
            <a:r>
              <a:rPr lang="en-US" sz="8000" i="1" dirty="0">
                <a:solidFill>
                  <a:schemeClr val="accent1">
                    <a:lumMod val="50000"/>
                  </a:schemeClr>
                </a:solidFill>
                <a:latin typeface="Optima" panose="02000503060000020004" pitchFamily="2" charset="0"/>
              </a:rPr>
              <a:t>Our government's presence in society is to keep the public safe, and to that end they use criminal prosecution as a means. The government has a responsibility to house the human beings it has convicted.</a:t>
            </a:r>
          </a:p>
        </p:txBody>
      </p:sp>
    </p:spTree>
    <p:extLst>
      <p:ext uri="{BB962C8B-B14F-4D97-AF65-F5344CB8AC3E}">
        <p14:creationId xmlns:p14="http://schemas.microsoft.com/office/powerpoint/2010/main" val="38539602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AE68C44B38D454A822357E92809081D" ma:contentTypeVersion="11" ma:contentTypeDescription="Create a new document." ma:contentTypeScope="" ma:versionID="d3393b1b8119e248737e5ddde8568eda">
  <xsd:schema xmlns:xsd="http://www.w3.org/2001/XMLSchema" xmlns:xs="http://www.w3.org/2001/XMLSchema" xmlns:p="http://schemas.microsoft.com/office/2006/metadata/properties" xmlns:ns2="4947024e-c7f4-448a-a7ae-6578092e520f" xmlns:ns3="9d02f471-8987-4bc7-bd7c-fcb151f959ef" targetNamespace="http://schemas.microsoft.com/office/2006/metadata/properties" ma:root="true" ma:fieldsID="d237871ee7a15691f6429755f6ef49e9" ns2:_="" ns3:_="">
    <xsd:import namespace="4947024e-c7f4-448a-a7ae-6578092e520f"/>
    <xsd:import namespace="9d02f471-8987-4bc7-bd7c-fcb151f959ef"/>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47024e-c7f4-448a-a7ae-6578092e520f"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d02f471-8987-4bc7-bd7c-fcb151f959ef" elementFormDefault="qualified">
    <xsd:import namespace="http://schemas.microsoft.com/office/2006/documentManagement/types"/>
    <xsd:import namespace="http://schemas.microsoft.com/office/infopath/2007/PartnerControls"/>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0D4D0EC-6185-425F-92AA-EFE5C05FBB19}">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2062C45E-7EA8-4A5C-80C5-9ACA78425E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47024e-c7f4-448a-a7ae-6578092e520f"/>
    <ds:schemaRef ds:uri="9d02f471-8987-4bc7-bd7c-fcb151f959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CE57344-8B55-403D-ABDC-5BC685E9B83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175</TotalTime>
  <Words>213</Words>
  <Application>Microsoft Macintosh PowerPoint</Application>
  <PresentationFormat>Custom</PresentationFormat>
  <Paragraphs>12</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Optima</vt:lpstr>
      <vt:lpstr>Palatino</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posters convey your findings in a clear</dc:title>
  <dc:creator>Michels, Steven J.</dc:creator>
  <cp:lastModifiedBy>Trebon, Simon C.</cp:lastModifiedBy>
  <cp:revision>7</cp:revision>
  <dcterms:created xsi:type="dcterms:W3CDTF">2020-01-31T20:05:15Z</dcterms:created>
  <dcterms:modified xsi:type="dcterms:W3CDTF">2023-04-19T01:57:04Z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0x010100FAE68C44B38D454A822357E92809081D</vt:lpwstr>
  </property>
</Properties>
</file>