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Lst>
  <p:notesMasterIdLst>
    <p:notesMasterId r:id="rId3"/>
  </p:notes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9120" userDrawn="1">
          <p15:clr>
            <a:srgbClr val="A4A3A4"/>
          </p15:clr>
        </p15:guide>
        <p15:guide id="3" pos="18552" userDrawn="1">
          <p15:clr>
            <a:srgbClr val="A4A3A4"/>
          </p15:clr>
        </p15:guide>
        <p15:guide id="4" pos="9696" userDrawn="1">
          <p15:clr>
            <a:srgbClr val="A4A3A4"/>
          </p15:clr>
        </p15:guide>
        <p15:guide id="5" pos="179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825" autoAdjust="0"/>
    <p:restoredTop sz="95107" autoAdjust="0"/>
  </p:normalViewPr>
  <p:slideViewPr>
    <p:cSldViewPr snapToGrid="0" snapToObjects="1">
      <p:cViewPr>
        <p:scale>
          <a:sx n="34" d="100"/>
          <a:sy n="34" d="100"/>
        </p:scale>
        <p:origin x="488" y="-2328"/>
      </p:cViewPr>
      <p:guideLst>
        <p:guide orient="horz" pos="10368"/>
        <p:guide pos="9120"/>
        <p:guide pos="18552"/>
        <p:guide pos="9696"/>
        <p:guide pos="1795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518353-6001-0F4E-8C22-C3A20F1182F6}" type="datetimeFigureOut">
              <a:rPr lang="en-US" smtClean="0"/>
              <a:t>4/14/19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0DDA48-7092-C04F-9C50-C776F68E1E5C}" type="slidenum">
              <a:rPr lang="en-US" smtClean="0"/>
              <a:t>‹#›</a:t>
            </a:fld>
            <a:endParaRPr lang="en-US"/>
          </a:p>
        </p:txBody>
      </p:sp>
    </p:spTree>
    <p:extLst>
      <p:ext uri="{BB962C8B-B14F-4D97-AF65-F5344CB8AC3E}">
        <p14:creationId xmlns:p14="http://schemas.microsoft.com/office/powerpoint/2010/main" val="1952624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955280" y="21427334"/>
            <a:ext cx="32918400" cy="5734320"/>
          </a:xfrm>
        </p:spPr>
        <p:txBody>
          <a:bodyPr wrap="none" anchor="t">
            <a:normAutofit/>
          </a:bodyPr>
          <a:lstStyle>
            <a:lvl1pPr algn="r">
              <a:defRPr sz="34560" b="0" spc="-1080">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7955275" y="18383417"/>
            <a:ext cx="32918400" cy="2968910"/>
          </a:xfrm>
        </p:spPr>
        <p:txBody>
          <a:bodyPr anchor="b">
            <a:normAutofit/>
          </a:bodyPr>
          <a:lstStyle>
            <a:lvl1pPr marL="0" indent="0" algn="r">
              <a:buNone/>
              <a:defRPr sz="1152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smtClean="0"/>
              <a:t>4/14/19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66399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0962375"/>
            <a:ext cx="37856160" cy="3932904"/>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023237" y="4739647"/>
            <a:ext cx="37856160" cy="16222728"/>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3023239" y="24895277"/>
            <a:ext cx="37850443" cy="3275866"/>
          </a:xfrm>
        </p:spPr>
        <p:txBody>
          <a:bodyPr/>
          <a:lstStyle>
            <a:lvl1pPr marL="0" indent="0">
              <a:buNone/>
              <a:defRPr sz="576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1B80C674-7DFC-42FE-B9CD-82963CDB1557}"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5217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0"/>
            <a:ext cx="37856160" cy="16964851"/>
          </a:xfrm>
        </p:spPr>
        <p:txBody>
          <a:bodyPr anchor="ctr"/>
          <a:lstStyle>
            <a:lvl1pPr>
              <a:defRPr sz="11520"/>
            </a:lvl1pPr>
          </a:lstStyle>
          <a:p>
            <a:r>
              <a:rPr lang="en-US"/>
              <a:t>Click to edit Master title style</a:t>
            </a:r>
            <a:endParaRPr lang="en-US" dirty="0"/>
          </a:p>
        </p:txBody>
      </p:sp>
      <p:sp>
        <p:nvSpPr>
          <p:cNvPr id="4" name="Text Placeholder 3"/>
          <p:cNvSpPr>
            <a:spLocks noGrp="1"/>
          </p:cNvSpPr>
          <p:nvPr>
            <p:ph type="body" sz="half" idx="2"/>
          </p:nvPr>
        </p:nvSpPr>
        <p:spPr>
          <a:xfrm>
            <a:off x="3023239" y="21549115"/>
            <a:ext cx="37850443" cy="7208765"/>
          </a:xfrm>
        </p:spPr>
        <p:txBody>
          <a:bodyPr anchor="ct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2076456F-F47D-4F25-8053-2A695DA0CA7D}"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64349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363" y="1752600"/>
            <a:ext cx="33489907" cy="14365939"/>
          </a:xfrm>
        </p:spPr>
        <p:txBody>
          <a:bodyPr anchor="ctr"/>
          <a:lstStyle>
            <a:lvl1pPr>
              <a:defRPr sz="15840"/>
            </a:lvl1pPr>
          </a:lstStyle>
          <a:p>
            <a:r>
              <a:rPr lang="en-US"/>
              <a:t>Click to edit Master title style</a:t>
            </a:r>
            <a:endParaRPr lang="en-US" dirty="0"/>
          </a:p>
        </p:txBody>
      </p:sp>
      <p:sp>
        <p:nvSpPr>
          <p:cNvPr id="12" name="Text Placeholder 3"/>
          <p:cNvSpPr>
            <a:spLocks noGrp="1"/>
          </p:cNvSpPr>
          <p:nvPr>
            <p:ph type="body" sz="half" idx="13"/>
          </p:nvPr>
        </p:nvSpPr>
        <p:spPr>
          <a:xfrm>
            <a:off x="6194323" y="16154674"/>
            <a:ext cx="31508275" cy="2635046"/>
          </a:xfrm>
        </p:spPr>
        <p:txBody>
          <a:bodyPr anchor="t">
            <a:normAutofit/>
          </a:bodyPr>
          <a:lstStyle>
            <a:lvl1pPr marL="0" indent="0">
              <a:buNone/>
              <a:defRPr sz="504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4" name="Text Placeholder 3"/>
          <p:cNvSpPr>
            <a:spLocks noGrp="1"/>
          </p:cNvSpPr>
          <p:nvPr>
            <p:ph type="body" sz="half" idx="2"/>
          </p:nvPr>
        </p:nvSpPr>
        <p:spPr>
          <a:xfrm>
            <a:off x="3017520" y="21608299"/>
            <a:ext cx="37844726" cy="7149581"/>
          </a:xfrm>
        </p:spPr>
        <p:txBody>
          <a:bodyPr anchor="ctr">
            <a:normAutofit/>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5D6C7379-69CC-4837-9905-BEBA22830C8A}"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9" name="TextBox 8"/>
          <p:cNvSpPr txBox="1"/>
          <p:nvPr/>
        </p:nvSpPr>
        <p:spPr>
          <a:xfrm>
            <a:off x="3999758" y="3776755"/>
            <a:ext cx="2194560" cy="2806925"/>
          </a:xfrm>
          <a:prstGeom prst="rect">
            <a:avLst/>
          </a:prstGeom>
        </p:spPr>
        <p:txBody>
          <a:bodyPr vert="horz" lIns="329184" tIns="164592" rIns="329184" bIns="16459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28800" dirty="0">
                <a:solidFill>
                  <a:schemeClr val="tx1"/>
                </a:solidFill>
                <a:effectLst/>
              </a:rPr>
              <a:t>“</a:t>
            </a:r>
          </a:p>
        </p:txBody>
      </p:sp>
      <p:sp>
        <p:nvSpPr>
          <p:cNvPr id="10" name="TextBox 9"/>
          <p:cNvSpPr txBox="1"/>
          <p:nvPr/>
        </p:nvSpPr>
        <p:spPr>
          <a:xfrm>
            <a:off x="37576123" y="13167360"/>
            <a:ext cx="2194560" cy="2806925"/>
          </a:xfrm>
          <a:prstGeom prst="rect">
            <a:avLst/>
          </a:prstGeom>
        </p:spPr>
        <p:txBody>
          <a:bodyPr vert="horz" lIns="329184" tIns="164592" rIns="329184" bIns="16459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28800" dirty="0">
                <a:solidFill>
                  <a:schemeClr val="tx1"/>
                </a:solidFill>
                <a:effectLst/>
              </a:rPr>
              <a:t>”</a:t>
            </a:r>
          </a:p>
        </p:txBody>
      </p:sp>
    </p:spTree>
    <p:extLst>
      <p:ext uri="{BB962C8B-B14F-4D97-AF65-F5344CB8AC3E}">
        <p14:creationId xmlns:p14="http://schemas.microsoft.com/office/powerpoint/2010/main" val="2144352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3023237" y="11169449"/>
            <a:ext cx="37856160" cy="12056808"/>
          </a:xfrm>
        </p:spPr>
        <p:txBody>
          <a:bodyPr anchor="b">
            <a:normAutofit/>
          </a:bodyPr>
          <a:lstStyle>
            <a:lvl1pPr>
              <a:defRPr sz="19440"/>
            </a:lvl1pPr>
          </a:lstStyle>
          <a:p>
            <a:r>
              <a:rPr lang="en-US"/>
              <a:t>Click to edit Master title style</a:t>
            </a:r>
            <a:endParaRPr lang="en-US" dirty="0"/>
          </a:p>
        </p:txBody>
      </p:sp>
      <p:sp>
        <p:nvSpPr>
          <p:cNvPr id="4" name="Text Placeholder 3"/>
          <p:cNvSpPr>
            <a:spLocks noGrp="1"/>
          </p:cNvSpPr>
          <p:nvPr>
            <p:ph type="body" sz="half" idx="2"/>
          </p:nvPr>
        </p:nvSpPr>
        <p:spPr>
          <a:xfrm>
            <a:off x="3023239" y="23282789"/>
            <a:ext cx="37850443" cy="5475091"/>
          </a:xfrm>
        </p:spPr>
        <p:txBody>
          <a:bodyPr anchor="t"/>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49EB8B7E-8AEE-4F10-BFEE-C999AD004D36}"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878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3017520" y="1752607"/>
            <a:ext cx="37856160" cy="6362702"/>
          </a:xfrm>
        </p:spPr>
        <p:txBody>
          <a:bodyPr/>
          <a:lstStyle/>
          <a:p>
            <a:r>
              <a:rPr lang="en-US"/>
              <a:t>Click to edit Master title style</a:t>
            </a:r>
            <a:endParaRPr lang="en-US" dirty="0"/>
          </a:p>
        </p:txBody>
      </p:sp>
      <p:sp>
        <p:nvSpPr>
          <p:cNvPr id="7" name="Text Placeholder 2"/>
          <p:cNvSpPr>
            <a:spLocks noGrp="1"/>
          </p:cNvSpPr>
          <p:nvPr>
            <p:ph type="body" idx="1"/>
          </p:nvPr>
        </p:nvSpPr>
        <p:spPr>
          <a:xfrm>
            <a:off x="4814213" y="9052560"/>
            <a:ext cx="10608720" cy="2766058"/>
          </a:xfrm>
        </p:spPr>
        <p:txBody>
          <a:bodyPr anchor="b">
            <a:noAutofit/>
          </a:bodyPr>
          <a:lstStyle>
            <a:lvl1pPr marL="0" indent="0">
              <a:buNone/>
              <a:defRPr sz="864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8" name="Text Placeholder 3"/>
          <p:cNvSpPr>
            <a:spLocks noGrp="1"/>
          </p:cNvSpPr>
          <p:nvPr>
            <p:ph type="body" sz="half" idx="15"/>
          </p:nvPr>
        </p:nvSpPr>
        <p:spPr>
          <a:xfrm>
            <a:off x="4884473" y="12344400"/>
            <a:ext cx="10538462"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9" name="Text Placeholder 4"/>
          <p:cNvSpPr>
            <a:spLocks noGrp="1"/>
          </p:cNvSpPr>
          <p:nvPr>
            <p:ph type="body" sz="quarter" idx="3"/>
          </p:nvPr>
        </p:nvSpPr>
        <p:spPr>
          <a:xfrm>
            <a:off x="16516783" y="9052560"/>
            <a:ext cx="10570469" cy="2766058"/>
          </a:xfrm>
        </p:spPr>
        <p:txBody>
          <a:bodyPr vert="horz" lIns="91440" tIns="45720" rIns="91440" bIns="45720" rtlCol="0" anchor="b">
            <a:noAutofit/>
          </a:bodyPr>
          <a:lstStyle>
            <a:lvl1pPr>
              <a:buNone/>
              <a:defRPr lang="en-US" sz="864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0" name="Text Placeholder 3"/>
          <p:cNvSpPr>
            <a:spLocks noGrp="1"/>
          </p:cNvSpPr>
          <p:nvPr>
            <p:ph type="body" sz="half" idx="16"/>
          </p:nvPr>
        </p:nvSpPr>
        <p:spPr>
          <a:xfrm>
            <a:off x="16478789" y="12344400"/>
            <a:ext cx="10608461"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11" name="Text Placeholder 4"/>
          <p:cNvSpPr>
            <a:spLocks noGrp="1"/>
          </p:cNvSpPr>
          <p:nvPr>
            <p:ph type="body" sz="quarter" idx="13"/>
          </p:nvPr>
        </p:nvSpPr>
        <p:spPr>
          <a:xfrm>
            <a:off x="28184532" y="9052560"/>
            <a:ext cx="10555608" cy="2766058"/>
          </a:xfrm>
        </p:spPr>
        <p:txBody>
          <a:bodyPr vert="horz" lIns="91440" tIns="45720" rIns="91440" bIns="45720" rtlCol="0" anchor="b">
            <a:noAutofit/>
          </a:bodyPr>
          <a:lstStyle>
            <a:lvl1pPr>
              <a:buNone/>
              <a:defRPr lang="en-US" sz="864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2" name="Text Placeholder 3"/>
          <p:cNvSpPr>
            <a:spLocks noGrp="1"/>
          </p:cNvSpPr>
          <p:nvPr>
            <p:ph type="body" sz="half" idx="17"/>
          </p:nvPr>
        </p:nvSpPr>
        <p:spPr>
          <a:xfrm>
            <a:off x="28184532" y="12344400"/>
            <a:ext cx="10555608"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3" name="Date Placeholder 2"/>
          <p:cNvSpPr>
            <a:spLocks noGrp="1"/>
          </p:cNvSpPr>
          <p:nvPr>
            <p:ph type="dt" sz="half" idx="10"/>
          </p:nvPr>
        </p:nvSpPr>
        <p:spPr/>
        <p:txBody>
          <a:bodyPr/>
          <a:lstStyle/>
          <a:p>
            <a:fld id="{8668F3F9-58BC-440B-B37B-805B9055EF92}" type="datetimeFigureOut">
              <a:rPr lang="en-US" smtClean="0"/>
              <a:t>4/14/19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91665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3017520" y="1752607"/>
            <a:ext cx="37856160" cy="636270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4795507" y="20628014"/>
            <a:ext cx="10584182"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20" name="Picture Placeholder 2"/>
          <p:cNvSpPr>
            <a:spLocks noGrp="1" noChangeAspect="1"/>
          </p:cNvSpPr>
          <p:nvPr>
            <p:ph type="pic" idx="15"/>
          </p:nvPr>
        </p:nvSpPr>
        <p:spPr>
          <a:xfrm>
            <a:off x="4795507" y="10830499"/>
            <a:ext cx="10584182"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a:t>Click icon to add picture</a:t>
            </a:r>
            <a:endParaRPr lang="en-US" dirty="0"/>
          </a:p>
        </p:txBody>
      </p:sp>
      <p:sp>
        <p:nvSpPr>
          <p:cNvPr id="21" name="Text Placeholder 3"/>
          <p:cNvSpPr>
            <a:spLocks noGrp="1"/>
          </p:cNvSpPr>
          <p:nvPr>
            <p:ph type="body" sz="half" idx="18"/>
          </p:nvPr>
        </p:nvSpPr>
        <p:spPr>
          <a:xfrm>
            <a:off x="4795507" y="23394079"/>
            <a:ext cx="10584182"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22" name="Text Placeholder 4"/>
          <p:cNvSpPr>
            <a:spLocks noGrp="1"/>
          </p:cNvSpPr>
          <p:nvPr>
            <p:ph type="body" sz="quarter" idx="3"/>
          </p:nvPr>
        </p:nvSpPr>
        <p:spPr>
          <a:xfrm>
            <a:off x="16448391" y="20628014"/>
            <a:ext cx="10549891"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23" name="Picture Placeholder 2"/>
          <p:cNvSpPr>
            <a:spLocks noGrp="1" noChangeAspect="1"/>
          </p:cNvSpPr>
          <p:nvPr>
            <p:ph type="pic" idx="21"/>
          </p:nvPr>
        </p:nvSpPr>
        <p:spPr>
          <a:xfrm>
            <a:off x="16448386" y="10830499"/>
            <a:ext cx="10549891"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a:t>Click icon to add picture</a:t>
            </a:r>
            <a:endParaRPr lang="en-US" dirty="0"/>
          </a:p>
        </p:txBody>
      </p:sp>
      <p:sp>
        <p:nvSpPr>
          <p:cNvPr id="24" name="Text Placeholder 3"/>
          <p:cNvSpPr>
            <a:spLocks noGrp="1"/>
          </p:cNvSpPr>
          <p:nvPr>
            <p:ph type="body" sz="half" idx="19"/>
          </p:nvPr>
        </p:nvSpPr>
        <p:spPr>
          <a:xfrm>
            <a:off x="16443521" y="23394075"/>
            <a:ext cx="10563864"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25" name="Text Placeholder 4"/>
          <p:cNvSpPr>
            <a:spLocks noGrp="1"/>
          </p:cNvSpPr>
          <p:nvPr>
            <p:ph type="body" sz="quarter" idx="13"/>
          </p:nvPr>
        </p:nvSpPr>
        <p:spPr>
          <a:xfrm>
            <a:off x="28095564" y="20628014"/>
            <a:ext cx="10555608"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26" name="Picture Placeholder 2"/>
          <p:cNvSpPr>
            <a:spLocks noGrp="1" noChangeAspect="1"/>
          </p:cNvSpPr>
          <p:nvPr>
            <p:ph type="pic" idx="22"/>
          </p:nvPr>
        </p:nvSpPr>
        <p:spPr>
          <a:xfrm>
            <a:off x="28095559" y="10830499"/>
            <a:ext cx="10555608"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a:t>Click icon to add picture</a:t>
            </a:r>
            <a:endParaRPr lang="en-US" dirty="0"/>
          </a:p>
        </p:txBody>
      </p:sp>
      <p:sp>
        <p:nvSpPr>
          <p:cNvPr id="27" name="Text Placeholder 3"/>
          <p:cNvSpPr>
            <a:spLocks noGrp="1"/>
          </p:cNvSpPr>
          <p:nvPr>
            <p:ph type="body" sz="half" idx="20"/>
          </p:nvPr>
        </p:nvSpPr>
        <p:spPr>
          <a:xfrm>
            <a:off x="28095111" y="23394065"/>
            <a:ext cx="10569590"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a:t>Edit Master text styles</a:t>
            </a:r>
          </a:p>
        </p:txBody>
      </p:sp>
      <p:sp>
        <p:nvSpPr>
          <p:cNvPr id="3" name="Date Placeholder 2"/>
          <p:cNvSpPr>
            <a:spLocks noGrp="1"/>
          </p:cNvSpPr>
          <p:nvPr>
            <p:ph type="dt" sz="half" idx="10"/>
          </p:nvPr>
        </p:nvSpPr>
        <p:spPr/>
        <p:txBody>
          <a:bodyPr/>
          <a:lstStyle/>
          <a:p>
            <a:fld id="{0D5A53AF-48EA-489D-8260-9DCAB666386A}" type="datetimeFigureOut">
              <a:rPr lang="en-US" smtClean="0"/>
              <a:t>4/14/19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25391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4/14/19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8014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4/14/19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63298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4/14/19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38441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3076315" y="21427334"/>
            <a:ext cx="32918400" cy="5734320"/>
          </a:xfrm>
        </p:spPr>
        <p:txBody>
          <a:bodyPr wrap="none" anchor="t">
            <a:normAutofit/>
          </a:bodyPr>
          <a:lstStyle>
            <a:lvl1pPr algn="l">
              <a:defRPr sz="34560" b="0" spc="-108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3076315" y="18383414"/>
            <a:ext cx="32918400" cy="2965546"/>
          </a:xfrm>
        </p:spPr>
        <p:txBody>
          <a:bodyPr anchor="b">
            <a:normAutofit/>
          </a:bodyPr>
          <a:lstStyle>
            <a:lvl1pPr marL="0" indent="0" algn="l">
              <a:buNone/>
              <a:defRPr sz="1152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smtClean="0"/>
              <a:t>4/14/19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9517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032000" y="8763000"/>
            <a:ext cx="18090778"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751424" y="8763000"/>
            <a:ext cx="18122256"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26081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32000" y="8069582"/>
            <a:ext cx="18090778" cy="3954778"/>
          </a:xfrm>
        </p:spPr>
        <p:txBody>
          <a:bodyPr anchor="b">
            <a:normAutofit/>
          </a:bodyPr>
          <a:lstStyle>
            <a:lvl1pPr marL="0" indent="0">
              <a:buNone/>
              <a:defRPr sz="96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Edit Master text styles</a:t>
            </a:r>
          </a:p>
        </p:txBody>
      </p:sp>
      <p:sp>
        <p:nvSpPr>
          <p:cNvPr id="4" name="Content Placeholder 3"/>
          <p:cNvSpPr>
            <a:spLocks noGrp="1"/>
          </p:cNvSpPr>
          <p:nvPr>
            <p:ph sz="half" idx="2"/>
          </p:nvPr>
        </p:nvSpPr>
        <p:spPr>
          <a:xfrm>
            <a:off x="4032000" y="12024360"/>
            <a:ext cx="18090778"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751426" y="8069582"/>
            <a:ext cx="18127973" cy="3954778"/>
          </a:xfrm>
        </p:spPr>
        <p:txBody>
          <a:bodyPr vert="horz" lIns="91440" tIns="45720" rIns="91440" bIns="45720" rtlCol="0" anchor="b">
            <a:normAutofit/>
          </a:bodyPr>
          <a:lstStyle>
            <a:lvl1pPr>
              <a:buNone/>
              <a:defRPr lang="en-US" sz="96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6" name="Content Placeholder 5"/>
          <p:cNvSpPr>
            <a:spLocks noGrp="1"/>
          </p:cNvSpPr>
          <p:nvPr>
            <p:ph sz="quarter" idx="4"/>
          </p:nvPr>
        </p:nvSpPr>
        <p:spPr>
          <a:xfrm>
            <a:off x="22751426" y="12024360"/>
            <a:ext cx="18127973"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4/14/19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18879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4/14/19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943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4/14/19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876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032003" y="9875520"/>
            <a:ext cx="13147291" cy="18295622"/>
          </a:xfrm>
        </p:spPr>
        <p:txBody>
          <a:bodyPr>
            <a:normAutofit/>
          </a:bodyPr>
          <a:lstStyle>
            <a:lvl1pPr marL="0" indent="0">
              <a:buNone/>
              <a:defRPr sz="672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F7D1BD23-6E54-4D9D-AD88-A2813C73CC25}"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50511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4032003" y="9875520"/>
            <a:ext cx="13147291" cy="18295622"/>
          </a:xfrm>
        </p:spPr>
        <p:txBody>
          <a:bodyPr>
            <a:normAutofit/>
          </a:bodyPr>
          <a:lstStyle>
            <a:lvl1pPr marL="0" indent="0">
              <a:buNone/>
              <a:defRPr sz="672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4/14/19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338704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032000" y="8763000"/>
            <a:ext cx="3684168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smtClean="0"/>
              <a:t>4/14/19</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70171444"/>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3291840" rtl="0" eaLnBrk="1" latinLnBrk="0" hangingPunct="1">
        <a:lnSpc>
          <a:spcPct val="90000"/>
        </a:lnSpc>
        <a:spcBef>
          <a:spcPct val="0"/>
        </a:spcBef>
        <a:buNone/>
        <a:defRPr sz="2112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15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9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68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7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7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45788" y="615077"/>
            <a:ext cx="40116612" cy="2800767"/>
          </a:xfrm>
          <a:prstGeom prst="rect">
            <a:avLst/>
          </a:prstGeom>
          <a:noFill/>
        </p:spPr>
        <p:txBody>
          <a:bodyPr wrap="square" rtlCol="0">
            <a:spAutoFit/>
          </a:bodyPr>
          <a:lstStyle/>
          <a:p>
            <a:pPr algn="ctr"/>
            <a:r>
              <a:rPr lang="en-US" sz="8000" b="1" dirty="0">
                <a:latin typeface="Arial" panose="020B0604020202020204" pitchFamily="34" charset="0"/>
                <a:ea typeface="Times New Roman" charset="0"/>
                <a:cs typeface="Arial" panose="020B0604020202020204" pitchFamily="34" charset="0"/>
              </a:rPr>
              <a:t>Social Interactions in Belugas (</a:t>
            </a:r>
            <a:r>
              <a:rPr lang="en-US" sz="8000" b="1" i="1" dirty="0">
                <a:latin typeface="Arial" panose="020B0604020202020204" pitchFamily="34" charset="0"/>
                <a:ea typeface="Times New Roman" charset="0"/>
                <a:cs typeface="Arial" panose="020B0604020202020204" pitchFamily="34" charset="0"/>
              </a:rPr>
              <a:t>Delphinapterus </a:t>
            </a:r>
            <a:r>
              <a:rPr lang="en-US" sz="8000" b="1" i="1" dirty="0" err="1">
                <a:latin typeface="Arial" panose="020B0604020202020204" pitchFamily="34" charset="0"/>
                <a:ea typeface="Times New Roman" charset="0"/>
                <a:cs typeface="Arial" panose="020B0604020202020204" pitchFamily="34" charset="0"/>
              </a:rPr>
              <a:t>leucas</a:t>
            </a:r>
            <a:r>
              <a:rPr lang="en-US" sz="8000" b="1" dirty="0">
                <a:latin typeface="Arial" panose="020B0604020202020204" pitchFamily="34" charset="0"/>
                <a:ea typeface="Times New Roman" charset="0"/>
                <a:cs typeface="Arial" panose="020B0604020202020204" pitchFamily="34" charset="0"/>
              </a:rPr>
              <a:t>)</a:t>
            </a:r>
          </a:p>
          <a:p>
            <a:pPr algn="ctr"/>
            <a:r>
              <a:rPr lang="en-US" sz="5600" b="1" dirty="0">
                <a:latin typeface="Arial" panose="020B0604020202020204" pitchFamily="34" charset="0"/>
                <a:ea typeface="Times New Roman" charset="0"/>
                <a:cs typeface="Arial" panose="020B0604020202020204" pitchFamily="34" charset="0"/>
              </a:rPr>
              <a:t>Stephanie Leson, Ashley </a:t>
            </a:r>
            <a:r>
              <a:rPr lang="en-US" sz="5600" b="1" dirty="0" err="1">
                <a:latin typeface="Arial" panose="020B0604020202020204" pitchFamily="34" charset="0"/>
                <a:ea typeface="Times New Roman" charset="0"/>
                <a:cs typeface="Arial" panose="020B0604020202020204" pitchFamily="34" charset="0"/>
              </a:rPr>
              <a:t>Penczynzyn</a:t>
            </a:r>
            <a:r>
              <a:rPr lang="en-US" sz="5600" b="1" dirty="0">
                <a:latin typeface="Arial" panose="020B0604020202020204" pitchFamily="34" charset="0"/>
                <a:ea typeface="Times New Roman" charset="0"/>
                <a:cs typeface="Arial" panose="020B0604020202020204" pitchFamily="34" charset="0"/>
              </a:rPr>
              <a:t>, Erin </a:t>
            </a:r>
            <a:r>
              <a:rPr lang="en-US" sz="5600" b="1" dirty="0" err="1">
                <a:latin typeface="Arial" panose="020B0604020202020204" pitchFamily="34" charset="0"/>
                <a:ea typeface="Times New Roman" charset="0"/>
                <a:cs typeface="Arial" panose="020B0604020202020204" pitchFamily="34" charset="0"/>
              </a:rPr>
              <a:t>Perotta</a:t>
            </a:r>
            <a:r>
              <a:rPr lang="en-US" sz="5600" b="1" dirty="0">
                <a:latin typeface="Arial" panose="020B0604020202020204" pitchFamily="34" charset="0"/>
                <a:ea typeface="Times New Roman" charset="0"/>
                <a:cs typeface="Arial" panose="020B0604020202020204" pitchFamily="34" charset="0"/>
              </a:rPr>
              <a:t>, and Garrett Roy</a:t>
            </a:r>
          </a:p>
          <a:p>
            <a:pPr algn="ctr"/>
            <a:r>
              <a:rPr lang="en-US" sz="4000" b="1" dirty="0">
                <a:latin typeface="Arial" panose="020B0604020202020204" pitchFamily="34" charset="0"/>
                <a:ea typeface="Times New Roman" charset="0"/>
                <a:cs typeface="Arial" panose="020B0604020202020204" pitchFamily="34" charset="0"/>
              </a:rPr>
              <a:t>Mentor: Dr. Deirdre </a:t>
            </a:r>
            <a:r>
              <a:rPr lang="en-US" sz="4000" b="1" dirty="0" err="1">
                <a:latin typeface="Arial" panose="020B0604020202020204" pitchFamily="34" charset="0"/>
                <a:ea typeface="Times New Roman" charset="0"/>
                <a:cs typeface="Arial" panose="020B0604020202020204" pitchFamily="34" charset="0"/>
              </a:rPr>
              <a:t>Yeater</a:t>
            </a:r>
            <a:r>
              <a:rPr lang="en-US" sz="4000" b="1" dirty="0">
                <a:latin typeface="Arial" panose="020B0604020202020204" pitchFamily="34" charset="0"/>
                <a:ea typeface="Times New Roman" charset="0"/>
                <a:cs typeface="Arial" panose="020B0604020202020204" pitchFamily="34" charset="0"/>
              </a:rPr>
              <a:t> </a:t>
            </a:r>
          </a:p>
        </p:txBody>
      </p:sp>
      <p:sp>
        <p:nvSpPr>
          <p:cNvPr id="6" name="TextBox 5"/>
          <p:cNvSpPr txBox="1"/>
          <p:nvPr/>
        </p:nvSpPr>
        <p:spPr>
          <a:xfrm>
            <a:off x="1095035" y="4724202"/>
            <a:ext cx="13274797" cy="6001643"/>
          </a:xfrm>
          <a:prstGeom prst="rect">
            <a:avLst/>
          </a:prstGeom>
          <a:noFill/>
        </p:spPr>
        <p:txBody>
          <a:bodyPr wrap="square" rtlCol="0">
            <a:spAutoFit/>
          </a:bodyPr>
          <a:lstStyle/>
          <a:p>
            <a:r>
              <a:rPr lang="en-US" sz="5400" b="1" dirty="0">
                <a:latin typeface="Arial" panose="020B0604020202020204" pitchFamily="34" charset="0"/>
                <a:ea typeface="Times New Roman" charset="0"/>
                <a:cs typeface="Arial" panose="020B0604020202020204" pitchFamily="34" charset="0"/>
              </a:rPr>
              <a:t>Abstract</a:t>
            </a:r>
          </a:p>
          <a:p>
            <a:r>
              <a:rPr lang="en-US" sz="3000" dirty="0">
                <a:latin typeface="Arial" panose="020B0604020202020204" pitchFamily="34" charset="0"/>
                <a:ea typeface="Times New Roman" charset="0"/>
                <a:cs typeface="Arial" panose="020B0604020202020204" pitchFamily="34" charset="0"/>
              </a:rPr>
              <a:t>There have been relatively few studies examining the types of social interactions among beluga (</a:t>
            </a:r>
            <a:r>
              <a:rPr lang="en-US" sz="3000" i="1" dirty="0">
                <a:latin typeface="Arial" panose="020B0604020202020204" pitchFamily="34" charset="0"/>
                <a:ea typeface="Times New Roman" charset="0"/>
                <a:cs typeface="Arial" panose="020B0604020202020204" pitchFamily="34" charset="0"/>
              </a:rPr>
              <a:t>Delphinapterus </a:t>
            </a:r>
            <a:r>
              <a:rPr lang="en-US" sz="3000" i="1" dirty="0" err="1">
                <a:latin typeface="Arial" panose="020B0604020202020204" pitchFamily="34" charset="0"/>
                <a:ea typeface="Times New Roman" charset="0"/>
                <a:cs typeface="Arial" panose="020B0604020202020204" pitchFamily="34" charset="0"/>
              </a:rPr>
              <a:t>leucas</a:t>
            </a:r>
            <a:r>
              <a:rPr lang="en-US" sz="3000" dirty="0">
                <a:latin typeface="Arial" panose="020B0604020202020204" pitchFamily="34" charset="0"/>
                <a:ea typeface="Times New Roman" charset="0"/>
                <a:cs typeface="Arial" panose="020B0604020202020204" pitchFamily="34" charset="0"/>
              </a:rPr>
              <a:t>). The current study investigated the frequency of various social behaviors among five belugas that live under human care. This was a longitudinal study of their behaviors across almost 5 years. Results indicted that Male C initiated the majority of the interactions, both </a:t>
            </a:r>
            <a:r>
              <a:rPr lang="en-US" sz="3000" dirty="0" smtClean="0">
                <a:latin typeface="Arial" panose="020B0604020202020204" pitchFamily="34" charset="0"/>
                <a:ea typeface="Times New Roman" charset="0"/>
                <a:cs typeface="Arial" panose="020B0604020202020204" pitchFamily="34" charset="0"/>
              </a:rPr>
              <a:t>with </a:t>
            </a:r>
            <a:r>
              <a:rPr lang="en-US" sz="3000" dirty="0">
                <a:latin typeface="Arial" panose="020B0604020202020204" pitchFamily="34" charset="0"/>
                <a:ea typeface="Times New Roman" charset="0"/>
                <a:cs typeface="Arial" panose="020B0604020202020204" pitchFamily="34" charset="0"/>
              </a:rPr>
              <a:t>Male A and Female A.  Male A also had many observations initiating </a:t>
            </a:r>
            <a:r>
              <a:rPr lang="en-US" sz="3000" dirty="0" smtClean="0">
                <a:latin typeface="Arial" panose="020B0604020202020204" pitchFamily="34" charset="0"/>
                <a:ea typeface="Times New Roman" charset="0"/>
                <a:cs typeface="Arial" panose="020B0604020202020204" pitchFamily="34" charset="0"/>
              </a:rPr>
              <a:t>interactions </a:t>
            </a:r>
            <a:r>
              <a:rPr lang="en-US" sz="3000" dirty="0">
                <a:latin typeface="Arial" panose="020B0604020202020204" pitchFamily="34" charset="0"/>
                <a:ea typeface="Times New Roman" charset="0"/>
                <a:cs typeface="Arial" panose="020B0604020202020204" pitchFamily="34" charset="0"/>
              </a:rPr>
              <a:t>with Male C.   This study aims to gain a better understanding of </a:t>
            </a:r>
            <a:r>
              <a:rPr lang="en-US" sz="3000" dirty="0" smtClean="0">
                <a:latin typeface="Arial" panose="020B0604020202020204" pitchFamily="34" charset="0"/>
                <a:ea typeface="Times New Roman" charset="0"/>
                <a:cs typeface="Arial" panose="020B0604020202020204" pitchFamily="34" charset="0"/>
              </a:rPr>
              <a:t>beluga </a:t>
            </a:r>
            <a:r>
              <a:rPr lang="en-US" sz="3000" dirty="0">
                <a:latin typeface="Arial" panose="020B0604020202020204" pitchFamily="34" charset="0"/>
                <a:ea typeface="Times New Roman" charset="0"/>
                <a:cs typeface="Arial" panose="020B0604020202020204" pitchFamily="34" charset="0"/>
              </a:rPr>
              <a:t>social interactions under human care.  In addition, the social behaviors observed at this facility corroborate with the findings of belugas in managed care at other facilities, as well </a:t>
            </a:r>
            <a:r>
              <a:rPr lang="en-US" sz="3000" dirty="0" smtClean="0">
                <a:latin typeface="Arial" panose="020B0604020202020204" pitchFamily="34" charset="0"/>
                <a:ea typeface="Times New Roman" charset="0"/>
                <a:cs typeface="Arial" panose="020B0604020202020204" pitchFamily="34" charset="0"/>
              </a:rPr>
              <a:t>as, </a:t>
            </a:r>
            <a:r>
              <a:rPr lang="en-US" sz="3000" dirty="0">
                <a:latin typeface="Arial" panose="020B0604020202020204" pitchFamily="34" charset="0"/>
                <a:ea typeface="Times New Roman" charset="0"/>
                <a:cs typeface="Arial" panose="020B0604020202020204" pitchFamily="34" charset="0"/>
              </a:rPr>
              <a:t>with the growing body of knowledge about wild beluga behaviors.  </a:t>
            </a:r>
          </a:p>
        </p:txBody>
      </p:sp>
      <p:sp>
        <p:nvSpPr>
          <p:cNvPr id="7" name="TextBox 6"/>
          <p:cNvSpPr txBox="1"/>
          <p:nvPr/>
        </p:nvSpPr>
        <p:spPr>
          <a:xfrm>
            <a:off x="14910956" y="6001476"/>
            <a:ext cx="13318168" cy="769441"/>
          </a:xfrm>
          <a:prstGeom prst="rect">
            <a:avLst/>
          </a:prstGeom>
          <a:noFill/>
        </p:spPr>
        <p:txBody>
          <a:bodyPr wrap="square" rtlCol="0">
            <a:spAutoFit/>
          </a:bodyPr>
          <a:lstStyle/>
          <a:p>
            <a:endParaRPr lang="en-US" sz="4400" b="1" dirty="0">
              <a:latin typeface="Arial" panose="020B0604020202020204" pitchFamily="34" charset="0"/>
              <a:ea typeface="Times New Roman" charset="0"/>
              <a:cs typeface="Arial" panose="020B0604020202020204" pitchFamily="34" charset="0"/>
            </a:endParaRPr>
          </a:p>
        </p:txBody>
      </p:sp>
      <p:sp>
        <p:nvSpPr>
          <p:cNvPr id="8" name="TextBox 7"/>
          <p:cNvSpPr txBox="1"/>
          <p:nvPr/>
        </p:nvSpPr>
        <p:spPr>
          <a:xfrm>
            <a:off x="1044818" y="20294590"/>
            <a:ext cx="13564416" cy="6832640"/>
          </a:xfrm>
          <a:prstGeom prst="rect">
            <a:avLst/>
          </a:prstGeom>
          <a:noFill/>
        </p:spPr>
        <p:txBody>
          <a:bodyPr wrap="square" rtlCol="0">
            <a:spAutoFit/>
          </a:bodyPr>
          <a:lstStyle/>
          <a:p>
            <a:r>
              <a:rPr lang="en-US" sz="5400" b="1" dirty="0">
                <a:latin typeface="Arial" panose="020B0604020202020204" pitchFamily="34" charset="0"/>
                <a:ea typeface="Times New Roman" charset="0"/>
                <a:cs typeface="Arial" panose="020B0604020202020204" pitchFamily="34" charset="0"/>
              </a:rPr>
              <a:t>Method</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Subjects: Five </a:t>
            </a:r>
            <a:r>
              <a:rPr lang="en-US" sz="3200" dirty="0" smtClean="0">
                <a:latin typeface="Arial" panose="020B0604020202020204" pitchFamily="34" charset="0"/>
                <a:ea typeface="Times New Roman" charset="0"/>
                <a:cs typeface="Arial" panose="020B0604020202020204" pitchFamily="34" charset="0"/>
              </a:rPr>
              <a:t>belugas </a:t>
            </a:r>
            <a:r>
              <a:rPr lang="en-US" sz="3200" dirty="0">
                <a:latin typeface="Arial" panose="020B0604020202020204" pitchFamily="34" charset="0"/>
                <a:ea typeface="Times New Roman" charset="0"/>
                <a:cs typeface="Arial" panose="020B0604020202020204" pitchFamily="34" charset="0"/>
              </a:rPr>
              <a:t>housed at Mystic Aquarium in Mystic, Connecticut.</a:t>
            </a:r>
          </a:p>
          <a:p>
            <a:pPr marL="1143000" lvl="1" indent="-685800">
              <a:buFont typeface="Arial" charset="0"/>
              <a:buChar char="•"/>
            </a:pPr>
            <a:r>
              <a:rPr lang="en-US" sz="3200" dirty="0">
                <a:latin typeface="Arial" panose="020B0604020202020204" pitchFamily="34" charset="0"/>
                <a:ea typeface="Times New Roman" charset="0"/>
                <a:cs typeface="Arial" panose="020B0604020202020204" pitchFamily="34" charset="0"/>
              </a:rPr>
              <a:t>2 adult females</a:t>
            </a:r>
          </a:p>
          <a:p>
            <a:pPr marL="1600200" lvl="2" indent="-685800">
              <a:buFont typeface="Arial" charset="0"/>
              <a:buChar char="•"/>
            </a:pPr>
            <a:r>
              <a:rPr lang="en-US" sz="3200" dirty="0">
                <a:latin typeface="Arial" panose="020B0604020202020204" pitchFamily="34" charset="0"/>
                <a:ea typeface="Times New Roman" charset="0"/>
                <a:cs typeface="Arial" panose="020B0604020202020204" pitchFamily="34" charset="0"/>
              </a:rPr>
              <a:t>Female A (November 2014-current)</a:t>
            </a:r>
          </a:p>
          <a:p>
            <a:pPr marL="1600200" lvl="2" indent="-685800">
              <a:buFont typeface="Arial" charset="0"/>
              <a:buChar char="•"/>
            </a:pPr>
            <a:r>
              <a:rPr lang="en-US" sz="3200" dirty="0">
                <a:latin typeface="Arial" panose="020B0604020202020204" pitchFamily="34" charset="0"/>
                <a:ea typeface="Times New Roman" charset="0"/>
                <a:cs typeface="Arial" panose="020B0604020202020204" pitchFamily="34" charset="0"/>
              </a:rPr>
              <a:t>Female B (February 2019-current)</a:t>
            </a:r>
          </a:p>
          <a:p>
            <a:pPr marL="914400" lvl="1" indent="-457200">
              <a:buFont typeface="Arial" charset="0"/>
              <a:buChar char="•"/>
            </a:pPr>
            <a:r>
              <a:rPr lang="en-US" sz="3200" dirty="0">
                <a:latin typeface="Arial" panose="020B0604020202020204" pitchFamily="34" charset="0"/>
                <a:ea typeface="Times New Roman" charset="0"/>
                <a:cs typeface="Arial" panose="020B0604020202020204" pitchFamily="34" charset="0"/>
              </a:rPr>
              <a:t>3 adult males</a:t>
            </a:r>
          </a:p>
          <a:p>
            <a:pPr marL="1371600" lvl="2" indent="-457200">
              <a:buFont typeface="Arial" charset="0"/>
              <a:buChar char="•"/>
            </a:pPr>
            <a:r>
              <a:rPr lang="en-US" sz="3200" dirty="0">
                <a:latin typeface="Arial" panose="020B0604020202020204" pitchFamily="34" charset="0"/>
                <a:ea typeface="Times New Roman" charset="0"/>
                <a:cs typeface="Arial" panose="020B0604020202020204" pitchFamily="34" charset="0"/>
              </a:rPr>
              <a:t>Male A (November 2014-February 2016)</a:t>
            </a:r>
          </a:p>
          <a:p>
            <a:pPr marL="1371600" lvl="2" indent="-457200">
              <a:buFont typeface="Arial" charset="0"/>
              <a:buChar char="•"/>
            </a:pPr>
            <a:r>
              <a:rPr lang="en-US" sz="3200" dirty="0">
                <a:latin typeface="Arial" panose="020B0604020202020204" pitchFamily="34" charset="0"/>
                <a:ea typeface="Times New Roman" charset="0"/>
                <a:cs typeface="Arial" panose="020B0604020202020204" pitchFamily="34" charset="0"/>
              </a:rPr>
              <a:t>Male B (June 2016-August 2016)</a:t>
            </a:r>
          </a:p>
          <a:p>
            <a:pPr marL="1371600" lvl="2" indent="-457200">
              <a:buFont typeface="Arial" charset="0"/>
              <a:buChar char="•"/>
            </a:pPr>
            <a:r>
              <a:rPr lang="en-US" sz="3200" dirty="0">
                <a:latin typeface="Arial" panose="020B0604020202020204" pitchFamily="34" charset="0"/>
                <a:ea typeface="Times New Roman" charset="0"/>
                <a:cs typeface="Arial" panose="020B0604020202020204" pitchFamily="34" charset="0"/>
              </a:rPr>
              <a:t>Male C (November 2014-current)</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Video recordings were made from November 2014 to April 2019.</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Videos were recorded in continuous 15-20 minute segments.</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Data were coded to include action, initiator, and receiver.</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00988" y="1465537"/>
            <a:ext cx="2399724" cy="2642278"/>
          </a:xfrm>
          <a:prstGeom prst="rect">
            <a:avLst/>
          </a:prstGeom>
        </p:spPr>
      </p:pic>
      <p:sp>
        <p:nvSpPr>
          <p:cNvPr id="2" name="TextBox 1"/>
          <p:cNvSpPr txBox="1"/>
          <p:nvPr/>
        </p:nvSpPr>
        <p:spPr>
          <a:xfrm>
            <a:off x="30257890" y="4596746"/>
            <a:ext cx="12675562" cy="6832640"/>
          </a:xfrm>
          <a:prstGeom prst="rect">
            <a:avLst/>
          </a:prstGeom>
          <a:noFill/>
        </p:spPr>
        <p:txBody>
          <a:bodyPr wrap="square" rtlCol="0">
            <a:spAutoFit/>
          </a:bodyPr>
          <a:lstStyle/>
          <a:p>
            <a:r>
              <a:rPr lang="en-US" sz="5400" b="1" dirty="0">
                <a:latin typeface="Arial" panose="020B0604020202020204" pitchFamily="34" charset="0"/>
                <a:ea typeface="Times New Roman" charset="0"/>
                <a:cs typeface="Arial" panose="020B0604020202020204" pitchFamily="34" charset="0"/>
              </a:rPr>
              <a:t>Results</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The most frequent interactions are shown in Table 1. </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Orienting to </a:t>
            </a:r>
            <a:r>
              <a:rPr lang="en-US" sz="3200" dirty="0" smtClean="0">
                <a:latin typeface="Arial" panose="020B0604020202020204" pitchFamily="34" charset="0"/>
                <a:ea typeface="Times New Roman" charset="0"/>
                <a:cs typeface="Arial" panose="020B0604020202020204" pitchFamily="34" charset="0"/>
              </a:rPr>
              <a:t>people/window (27.3%) </a:t>
            </a:r>
            <a:r>
              <a:rPr lang="en-US" sz="3200" dirty="0">
                <a:latin typeface="Arial" panose="020B0604020202020204" pitchFamily="34" charset="0"/>
                <a:ea typeface="Times New Roman" charset="0"/>
                <a:cs typeface="Arial" panose="020B0604020202020204" pitchFamily="34" charset="0"/>
              </a:rPr>
              <a:t>and open mouth made up the largest percentage of social behaviors observed (18.8%).</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The total number of social interactions between belugas from 2014 to 2019 is shown in Table 2. </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In the five years of data, Male C was most often the initiator of interactions, and most often with Female A and Male A.  </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The highest percentage (44.7%) of the total social interactions were observed between Male A and Male C. </a:t>
            </a:r>
          </a:p>
          <a:p>
            <a:pPr marL="571500" indent="-571500">
              <a:buFont typeface="Arial" panose="020B0604020202020204" pitchFamily="34" charset="0"/>
              <a:buChar char="•"/>
            </a:pPr>
            <a:r>
              <a:rPr lang="en-US" sz="3200" dirty="0">
                <a:latin typeface="Arial" panose="020B0604020202020204" pitchFamily="34" charset="0"/>
                <a:ea typeface="Times New Roman" charset="0"/>
                <a:cs typeface="Arial" panose="020B0604020202020204" pitchFamily="34" charset="0"/>
              </a:rPr>
              <a:t>The highest percentage of social interactions were between males (51.8%), followed by between male and female (47.6%). There </a:t>
            </a:r>
            <a:r>
              <a:rPr lang="en-US" sz="3200" dirty="0" smtClean="0">
                <a:latin typeface="Arial" panose="020B0604020202020204" pitchFamily="34" charset="0"/>
                <a:ea typeface="Times New Roman" charset="0"/>
                <a:cs typeface="Arial" panose="020B0604020202020204" pitchFamily="34" charset="0"/>
              </a:rPr>
              <a:t>were </a:t>
            </a:r>
            <a:r>
              <a:rPr lang="en-US" sz="3200" dirty="0">
                <a:latin typeface="Arial" panose="020B0604020202020204" pitchFamily="34" charset="0"/>
                <a:ea typeface="Times New Roman" charset="0"/>
                <a:cs typeface="Arial" panose="020B0604020202020204" pitchFamily="34" charset="0"/>
              </a:rPr>
              <a:t>only </a:t>
            </a:r>
            <a:r>
              <a:rPr lang="en-US" sz="3200" dirty="0" smtClean="0">
                <a:latin typeface="Arial" panose="020B0604020202020204" pitchFamily="34" charset="0"/>
                <a:ea typeface="Times New Roman" charset="0"/>
                <a:cs typeface="Arial" panose="020B0604020202020204" pitchFamily="34" charset="0"/>
              </a:rPr>
              <a:t>0.006</a:t>
            </a:r>
            <a:r>
              <a:rPr lang="en-US" sz="3200" dirty="0">
                <a:latin typeface="Arial" panose="020B0604020202020204" pitchFamily="34" charset="0"/>
                <a:ea typeface="Times New Roman" charset="0"/>
                <a:cs typeface="Arial" panose="020B0604020202020204" pitchFamily="34" charset="0"/>
              </a:rPr>
              <a:t>% of </a:t>
            </a:r>
            <a:r>
              <a:rPr lang="en-US" sz="3200" dirty="0" smtClean="0">
                <a:latin typeface="Arial" panose="020B0604020202020204" pitchFamily="34" charset="0"/>
                <a:ea typeface="Times New Roman" charset="0"/>
                <a:cs typeface="Arial" panose="020B0604020202020204" pitchFamily="34" charset="0"/>
              </a:rPr>
              <a:t>interactions observed between females.</a:t>
            </a:r>
            <a:endParaRPr lang="en-US" sz="3200" dirty="0">
              <a:latin typeface="Arial" panose="020B0604020202020204" pitchFamily="34" charset="0"/>
              <a:ea typeface="Times New Roman" charset="0"/>
              <a:cs typeface="Arial" panose="020B0604020202020204" pitchFamily="34" charset="0"/>
            </a:endParaRPr>
          </a:p>
        </p:txBody>
      </p:sp>
      <p:sp>
        <p:nvSpPr>
          <p:cNvPr id="3" name="TextBox 2"/>
          <p:cNvSpPr txBox="1"/>
          <p:nvPr/>
        </p:nvSpPr>
        <p:spPr>
          <a:xfrm>
            <a:off x="982385" y="11634155"/>
            <a:ext cx="13143891" cy="7817525"/>
          </a:xfrm>
          <a:prstGeom prst="rect">
            <a:avLst/>
          </a:prstGeom>
          <a:noFill/>
        </p:spPr>
        <p:txBody>
          <a:bodyPr wrap="square" rtlCol="0">
            <a:spAutoFit/>
          </a:bodyPr>
          <a:lstStyle/>
          <a:p>
            <a:r>
              <a:rPr lang="en-US" sz="5400" b="1" dirty="0">
                <a:latin typeface="Arial" panose="020B0604020202020204" pitchFamily="34" charset="0"/>
                <a:ea typeface="Times New Roman" charset="0"/>
                <a:cs typeface="Arial" panose="020B0604020202020204" pitchFamily="34" charset="0"/>
              </a:rPr>
              <a:t>Introduction</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Although belugas are considered to be highly affiliative in nature, juvenile females </a:t>
            </a:r>
            <a:r>
              <a:rPr lang="en-US" sz="3200" dirty="0" smtClean="0">
                <a:latin typeface="Arial" panose="020B0604020202020204" pitchFamily="34" charset="0"/>
                <a:ea typeface="Times New Roman" charset="0"/>
                <a:cs typeface="Arial" panose="020B0604020202020204" pitchFamily="34" charset="0"/>
              </a:rPr>
              <a:t>show </a:t>
            </a:r>
            <a:r>
              <a:rPr lang="en-US" sz="3200" dirty="0">
                <a:latin typeface="Arial" panose="020B0604020202020204" pitchFamily="34" charset="0"/>
                <a:ea typeface="Times New Roman" charset="0"/>
                <a:cs typeface="Arial" panose="020B0604020202020204" pitchFamily="34" charset="0"/>
              </a:rPr>
              <a:t>less social affiliations overall compared to the juvenile males. These </a:t>
            </a:r>
            <a:r>
              <a:rPr lang="en-US" sz="3200" dirty="0" smtClean="0">
                <a:latin typeface="Arial" panose="020B0604020202020204" pitchFamily="34" charset="0"/>
                <a:ea typeface="Times New Roman" charset="0"/>
                <a:cs typeface="Arial" panose="020B0604020202020204" pitchFamily="34" charset="0"/>
              </a:rPr>
              <a:t>social patterns appear to continue into adulthood, </a:t>
            </a:r>
            <a:r>
              <a:rPr lang="en-US" sz="3200" dirty="0">
                <a:latin typeface="Arial" panose="020B0604020202020204" pitchFamily="34" charset="0"/>
                <a:ea typeface="Times New Roman" charset="0"/>
                <a:cs typeface="Arial" panose="020B0604020202020204" pitchFamily="34" charset="0"/>
              </a:rPr>
              <a:t>since adult female belugas are also reported to have weaker social bonds than males both in the wild (reviewed in Michaud, 2005) and in managed care (Hill et. al., 2016, 2018).</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Animals in controlled settings that produce spontaneous behavior that is similar to their free-ranging conspecifics, may be evidence that a</a:t>
            </a:r>
            <a:r>
              <a:rPr lang="en-US" sz="3200" dirty="0" smtClean="0">
                <a:latin typeface="Arial" panose="020B0604020202020204" pitchFamily="34" charset="0"/>
                <a:ea typeface="Times New Roman" charset="0"/>
                <a:cs typeface="Arial" panose="020B0604020202020204" pitchFamily="34" charset="0"/>
              </a:rPr>
              <a:t> </a:t>
            </a:r>
            <a:r>
              <a:rPr lang="en-US" sz="3200" dirty="0">
                <a:latin typeface="Arial" panose="020B0604020202020204" pitchFamily="34" charset="0"/>
                <a:ea typeface="Times New Roman" charset="0"/>
                <a:cs typeface="Arial" panose="020B0604020202020204" pitchFamily="34" charset="0"/>
              </a:rPr>
              <a:t>controlled environment is supportive of their welfare.</a:t>
            </a:r>
          </a:p>
          <a:p>
            <a:pPr marL="685800" indent="-685800">
              <a:buFont typeface="Arial" charset="0"/>
              <a:buChar char="•"/>
            </a:pPr>
            <a:r>
              <a:rPr lang="en-US" sz="3200" dirty="0">
                <a:latin typeface="Arial" panose="020B0604020202020204" pitchFamily="34" charset="0"/>
                <a:ea typeface="Times New Roman" charset="0"/>
                <a:cs typeface="Arial" panose="020B0604020202020204" pitchFamily="34" charset="0"/>
              </a:rPr>
              <a:t>The purpose of this study was to longitudinally assess social interactions and behaviors among adult belugas. This may allow for a better understanding of behaviors </a:t>
            </a:r>
            <a:r>
              <a:rPr lang="en-US" sz="3200" dirty="0" smtClean="0">
                <a:latin typeface="Arial" panose="020B0604020202020204" pitchFamily="34" charset="0"/>
                <a:ea typeface="Times New Roman" charset="0"/>
                <a:cs typeface="Arial" panose="020B0604020202020204" pitchFamily="34" charset="0"/>
              </a:rPr>
              <a:t>which are universal </a:t>
            </a:r>
            <a:r>
              <a:rPr lang="en-US" sz="3200" dirty="0">
                <a:latin typeface="Arial" panose="020B0604020202020204" pitchFamily="34" charset="0"/>
                <a:ea typeface="Times New Roman" charset="0"/>
                <a:cs typeface="Arial" panose="020B0604020202020204" pitchFamily="34" charset="0"/>
              </a:rPr>
              <a:t>to the species and behaviors which may be learned within managed care </a:t>
            </a:r>
            <a:r>
              <a:rPr lang="en-US" sz="3200" dirty="0" smtClean="0">
                <a:latin typeface="Arial" panose="020B0604020202020204" pitchFamily="34" charset="0"/>
                <a:ea typeface="Times New Roman" charset="0"/>
                <a:cs typeface="Arial" panose="020B0604020202020204" pitchFamily="34" charset="0"/>
              </a:rPr>
              <a:t>along with </a:t>
            </a:r>
            <a:r>
              <a:rPr lang="en-US" sz="3200" dirty="0">
                <a:latin typeface="Arial" panose="020B0604020202020204" pitchFamily="34" charset="0"/>
                <a:ea typeface="Times New Roman" charset="0"/>
                <a:cs typeface="Arial" panose="020B0604020202020204" pitchFamily="34" charset="0"/>
              </a:rPr>
              <a:t>the availability of humans to interact with.</a:t>
            </a:r>
          </a:p>
        </p:txBody>
      </p:sp>
      <p:sp>
        <p:nvSpPr>
          <p:cNvPr id="4" name="TextBox 3"/>
          <p:cNvSpPr txBox="1"/>
          <p:nvPr/>
        </p:nvSpPr>
        <p:spPr>
          <a:xfrm>
            <a:off x="30247421" y="23989522"/>
            <a:ext cx="12646960" cy="8525411"/>
          </a:xfrm>
          <a:prstGeom prst="rect">
            <a:avLst/>
          </a:prstGeom>
          <a:noFill/>
        </p:spPr>
        <p:txBody>
          <a:bodyPr wrap="square" rtlCol="0">
            <a:spAutoFit/>
          </a:bodyPr>
          <a:lstStyle/>
          <a:p>
            <a:r>
              <a:rPr lang="en-US" sz="4400" dirty="0">
                <a:latin typeface="Arial" panose="020B0604020202020204" pitchFamily="34" charset="0"/>
                <a:ea typeface="Times New Roman" charset="0"/>
                <a:cs typeface="Arial" panose="020B0604020202020204" pitchFamily="34" charset="0"/>
              </a:rPr>
              <a:t>References:</a:t>
            </a:r>
          </a:p>
          <a:p>
            <a:pPr marL="571500" indent="-571500">
              <a:buFont typeface="Arial" charset="0"/>
              <a:buChar char="•"/>
            </a:pPr>
            <a:r>
              <a:rPr lang="en-US" sz="2800" dirty="0">
                <a:latin typeface="Arial" panose="020B0604020202020204" pitchFamily="34" charset="0"/>
                <a:ea typeface="Times New Roman" charset="0"/>
                <a:cs typeface="Arial" panose="020B0604020202020204" pitchFamily="34" charset="0"/>
              </a:rPr>
              <a:t>Hill, H., Dietrich, S., </a:t>
            </a:r>
            <a:r>
              <a:rPr lang="en-US" sz="2800" dirty="0" err="1">
                <a:latin typeface="Arial" panose="020B0604020202020204" pitchFamily="34" charset="0"/>
                <a:ea typeface="Times New Roman" charset="0"/>
                <a:cs typeface="Arial" panose="020B0604020202020204" pitchFamily="34" charset="0"/>
              </a:rPr>
              <a:t>Yeater</a:t>
            </a:r>
            <a:r>
              <a:rPr lang="en-US" sz="2800" dirty="0">
                <a:latin typeface="Arial" panose="020B0604020202020204" pitchFamily="34" charset="0"/>
                <a:ea typeface="Times New Roman" charset="0"/>
                <a:cs typeface="Arial" panose="020B0604020202020204" pitchFamily="34" charset="0"/>
              </a:rPr>
              <a:t>, D., McKinnon, M., Miller, M., </a:t>
            </a:r>
            <a:r>
              <a:rPr lang="en-US" sz="2800" dirty="0" err="1">
                <a:latin typeface="Arial" panose="020B0604020202020204" pitchFamily="34" charset="0"/>
                <a:ea typeface="Times New Roman" charset="0"/>
                <a:cs typeface="Arial" panose="020B0604020202020204" pitchFamily="34" charset="0"/>
              </a:rPr>
              <a:t>Aibel</a:t>
            </a:r>
            <a:r>
              <a:rPr lang="en-US" sz="2800" dirty="0">
                <a:latin typeface="Arial" panose="020B0604020202020204" pitchFamily="34" charset="0"/>
                <a:ea typeface="Times New Roman" charset="0"/>
                <a:cs typeface="Arial" panose="020B0604020202020204" pitchFamily="34" charset="0"/>
              </a:rPr>
              <a:t>, S., &amp; Dove, A. (2015). Developing a Catalog of Socio-Sexual Behaviors of Beluga Whales (</a:t>
            </a:r>
            <a:r>
              <a:rPr lang="en-US" sz="2800" i="1" dirty="0">
                <a:latin typeface="Arial" panose="020B0604020202020204" pitchFamily="34" charset="0"/>
                <a:ea typeface="Times New Roman" charset="0"/>
                <a:cs typeface="Arial" panose="020B0604020202020204" pitchFamily="34" charset="0"/>
              </a:rPr>
              <a:t>Delphinapterus leucas</a:t>
            </a:r>
            <a:r>
              <a:rPr lang="en-US" sz="2800" dirty="0">
                <a:latin typeface="Arial" panose="020B0604020202020204" pitchFamily="34" charset="0"/>
                <a:ea typeface="Times New Roman" charset="0"/>
                <a:cs typeface="Arial" panose="020B0604020202020204" pitchFamily="34" charset="0"/>
              </a:rPr>
              <a:t>) in the Care of Humans. </a:t>
            </a:r>
            <a:r>
              <a:rPr lang="en-US" sz="2800" i="1" dirty="0">
                <a:latin typeface="Arial" panose="020B0604020202020204" pitchFamily="34" charset="0"/>
                <a:ea typeface="Times New Roman" charset="0"/>
                <a:cs typeface="Arial" panose="020B0604020202020204" pitchFamily="34" charset="0"/>
              </a:rPr>
              <a:t>Animal Behavior and Cognition, 2 </a:t>
            </a:r>
            <a:r>
              <a:rPr lang="en-US" sz="2800" dirty="0">
                <a:latin typeface="Arial" panose="020B0604020202020204" pitchFamily="34" charset="0"/>
                <a:ea typeface="Times New Roman" charset="0"/>
                <a:cs typeface="Arial" panose="020B0604020202020204" pitchFamily="34" charset="0"/>
              </a:rPr>
              <a:t>(2), 105-123.                                </a:t>
            </a:r>
          </a:p>
          <a:p>
            <a:pPr marL="571500" indent="-571500">
              <a:buFont typeface="Arial" charset="0"/>
              <a:buChar char="•"/>
            </a:pPr>
            <a:r>
              <a:rPr lang="en-US" sz="2800" dirty="0">
                <a:latin typeface="Arial" panose="020B0604020202020204" pitchFamily="34" charset="0"/>
                <a:ea typeface="Times New Roman" charset="0"/>
                <a:cs typeface="Arial" panose="020B0604020202020204" pitchFamily="34" charset="0"/>
              </a:rPr>
              <a:t>Hill </a:t>
            </a:r>
            <a:r>
              <a:rPr lang="en-US" sz="2800" dirty="0">
                <a:latin typeface="Arial" panose="020B0604020202020204" pitchFamily="34" charset="0"/>
                <a:cs typeface="Arial" panose="020B0604020202020204" pitchFamily="34" charset="0"/>
              </a:rPr>
              <a:t>H. M., de Oliveira Silva-Gruber, D. G., &amp; Noonan, M. (2018). Sex-Specific Social Affiliation in Captive Beluga Whales (</a:t>
            </a:r>
            <a:r>
              <a:rPr lang="en-US" sz="2800" i="1" dirty="0">
                <a:latin typeface="Arial" panose="020B0604020202020204" pitchFamily="34" charset="0"/>
                <a:cs typeface="Arial" panose="020B0604020202020204" pitchFamily="34" charset="0"/>
              </a:rPr>
              <a:t>Delphinapterus </a:t>
            </a:r>
            <a:r>
              <a:rPr lang="en-US" sz="2800" i="1" dirty="0" err="1">
                <a:latin typeface="Arial" panose="020B0604020202020204" pitchFamily="34" charset="0"/>
                <a:cs typeface="Arial" panose="020B0604020202020204" pitchFamily="34" charset="0"/>
              </a:rPr>
              <a:t>leucas</a:t>
            </a:r>
            <a:r>
              <a:rPr lang="en-US" sz="2800" dirty="0">
                <a:latin typeface="Arial" panose="020B0604020202020204" pitchFamily="34" charset="0"/>
                <a:cs typeface="Arial" panose="020B0604020202020204" pitchFamily="34" charset="0"/>
              </a:rPr>
              <a:t>), </a:t>
            </a:r>
            <a:r>
              <a:rPr lang="en-US" sz="2800" i="1" dirty="0">
                <a:latin typeface="Arial" panose="020B0604020202020204" pitchFamily="34" charset="0"/>
                <a:cs typeface="Arial" panose="020B0604020202020204" pitchFamily="34" charset="0"/>
              </a:rPr>
              <a:t>Aquatic Mammals, </a:t>
            </a:r>
            <a:r>
              <a:rPr lang="en-US" sz="2800" dirty="0">
                <a:latin typeface="Arial" panose="020B0604020202020204" pitchFamily="34" charset="0"/>
                <a:cs typeface="Arial" panose="020B0604020202020204" pitchFamily="34" charset="0"/>
              </a:rPr>
              <a:t>44, 250-255. </a:t>
            </a:r>
            <a:endParaRPr lang="en-US" sz="2800" dirty="0">
              <a:latin typeface="Arial" panose="020B0604020202020204" pitchFamily="34" charset="0"/>
              <a:ea typeface="Times New Roman" charset="0"/>
              <a:cs typeface="Arial" panose="020B0604020202020204" pitchFamily="34" charset="0"/>
            </a:endParaRPr>
          </a:p>
          <a:p>
            <a:pPr marL="571500" indent="-571500">
              <a:buFont typeface="Arial" charset="0"/>
              <a:buChar char="•"/>
            </a:pPr>
            <a:r>
              <a:rPr lang="en-US" sz="2800" dirty="0" err="1">
                <a:solidFill>
                  <a:prstClr val="white"/>
                </a:solidFill>
                <a:latin typeface="Arial" panose="020B0604020202020204" pitchFamily="34" charset="0"/>
                <a:ea typeface="Times New Roman" charset="0"/>
                <a:cs typeface="Arial" panose="020B0604020202020204" pitchFamily="34" charset="0"/>
              </a:rPr>
              <a:t>Krasnova</a:t>
            </a:r>
            <a:r>
              <a:rPr lang="en-US" sz="2800" dirty="0">
                <a:solidFill>
                  <a:prstClr val="white"/>
                </a:solidFill>
                <a:latin typeface="Arial" panose="020B0604020202020204" pitchFamily="34" charset="0"/>
                <a:ea typeface="Times New Roman" charset="0"/>
                <a:cs typeface="Arial" panose="020B0604020202020204" pitchFamily="34" charset="0"/>
              </a:rPr>
              <a:t>, V., </a:t>
            </a:r>
            <a:r>
              <a:rPr lang="en-US" sz="2800" dirty="0" err="1">
                <a:solidFill>
                  <a:prstClr val="white"/>
                </a:solidFill>
                <a:latin typeface="Arial" panose="020B0604020202020204" pitchFamily="34" charset="0"/>
                <a:ea typeface="Times New Roman" charset="0"/>
                <a:cs typeface="Arial" panose="020B0604020202020204" pitchFamily="34" charset="0"/>
              </a:rPr>
              <a:t>Chernetsky</a:t>
            </a:r>
            <a:r>
              <a:rPr lang="en-US" sz="2800" dirty="0">
                <a:solidFill>
                  <a:prstClr val="white"/>
                </a:solidFill>
                <a:latin typeface="Arial" panose="020B0604020202020204" pitchFamily="34" charset="0"/>
                <a:ea typeface="Times New Roman" charset="0"/>
                <a:cs typeface="Arial" panose="020B0604020202020204" pitchFamily="34" charset="0"/>
              </a:rPr>
              <a:t>, A., </a:t>
            </a:r>
            <a:r>
              <a:rPr lang="en-US" sz="2800" dirty="0" err="1">
                <a:solidFill>
                  <a:prstClr val="white"/>
                </a:solidFill>
                <a:latin typeface="Arial" panose="020B0604020202020204" pitchFamily="34" charset="0"/>
                <a:ea typeface="Times New Roman" charset="0"/>
                <a:cs typeface="Arial" panose="020B0604020202020204" pitchFamily="34" charset="0"/>
              </a:rPr>
              <a:t>Kirillova</a:t>
            </a:r>
            <a:r>
              <a:rPr lang="en-US" sz="2800" dirty="0">
                <a:solidFill>
                  <a:prstClr val="white"/>
                </a:solidFill>
                <a:latin typeface="Arial" panose="020B0604020202020204" pitchFamily="34" charset="0"/>
                <a:ea typeface="Times New Roman" charset="0"/>
                <a:cs typeface="Arial" panose="020B0604020202020204" pitchFamily="34" charset="0"/>
              </a:rPr>
              <a:t>, O., &amp; </a:t>
            </a:r>
            <a:r>
              <a:rPr lang="en-US" sz="2800" dirty="0" err="1">
                <a:solidFill>
                  <a:prstClr val="white"/>
                </a:solidFill>
                <a:latin typeface="Arial" panose="020B0604020202020204" pitchFamily="34" charset="0"/>
                <a:ea typeface="Times New Roman" charset="0"/>
                <a:cs typeface="Arial" panose="020B0604020202020204" pitchFamily="34" charset="0"/>
              </a:rPr>
              <a:t>Bel’kovich</a:t>
            </a:r>
            <a:r>
              <a:rPr lang="en-US" sz="2800" dirty="0">
                <a:solidFill>
                  <a:prstClr val="white"/>
                </a:solidFill>
                <a:latin typeface="Arial" panose="020B0604020202020204" pitchFamily="34" charset="0"/>
                <a:ea typeface="Times New Roman" charset="0"/>
                <a:cs typeface="Arial" panose="020B0604020202020204" pitchFamily="34" charset="0"/>
              </a:rPr>
              <a:t>, V. (2012). The dynamics of the abundance, age, and sex structure of the </a:t>
            </a:r>
            <a:r>
              <a:rPr lang="en-US" sz="2800" dirty="0" err="1">
                <a:solidFill>
                  <a:prstClr val="white"/>
                </a:solidFill>
                <a:latin typeface="Arial" panose="020B0604020202020204" pitchFamily="34" charset="0"/>
                <a:ea typeface="Times New Roman" charset="0"/>
                <a:cs typeface="Arial" panose="020B0604020202020204" pitchFamily="34" charset="0"/>
              </a:rPr>
              <a:t>Solovetsky</a:t>
            </a:r>
            <a:r>
              <a:rPr lang="en-US" sz="2800" dirty="0">
                <a:solidFill>
                  <a:prstClr val="white"/>
                </a:solidFill>
                <a:latin typeface="Arial" panose="020B0604020202020204" pitchFamily="34" charset="0"/>
                <a:ea typeface="Times New Roman" charset="0"/>
                <a:cs typeface="Arial" panose="020B0604020202020204" pitchFamily="34" charset="0"/>
              </a:rPr>
              <a:t> reproductive gathering of the Beluga whale </a:t>
            </a:r>
            <a:r>
              <a:rPr lang="en-US" sz="2800" i="1" dirty="0">
                <a:solidFill>
                  <a:prstClr val="white"/>
                </a:solidFill>
                <a:latin typeface="Arial" panose="020B0604020202020204" pitchFamily="34" charset="0"/>
                <a:ea typeface="Times New Roman" charset="0"/>
                <a:cs typeface="Arial" panose="020B0604020202020204" pitchFamily="34" charset="0"/>
              </a:rPr>
              <a:t>Delphinapterus </a:t>
            </a:r>
            <a:r>
              <a:rPr lang="en-US" sz="2800" i="1" dirty="0" err="1">
                <a:solidFill>
                  <a:prstClr val="white"/>
                </a:solidFill>
                <a:latin typeface="Arial" panose="020B0604020202020204" pitchFamily="34" charset="0"/>
                <a:ea typeface="Times New Roman" charset="0"/>
                <a:cs typeface="Arial" panose="020B0604020202020204" pitchFamily="34" charset="0"/>
              </a:rPr>
              <a:t>leucas</a:t>
            </a:r>
            <a:r>
              <a:rPr lang="en-US" sz="2800" dirty="0">
                <a:solidFill>
                  <a:prstClr val="white"/>
                </a:solidFill>
                <a:latin typeface="Arial" panose="020B0604020202020204" pitchFamily="34" charset="0"/>
                <a:ea typeface="Times New Roman" charset="0"/>
                <a:cs typeface="Arial" panose="020B0604020202020204" pitchFamily="34" charset="0"/>
              </a:rPr>
              <a:t> (Onega Bay, White Sea). </a:t>
            </a:r>
            <a:r>
              <a:rPr lang="en-US" sz="2800" i="1" dirty="0">
                <a:solidFill>
                  <a:prstClr val="white"/>
                </a:solidFill>
                <a:latin typeface="Arial" panose="020B0604020202020204" pitchFamily="34" charset="0"/>
                <a:ea typeface="Times New Roman" charset="0"/>
                <a:cs typeface="Arial" panose="020B0604020202020204" pitchFamily="34" charset="0"/>
              </a:rPr>
              <a:t>Russian Journal of Marine Biology,</a:t>
            </a:r>
            <a:r>
              <a:rPr lang="en-US" sz="2800" dirty="0">
                <a:solidFill>
                  <a:prstClr val="white"/>
                </a:solidFill>
                <a:latin typeface="Arial" panose="020B0604020202020204" pitchFamily="34" charset="0"/>
                <a:ea typeface="Times New Roman" charset="0"/>
                <a:cs typeface="Arial" panose="020B0604020202020204" pitchFamily="34" charset="0"/>
              </a:rPr>
              <a:t> 38, 218-225. </a:t>
            </a:r>
            <a:endParaRPr lang="en-US" sz="2800" dirty="0">
              <a:latin typeface="Arial" panose="020B0604020202020204" pitchFamily="34" charset="0"/>
              <a:ea typeface="Times New Roman" charset="0"/>
              <a:cs typeface="Arial" panose="020B0604020202020204" pitchFamily="34" charset="0"/>
            </a:endParaRPr>
          </a:p>
          <a:p>
            <a:pPr marL="571500" indent="-571500">
              <a:buFont typeface="Arial" charset="0"/>
              <a:buChar char="•"/>
            </a:pPr>
            <a:r>
              <a:rPr lang="en-US" sz="2800" dirty="0">
                <a:latin typeface="Arial" panose="020B0604020202020204" pitchFamily="34" charset="0"/>
                <a:ea typeface="Times New Roman" charset="0"/>
                <a:cs typeface="Arial" panose="020B0604020202020204" pitchFamily="34" charset="0"/>
              </a:rPr>
              <a:t>Michaud, R. 2005. Sociality and ecology of the </a:t>
            </a:r>
            <a:r>
              <a:rPr lang="en-US" sz="2800" dirty="0" err="1">
                <a:latin typeface="Arial" panose="020B0604020202020204" pitchFamily="34" charset="0"/>
                <a:ea typeface="Times New Roman" charset="0"/>
                <a:cs typeface="Arial" panose="020B0604020202020204" pitchFamily="34" charset="0"/>
              </a:rPr>
              <a:t>odontocetes</a:t>
            </a:r>
            <a:r>
              <a:rPr lang="en-US" sz="2800" dirty="0">
                <a:latin typeface="Arial" panose="020B0604020202020204" pitchFamily="34" charset="0"/>
                <a:ea typeface="Times New Roman" charset="0"/>
                <a:cs typeface="Arial" panose="020B0604020202020204" pitchFamily="34" charset="0"/>
              </a:rPr>
              <a:t>. Pages 303–326 in K. E. </a:t>
            </a:r>
            <a:r>
              <a:rPr lang="en-US" sz="2800" dirty="0" err="1">
                <a:latin typeface="Arial" panose="020B0604020202020204" pitchFamily="34" charset="0"/>
                <a:ea typeface="Times New Roman" charset="0"/>
                <a:cs typeface="Arial" panose="020B0604020202020204" pitchFamily="34" charset="0"/>
              </a:rPr>
              <a:t>Ruckstuhl</a:t>
            </a:r>
            <a:r>
              <a:rPr lang="en-US" sz="2800" dirty="0">
                <a:latin typeface="Arial" panose="020B0604020202020204" pitchFamily="34" charset="0"/>
                <a:ea typeface="Times New Roman" charset="0"/>
                <a:cs typeface="Arial" panose="020B0604020202020204" pitchFamily="34" charset="0"/>
              </a:rPr>
              <a:t> and P. </a:t>
            </a:r>
            <a:r>
              <a:rPr lang="en-US" sz="2800" dirty="0" err="1">
                <a:latin typeface="Arial" panose="020B0604020202020204" pitchFamily="34" charset="0"/>
                <a:ea typeface="Times New Roman" charset="0"/>
                <a:cs typeface="Arial" panose="020B0604020202020204" pitchFamily="34" charset="0"/>
              </a:rPr>
              <a:t>Neuhaus</a:t>
            </a:r>
            <a:r>
              <a:rPr lang="en-US" sz="2800" dirty="0">
                <a:latin typeface="Arial" panose="020B0604020202020204" pitchFamily="34" charset="0"/>
                <a:ea typeface="Times New Roman" charset="0"/>
                <a:cs typeface="Arial" panose="020B0604020202020204" pitchFamily="34" charset="0"/>
              </a:rPr>
              <a:t>, eds. </a:t>
            </a:r>
            <a:r>
              <a:rPr lang="en-US" sz="2800" i="1" dirty="0">
                <a:latin typeface="Arial" panose="020B0604020202020204" pitchFamily="34" charset="0"/>
                <a:ea typeface="Times New Roman" charset="0"/>
                <a:cs typeface="Arial" panose="020B0604020202020204" pitchFamily="34" charset="0"/>
              </a:rPr>
              <a:t>Sexual segregation in vertebrates: Ecology of the two sexes. </a:t>
            </a:r>
            <a:r>
              <a:rPr lang="en-US" sz="2800" dirty="0">
                <a:latin typeface="Arial" panose="020B0604020202020204" pitchFamily="34" charset="0"/>
                <a:ea typeface="Times New Roman" charset="0"/>
                <a:cs typeface="Arial" panose="020B0604020202020204" pitchFamily="34" charset="0"/>
              </a:rPr>
              <a:t>Cambridge University Press, Cambridge, U.K.</a:t>
            </a:r>
          </a:p>
          <a:p>
            <a:pPr marL="571500" indent="-571500">
              <a:buFont typeface="Arial" charset="0"/>
              <a:buChar char="•"/>
            </a:pPr>
            <a:r>
              <a:rPr lang="en-US" sz="2800" dirty="0" err="1">
                <a:latin typeface="Arial" panose="020B0604020202020204" pitchFamily="34" charset="0"/>
                <a:ea typeface="Times New Roman" charset="0"/>
                <a:cs typeface="Arial" panose="020B0604020202020204" pitchFamily="34" charset="0"/>
              </a:rPr>
              <a:t>Mazikowski</a:t>
            </a:r>
            <a:r>
              <a:rPr lang="en-US" sz="2800" dirty="0">
                <a:latin typeface="Arial" panose="020B0604020202020204" pitchFamily="34" charset="0"/>
                <a:ea typeface="Times New Roman" charset="0"/>
                <a:cs typeface="Arial" panose="020B0604020202020204" pitchFamily="34" charset="0"/>
              </a:rPr>
              <a:t>, L., Hill, H. M., &amp; Noonan, M. (2018). Young Belugas (Delphinapterus leucas) Exhibit Sex-Specific Social Affiliations. </a:t>
            </a:r>
            <a:r>
              <a:rPr lang="en-US" sz="2800" i="1" dirty="0">
                <a:latin typeface="Arial" panose="020B0604020202020204" pitchFamily="34" charset="0"/>
                <a:ea typeface="Times New Roman" charset="0"/>
                <a:cs typeface="Arial" panose="020B0604020202020204" pitchFamily="34" charset="0"/>
              </a:rPr>
              <a:t>Aquatic Mammals, 43</a:t>
            </a:r>
            <a:r>
              <a:rPr lang="en-US" sz="2800" dirty="0">
                <a:latin typeface="Arial" panose="020B0604020202020204" pitchFamily="34" charset="0"/>
                <a:ea typeface="Times New Roman" charset="0"/>
                <a:cs typeface="Arial" panose="020B0604020202020204" pitchFamily="34" charset="0"/>
              </a:rPr>
              <a:t> (5), 500-505</a:t>
            </a:r>
            <a:r>
              <a:rPr lang="en-US" sz="2800">
                <a:latin typeface="Arial" panose="020B0604020202020204" pitchFamily="34" charset="0"/>
                <a:ea typeface="Times New Roman" charset="0"/>
                <a:cs typeface="Arial" panose="020B0604020202020204" pitchFamily="34" charset="0"/>
              </a:rPr>
              <a:t>. </a:t>
            </a:r>
            <a:endParaRPr lang="en-US" sz="2800" dirty="0">
              <a:latin typeface="Arial" panose="020B0604020202020204" pitchFamily="34" charset="0"/>
              <a:ea typeface="Times New Roman" charset="0"/>
              <a:cs typeface="Arial" panose="020B0604020202020204" pitchFamily="34" charset="0"/>
            </a:endParaRPr>
          </a:p>
        </p:txBody>
      </p:sp>
      <p:sp>
        <p:nvSpPr>
          <p:cNvPr id="13" name="TextBox 12"/>
          <p:cNvSpPr txBox="1"/>
          <p:nvPr/>
        </p:nvSpPr>
        <p:spPr>
          <a:xfrm>
            <a:off x="15252069" y="4141867"/>
            <a:ext cx="14715252" cy="830997"/>
          </a:xfrm>
          <a:prstGeom prst="rect">
            <a:avLst/>
          </a:prstGeom>
          <a:noFill/>
        </p:spPr>
        <p:txBody>
          <a:bodyPr wrap="square" rtlCol="0">
            <a:spAutoFit/>
          </a:bodyPr>
          <a:lstStyle/>
          <a:p>
            <a:r>
              <a:rPr lang="en-US" sz="4800" b="1" dirty="0">
                <a:latin typeface="Arial" panose="020B0604020202020204" pitchFamily="34" charset="0"/>
                <a:ea typeface="Times New Roman" charset="0"/>
                <a:cs typeface="Arial" panose="020B0604020202020204" pitchFamily="34" charset="0"/>
              </a:rPr>
              <a:t>Table 1. </a:t>
            </a:r>
            <a:r>
              <a:rPr lang="en-US" sz="3200" dirty="0">
                <a:latin typeface="Arial" panose="020B0604020202020204" pitchFamily="34" charset="0"/>
                <a:ea typeface="Times New Roman" charset="0"/>
                <a:cs typeface="Arial" panose="020B0604020202020204" pitchFamily="34" charset="0"/>
              </a:rPr>
              <a:t>Definitions for the behaviors </a:t>
            </a:r>
            <a:r>
              <a:rPr lang="en-US" sz="3200" dirty="0" smtClean="0">
                <a:latin typeface="Arial" panose="020B0604020202020204" pitchFamily="34" charset="0"/>
                <a:ea typeface="Times New Roman" charset="0"/>
                <a:cs typeface="Arial" panose="020B0604020202020204" pitchFamily="34" charset="0"/>
              </a:rPr>
              <a:t>observed most frequently.</a:t>
            </a:r>
            <a:endParaRPr lang="en-US" sz="4800" b="1" dirty="0">
              <a:latin typeface="Arial" panose="020B0604020202020204" pitchFamily="34" charset="0"/>
              <a:ea typeface="Times New Roman" charset="0"/>
              <a:cs typeface="Arial" panose="020B0604020202020204" pitchFamily="34" charset="0"/>
            </a:endParaRPr>
          </a:p>
        </p:txBody>
      </p:sp>
      <p:pic>
        <p:nvPicPr>
          <p:cNvPr id="15" name="Picture 54" descr="C:\Users\Katie\AppData\Local\Microsoft\Windows\Temporary Internet Files\Content.Outlook\4YW3XL44\MA_Web_NoPro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4887" y="1964328"/>
            <a:ext cx="5226545" cy="15316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9" name="Table 18">
            <a:extLst>
              <a:ext uri="{FF2B5EF4-FFF2-40B4-BE49-F238E27FC236}">
                <a16:creationId xmlns:a16="http://schemas.microsoft.com/office/drawing/2014/main" xmlns="" id="{5C0DBDD2-106C-4DFA-A95E-0B3145718CC8}"/>
              </a:ext>
            </a:extLst>
          </p:cNvPr>
          <p:cNvGraphicFramePr>
            <a:graphicFrameLocks noGrp="1"/>
          </p:cNvGraphicFramePr>
          <p:nvPr>
            <p:extLst>
              <p:ext uri="{D42A27DB-BD31-4B8C-83A1-F6EECF244321}">
                <p14:modId xmlns:p14="http://schemas.microsoft.com/office/powerpoint/2010/main" val="1414510134"/>
              </p:ext>
            </p:extLst>
          </p:nvPr>
        </p:nvGraphicFramePr>
        <p:xfrm>
          <a:off x="17988862" y="21231453"/>
          <a:ext cx="7162355" cy="10135734"/>
        </p:xfrm>
        <a:graphic>
          <a:graphicData uri="http://schemas.openxmlformats.org/drawingml/2006/table">
            <a:tbl>
              <a:tblPr firstRow="1" bandRow="1">
                <a:tableStyleId>{5940675A-B579-460E-94D1-54222C63F5DA}</a:tableStyleId>
              </a:tblPr>
              <a:tblGrid>
                <a:gridCol w="4347662">
                  <a:extLst>
                    <a:ext uri="{9D8B030D-6E8A-4147-A177-3AD203B41FA5}">
                      <a16:colId xmlns:a16="http://schemas.microsoft.com/office/drawing/2014/main" xmlns="" val="2367712666"/>
                    </a:ext>
                  </a:extLst>
                </a:gridCol>
                <a:gridCol w="2814693">
                  <a:extLst>
                    <a:ext uri="{9D8B030D-6E8A-4147-A177-3AD203B41FA5}">
                      <a16:colId xmlns:a16="http://schemas.microsoft.com/office/drawing/2014/main" xmlns="" val="3015829299"/>
                    </a:ext>
                  </a:extLst>
                </a:gridCol>
              </a:tblGrid>
              <a:tr h="1186586">
                <a:tc>
                  <a:txBody>
                    <a:bodyPr/>
                    <a:lstStyle/>
                    <a:p>
                      <a:r>
                        <a:rPr lang="en-US" sz="3300" b="1" dirty="0">
                          <a:latin typeface="Arial" panose="020B0604020202020204" pitchFamily="34" charset="0"/>
                          <a:cs typeface="Arial" panose="020B0604020202020204" pitchFamily="34" charset="0"/>
                        </a:rPr>
                        <a:t>Beluga Whales</a:t>
                      </a:r>
                    </a:p>
                  </a:txBody>
                  <a:tcPr/>
                </a:tc>
                <a:tc>
                  <a:txBody>
                    <a:bodyPr/>
                    <a:lstStyle/>
                    <a:p>
                      <a:r>
                        <a:rPr lang="en-US" sz="3300" b="1" dirty="0">
                          <a:latin typeface="Arial" panose="020B0604020202020204" pitchFamily="34" charset="0"/>
                          <a:cs typeface="Arial" panose="020B0604020202020204" pitchFamily="34" charset="0"/>
                        </a:rPr>
                        <a:t>Total Number of Interactions</a:t>
                      </a:r>
                    </a:p>
                  </a:txBody>
                  <a:tcPr/>
                </a:tc>
                <a:extLst>
                  <a:ext uri="{0D108BD9-81ED-4DB2-BD59-A6C34878D82A}">
                    <a16:rowId xmlns:a16="http://schemas.microsoft.com/office/drawing/2014/main" xmlns="" val="1970399719"/>
                  </a:ext>
                </a:extLst>
              </a:tr>
              <a:tr h="609681">
                <a:tc>
                  <a:txBody>
                    <a:bodyPr/>
                    <a:lstStyle/>
                    <a:p>
                      <a:r>
                        <a:rPr lang="en-US" sz="3200" dirty="0">
                          <a:latin typeface="Arial" panose="020B0604020202020204" pitchFamily="34" charset="0"/>
                          <a:cs typeface="Arial" panose="020B0604020202020204" pitchFamily="34" charset="0"/>
                        </a:rPr>
                        <a:t>Male A </a:t>
                      </a:r>
                      <a:r>
                        <a:rPr lang="en-US" sz="3200" dirty="0">
                          <a:latin typeface="Arial" panose="020B0604020202020204" pitchFamily="34" charset="0"/>
                          <a:cs typeface="Arial" panose="020B0604020202020204" pitchFamily="34" charset="0"/>
                          <a:sym typeface="Wingdings" panose="05000000000000000000" pitchFamily="2" charset="2"/>
                        </a:rPr>
                        <a:t> Male C</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34</a:t>
                      </a:r>
                    </a:p>
                  </a:txBody>
                  <a:tcPr/>
                </a:tc>
                <a:extLst>
                  <a:ext uri="{0D108BD9-81ED-4DB2-BD59-A6C34878D82A}">
                    <a16:rowId xmlns:a16="http://schemas.microsoft.com/office/drawing/2014/main" xmlns="" val="2748234810"/>
                  </a:ext>
                </a:extLst>
              </a:tr>
              <a:tr h="609681">
                <a:tc>
                  <a:txBody>
                    <a:bodyPr/>
                    <a:lstStyle/>
                    <a:p>
                      <a:r>
                        <a:rPr lang="en-US" sz="3200" dirty="0">
                          <a:latin typeface="Arial" panose="020B0604020202020204" pitchFamily="34" charset="0"/>
                          <a:cs typeface="Arial" panose="020B0604020202020204" pitchFamily="34" charset="0"/>
                        </a:rPr>
                        <a:t>Male C </a:t>
                      </a:r>
                      <a:r>
                        <a:rPr lang="en-US" sz="3200" dirty="0">
                          <a:latin typeface="Arial" panose="020B0604020202020204" pitchFamily="34" charset="0"/>
                          <a:cs typeface="Arial" panose="020B0604020202020204" pitchFamily="34" charset="0"/>
                          <a:sym typeface="Wingdings" panose="05000000000000000000" pitchFamily="2" charset="2"/>
                        </a:rPr>
                        <a:t> Male A</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42</a:t>
                      </a:r>
                    </a:p>
                  </a:txBody>
                  <a:tcPr/>
                </a:tc>
                <a:extLst>
                  <a:ext uri="{0D108BD9-81ED-4DB2-BD59-A6C34878D82A}">
                    <a16:rowId xmlns:a16="http://schemas.microsoft.com/office/drawing/2014/main" xmlns="" val="2113374731"/>
                  </a:ext>
                </a:extLst>
              </a:tr>
              <a:tr h="609681">
                <a:tc>
                  <a:txBody>
                    <a:bodyPr/>
                    <a:lstStyle/>
                    <a:p>
                      <a:r>
                        <a:rPr lang="en-US" sz="3200" dirty="0">
                          <a:latin typeface="Arial" panose="020B0604020202020204" pitchFamily="34" charset="0"/>
                          <a:cs typeface="Arial" panose="020B0604020202020204" pitchFamily="34" charset="0"/>
                        </a:rPr>
                        <a:t>Female A </a:t>
                      </a:r>
                      <a:r>
                        <a:rPr lang="en-US" sz="3200" dirty="0">
                          <a:latin typeface="Arial" panose="020B0604020202020204" pitchFamily="34" charset="0"/>
                          <a:cs typeface="Arial" panose="020B0604020202020204" pitchFamily="34" charset="0"/>
                          <a:sym typeface="Wingdings" panose="05000000000000000000" pitchFamily="2" charset="2"/>
                        </a:rPr>
                        <a:t> Male C</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8</a:t>
                      </a:r>
                    </a:p>
                  </a:txBody>
                  <a:tcPr/>
                </a:tc>
                <a:extLst>
                  <a:ext uri="{0D108BD9-81ED-4DB2-BD59-A6C34878D82A}">
                    <a16:rowId xmlns:a16="http://schemas.microsoft.com/office/drawing/2014/main" xmlns="" val="1382037783"/>
                  </a:ext>
                </a:extLst>
              </a:tr>
              <a:tr h="609681">
                <a:tc>
                  <a:txBody>
                    <a:bodyPr/>
                    <a:lstStyle/>
                    <a:p>
                      <a:r>
                        <a:rPr lang="en-US" sz="3200" dirty="0">
                          <a:latin typeface="Arial" panose="020B0604020202020204" pitchFamily="34" charset="0"/>
                          <a:cs typeface="Arial" panose="020B0604020202020204" pitchFamily="34" charset="0"/>
                        </a:rPr>
                        <a:t>Male C </a:t>
                      </a:r>
                      <a:r>
                        <a:rPr lang="en-US" sz="3200" dirty="0">
                          <a:latin typeface="Arial" panose="020B0604020202020204" pitchFamily="34" charset="0"/>
                          <a:cs typeface="Arial" panose="020B0604020202020204" pitchFamily="34" charset="0"/>
                          <a:sym typeface="Wingdings" panose="05000000000000000000" pitchFamily="2" charset="2"/>
                        </a:rPr>
                        <a:t> Female A</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52</a:t>
                      </a:r>
                    </a:p>
                  </a:txBody>
                  <a:tcPr/>
                </a:tc>
                <a:extLst>
                  <a:ext uri="{0D108BD9-81ED-4DB2-BD59-A6C34878D82A}">
                    <a16:rowId xmlns:a16="http://schemas.microsoft.com/office/drawing/2014/main" xmlns="" val="2441765127"/>
                  </a:ext>
                </a:extLst>
              </a:tr>
              <a:tr h="609681">
                <a:tc>
                  <a:txBody>
                    <a:bodyPr/>
                    <a:lstStyle/>
                    <a:p>
                      <a:r>
                        <a:rPr lang="en-US" sz="3200" dirty="0">
                          <a:latin typeface="Arial" panose="020B0604020202020204" pitchFamily="34" charset="0"/>
                          <a:cs typeface="Arial" panose="020B0604020202020204" pitchFamily="34" charset="0"/>
                        </a:rPr>
                        <a:t>Female A </a:t>
                      </a:r>
                      <a:r>
                        <a:rPr lang="en-US" sz="3200" dirty="0">
                          <a:latin typeface="Arial" panose="020B0604020202020204" pitchFamily="34" charset="0"/>
                          <a:cs typeface="Arial" panose="020B0604020202020204" pitchFamily="34" charset="0"/>
                          <a:sym typeface="Wingdings" panose="05000000000000000000" pitchFamily="2" charset="2"/>
                        </a:rPr>
                        <a:t> Male B</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solidFill>
                            <a:schemeClr val="tx1"/>
                          </a:solidFill>
                          <a:latin typeface="Arial" panose="020B0604020202020204" pitchFamily="34" charset="0"/>
                          <a:cs typeface="Arial" panose="020B0604020202020204" pitchFamily="34" charset="0"/>
                        </a:rPr>
                        <a:t>3</a:t>
                      </a:r>
                    </a:p>
                  </a:txBody>
                  <a:tcPr/>
                </a:tc>
                <a:extLst>
                  <a:ext uri="{0D108BD9-81ED-4DB2-BD59-A6C34878D82A}">
                    <a16:rowId xmlns:a16="http://schemas.microsoft.com/office/drawing/2014/main" xmlns="" val="4106541793"/>
                  </a:ext>
                </a:extLst>
              </a:tr>
              <a:tr h="609681">
                <a:tc>
                  <a:txBody>
                    <a:bodyPr/>
                    <a:lstStyle/>
                    <a:p>
                      <a:r>
                        <a:rPr lang="en-US" sz="3200" dirty="0">
                          <a:latin typeface="Arial" panose="020B0604020202020204" pitchFamily="34" charset="0"/>
                          <a:cs typeface="Arial" panose="020B0604020202020204" pitchFamily="34" charset="0"/>
                        </a:rPr>
                        <a:t>Male B </a:t>
                      </a:r>
                      <a:r>
                        <a:rPr lang="en-US" sz="3200" dirty="0">
                          <a:latin typeface="Arial" panose="020B0604020202020204" pitchFamily="34" charset="0"/>
                          <a:cs typeface="Arial" panose="020B0604020202020204" pitchFamily="34" charset="0"/>
                          <a:sym typeface="Wingdings" panose="05000000000000000000" pitchFamily="2" charset="2"/>
                        </a:rPr>
                        <a:t> Female A </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xmlns="" val="3990882839"/>
                  </a:ext>
                </a:extLst>
              </a:tr>
              <a:tr h="609681">
                <a:tc>
                  <a:txBody>
                    <a:bodyPr/>
                    <a:lstStyle/>
                    <a:p>
                      <a:r>
                        <a:rPr lang="en-US" sz="3200" dirty="0">
                          <a:latin typeface="Arial" panose="020B0604020202020204" pitchFamily="34" charset="0"/>
                          <a:cs typeface="Arial" panose="020B0604020202020204" pitchFamily="34" charset="0"/>
                        </a:rPr>
                        <a:t>Male B </a:t>
                      </a:r>
                      <a:r>
                        <a:rPr lang="en-US" sz="3200" dirty="0">
                          <a:latin typeface="Arial" panose="020B0604020202020204" pitchFamily="34" charset="0"/>
                          <a:cs typeface="Arial" panose="020B0604020202020204" pitchFamily="34" charset="0"/>
                          <a:sym typeface="Wingdings" panose="05000000000000000000" pitchFamily="2" charset="2"/>
                        </a:rPr>
                        <a:t> Male C</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4  </a:t>
                      </a:r>
                    </a:p>
                  </a:txBody>
                  <a:tcPr/>
                </a:tc>
                <a:extLst>
                  <a:ext uri="{0D108BD9-81ED-4DB2-BD59-A6C34878D82A}">
                    <a16:rowId xmlns:a16="http://schemas.microsoft.com/office/drawing/2014/main" xmlns="" val="426743498"/>
                  </a:ext>
                </a:extLst>
              </a:tr>
              <a:tr h="609681">
                <a:tc>
                  <a:txBody>
                    <a:bodyPr/>
                    <a:lstStyle/>
                    <a:p>
                      <a:r>
                        <a:rPr lang="en-US" sz="3200" dirty="0">
                          <a:latin typeface="Arial" panose="020B0604020202020204" pitchFamily="34" charset="0"/>
                          <a:cs typeface="Arial" panose="020B0604020202020204" pitchFamily="34" charset="0"/>
                        </a:rPr>
                        <a:t>Male C </a:t>
                      </a:r>
                      <a:r>
                        <a:rPr lang="en-US" sz="3200" dirty="0">
                          <a:latin typeface="Arial" panose="020B0604020202020204" pitchFamily="34" charset="0"/>
                          <a:cs typeface="Arial" panose="020B0604020202020204" pitchFamily="34" charset="0"/>
                          <a:sym typeface="Wingdings" panose="05000000000000000000" pitchFamily="2" charset="2"/>
                        </a:rPr>
                        <a:t> Male B</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8</a:t>
                      </a:r>
                    </a:p>
                  </a:txBody>
                  <a:tcPr/>
                </a:tc>
                <a:extLst>
                  <a:ext uri="{0D108BD9-81ED-4DB2-BD59-A6C34878D82A}">
                    <a16:rowId xmlns:a16="http://schemas.microsoft.com/office/drawing/2014/main" xmlns="" val="3706689273"/>
                  </a:ext>
                </a:extLst>
              </a:tr>
              <a:tr h="609681">
                <a:tc>
                  <a:txBody>
                    <a:bodyPr/>
                    <a:lstStyle/>
                    <a:p>
                      <a:r>
                        <a:rPr lang="en-US" sz="3200" dirty="0">
                          <a:latin typeface="Arial" panose="020B0604020202020204" pitchFamily="34" charset="0"/>
                          <a:cs typeface="Arial" panose="020B0604020202020204" pitchFamily="34" charset="0"/>
                        </a:rPr>
                        <a:t>Female A </a:t>
                      </a:r>
                      <a:r>
                        <a:rPr lang="en-US" sz="3200" dirty="0">
                          <a:latin typeface="Arial" panose="020B0604020202020204" pitchFamily="34" charset="0"/>
                          <a:cs typeface="Arial" panose="020B0604020202020204" pitchFamily="34" charset="0"/>
                          <a:sym typeface="Wingdings" panose="05000000000000000000" pitchFamily="2" charset="2"/>
                        </a:rPr>
                        <a:t> Male A</a:t>
                      </a:r>
                    </a:p>
                  </a:txBody>
                  <a:tcPr/>
                </a:tc>
                <a:tc>
                  <a:txBody>
                    <a:bodyPr/>
                    <a:lstStyle/>
                    <a:p>
                      <a:pPr algn="ctr"/>
                      <a:r>
                        <a:rPr lang="en-US" sz="3200" dirty="0">
                          <a:latin typeface="Arial" panose="020B0604020202020204" pitchFamily="34" charset="0"/>
                          <a:cs typeface="Arial" panose="020B0604020202020204" pitchFamily="34" charset="0"/>
                        </a:rPr>
                        <a:t>7</a:t>
                      </a:r>
                    </a:p>
                  </a:txBody>
                  <a:tcPr/>
                </a:tc>
                <a:extLst>
                  <a:ext uri="{0D108BD9-81ED-4DB2-BD59-A6C34878D82A}">
                    <a16:rowId xmlns:a16="http://schemas.microsoft.com/office/drawing/2014/main" xmlns="" val="3364029050"/>
                  </a:ext>
                </a:extLst>
              </a:tr>
              <a:tr h="609681">
                <a:tc>
                  <a:txBody>
                    <a:bodyPr/>
                    <a:lstStyle/>
                    <a:p>
                      <a:r>
                        <a:rPr lang="en-US" sz="3200" dirty="0">
                          <a:latin typeface="Arial" panose="020B0604020202020204" pitchFamily="34" charset="0"/>
                          <a:cs typeface="Arial" panose="020B0604020202020204" pitchFamily="34" charset="0"/>
                        </a:rPr>
                        <a:t>Male A </a:t>
                      </a:r>
                      <a:r>
                        <a:rPr lang="en-US" sz="3200" dirty="0">
                          <a:latin typeface="Arial" panose="020B0604020202020204" pitchFamily="34" charset="0"/>
                          <a:cs typeface="Arial" panose="020B0604020202020204" pitchFamily="34" charset="0"/>
                          <a:sym typeface="Wingdings" panose="05000000000000000000" pitchFamily="2" charset="2"/>
                        </a:rPr>
                        <a:t> Female A</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10</a:t>
                      </a:r>
                    </a:p>
                  </a:txBody>
                  <a:tcPr/>
                </a:tc>
                <a:extLst>
                  <a:ext uri="{0D108BD9-81ED-4DB2-BD59-A6C34878D82A}">
                    <a16:rowId xmlns:a16="http://schemas.microsoft.com/office/drawing/2014/main" xmlns="" val="1667688051"/>
                  </a:ext>
                </a:extLst>
              </a:tr>
              <a:tr h="609681">
                <a:tc>
                  <a:txBody>
                    <a:bodyPr/>
                    <a:lstStyle/>
                    <a:p>
                      <a:r>
                        <a:rPr lang="en-US" sz="3200" dirty="0">
                          <a:latin typeface="Arial" panose="020B0604020202020204" pitchFamily="34" charset="0"/>
                          <a:cs typeface="Arial" panose="020B0604020202020204" pitchFamily="34" charset="0"/>
                        </a:rPr>
                        <a:t>Female B </a:t>
                      </a:r>
                      <a:r>
                        <a:rPr lang="en-US" sz="3200" dirty="0">
                          <a:latin typeface="Arial" panose="020B0604020202020204" pitchFamily="34" charset="0"/>
                          <a:cs typeface="Arial" panose="020B0604020202020204" pitchFamily="34" charset="0"/>
                          <a:sym typeface="Wingdings" panose="05000000000000000000" pitchFamily="2" charset="2"/>
                        </a:rPr>
                        <a:t></a:t>
                      </a:r>
                      <a:r>
                        <a:rPr lang="en-US" sz="3200" baseline="0" dirty="0">
                          <a:latin typeface="Arial" panose="020B0604020202020204" pitchFamily="34" charset="0"/>
                          <a:cs typeface="Arial" panose="020B0604020202020204" pitchFamily="34" charset="0"/>
                          <a:sym typeface="Wingdings" panose="05000000000000000000" pitchFamily="2" charset="2"/>
                        </a:rPr>
                        <a:t> Male C</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xmlns="" val="10011"/>
                  </a:ext>
                </a:extLst>
              </a:tr>
              <a:tr h="609681">
                <a:tc>
                  <a:txBody>
                    <a:bodyPr/>
                    <a:lstStyle/>
                    <a:p>
                      <a:r>
                        <a:rPr lang="en-US" sz="3200" dirty="0">
                          <a:latin typeface="Arial" panose="020B0604020202020204" pitchFamily="34" charset="0"/>
                          <a:cs typeface="Arial" panose="020B0604020202020204" pitchFamily="34" charset="0"/>
                        </a:rPr>
                        <a:t>Female B </a:t>
                      </a:r>
                      <a:r>
                        <a:rPr lang="en-US" sz="3200" dirty="0">
                          <a:latin typeface="Arial" panose="020B0604020202020204" pitchFamily="34" charset="0"/>
                          <a:cs typeface="Arial" panose="020B0604020202020204" pitchFamily="34" charset="0"/>
                          <a:sym typeface="Wingdings" panose="05000000000000000000" pitchFamily="2" charset="2"/>
                        </a:rPr>
                        <a:t> Female A</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xmlns="" val="10012"/>
                  </a:ext>
                </a:extLst>
              </a:tr>
              <a:tr h="609681">
                <a:tc>
                  <a:txBody>
                    <a:bodyPr/>
                    <a:lstStyle/>
                    <a:p>
                      <a:r>
                        <a:rPr lang="en-US" sz="3200" dirty="0">
                          <a:latin typeface="Arial" panose="020B0604020202020204" pitchFamily="34" charset="0"/>
                          <a:cs typeface="Arial" panose="020B0604020202020204" pitchFamily="34" charset="0"/>
                        </a:rPr>
                        <a:t>Female</a:t>
                      </a:r>
                      <a:r>
                        <a:rPr lang="en-US" sz="3200" baseline="0" dirty="0">
                          <a:latin typeface="Arial" panose="020B0604020202020204" pitchFamily="34" charset="0"/>
                          <a:cs typeface="Arial" panose="020B0604020202020204" pitchFamily="34" charset="0"/>
                        </a:rPr>
                        <a:t> A </a:t>
                      </a:r>
                      <a:r>
                        <a:rPr lang="en-US" sz="3200" dirty="0">
                          <a:latin typeface="Arial" panose="020B0604020202020204" pitchFamily="34" charset="0"/>
                          <a:cs typeface="Arial" panose="020B0604020202020204" pitchFamily="34" charset="0"/>
                          <a:sym typeface="Wingdings" panose="05000000000000000000" pitchFamily="2" charset="2"/>
                        </a:rPr>
                        <a:t> Female B</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xmlns="" val="10013"/>
                  </a:ext>
                </a:extLst>
              </a:tr>
              <a:tr h="609681">
                <a:tc>
                  <a:txBody>
                    <a:bodyPr/>
                    <a:lstStyle/>
                    <a:p>
                      <a:r>
                        <a:rPr lang="en-US" sz="3200" dirty="0">
                          <a:latin typeface="Arial" panose="020B0604020202020204" pitchFamily="34" charset="0"/>
                          <a:cs typeface="Arial" panose="020B0604020202020204" pitchFamily="34" charset="0"/>
                        </a:rPr>
                        <a:t>Male</a:t>
                      </a:r>
                      <a:r>
                        <a:rPr lang="en-US" sz="3200" baseline="0" dirty="0">
                          <a:latin typeface="Arial" panose="020B0604020202020204" pitchFamily="34" charset="0"/>
                          <a:cs typeface="Arial" panose="020B0604020202020204" pitchFamily="34" charset="0"/>
                        </a:rPr>
                        <a:t> C </a:t>
                      </a:r>
                      <a:r>
                        <a:rPr lang="en-US" sz="3200" dirty="0">
                          <a:latin typeface="Arial" panose="020B0604020202020204" pitchFamily="34" charset="0"/>
                          <a:cs typeface="Arial" panose="020B0604020202020204" pitchFamily="34" charset="0"/>
                          <a:sym typeface="Wingdings" panose="05000000000000000000" pitchFamily="2" charset="2"/>
                        </a:rPr>
                        <a:t> Female B</a:t>
                      </a:r>
                      <a:endParaRPr lang="en-US" sz="3200" dirty="0">
                        <a:latin typeface="Arial" panose="020B0604020202020204" pitchFamily="34" charset="0"/>
                        <a:cs typeface="Arial" panose="020B0604020202020204" pitchFamily="34" charset="0"/>
                      </a:endParaRPr>
                    </a:p>
                  </a:txBody>
                  <a:tcPr/>
                </a:tc>
                <a:tc>
                  <a:txBody>
                    <a:bodyPr/>
                    <a:lstStyle/>
                    <a:p>
                      <a:pPr algn="ctr"/>
                      <a:r>
                        <a:rPr lang="en-US" sz="3200"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xmlns="" val="10014"/>
                  </a:ext>
                </a:extLst>
              </a:tr>
            </a:tbl>
          </a:graphicData>
        </a:graphic>
      </p:graphicFrame>
      <p:sp>
        <p:nvSpPr>
          <p:cNvPr id="20" name="TextBox 19">
            <a:extLst>
              <a:ext uri="{FF2B5EF4-FFF2-40B4-BE49-F238E27FC236}">
                <a16:creationId xmlns:a16="http://schemas.microsoft.com/office/drawing/2014/main" xmlns="" id="{539AEA8D-2913-473F-92B9-1FA6A53927E7}"/>
              </a:ext>
            </a:extLst>
          </p:cNvPr>
          <p:cNvSpPr txBox="1"/>
          <p:nvPr/>
        </p:nvSpPr>
        <p:spPr>
          <a:xfrm>
            <a:off x="15236807" y="19741548"/>
            <a:ext cx="15141921" cy="1323439"/>
          </a:xfrm>
          <a:prstGeom prst="rect">
            <a:avLst/>
          </a:prstGeom>
          <a:noFill/>
        </p:spPr>
        <p:txBody>
          <a:bodyPr wrap="square" rtlCol="0">
            <a:spAutoFit/>
          </a:bodyPr>
          <a:lstStyle/>
          <a:p>
            <a:r>
              <a:rPr lang="en-US" sz="4800" b="1" dirty="0">
                <a:latin typeface="Arial" panose="020B0604020202020204" pitchFamily="34" charset="0"/>
                <a:ea typeface="Times New Roman" charset="0"/>
                <a:cs typeface="Arial" panose="020B0604020202020204" pitchFamily="34" charset="0"/>
              </a:rPr>
              <a:t>Table 2.</a:t>
            </a:r>
            <a:r>
              <a:rPr lang="en-US" sz="3200" b="1" dirty="0">
                <a:latin typeface="Arial" panose="020B0604020202020204" pitchFamily="34" charset="0"/>
                <a:ea typeface="Times New Roman" charset="0"/>
                <a:cs typeface="Arial" panose="020B0604020202020204" pitchFamily="34" charset="0"/>
              </a:rPr>
              <a:t> </a:t>
            </a:r>
            <a:r>
              <a:rPr lang="en-US" sz="3200" dirty="0">
                <a:latin typeface="Arial" panose="020B0604020202020204" pitchFamily="34" charset="0"/>
                <a:ea typeface="Times New Roman" charset="0"/>
                <a:cs typeface="Arial" panose="020B0604020202020204" pitchFamily="34" charset="0"/>
              </a:rPr>
              <a:t>The number of interactions between social partners. Arrow indicates initiator and receiver. </a:t>
            </a:r>
            <a:endParaRPr lang="en-US" sz="4800" dirty="0">
              <a:latin typeface="Arial" panose="020B0604020202020204" pitchFamily="34" charset="0"/>
              <a:ea typeface="Times New Roman" charset="0"/>
              <a:cs typeface="Arial" panose="020B0604020202020204" pitchFamily="34" charset="0"/>
            </a:endParaRPr>
          </a:p>
        </p:txBody>
      </p:sp>
      <p:sp>
        <p:nvSpPr>
          <p:cNvPr id="12" name="TextBox 11"/>
          <p:cNvSpPr txBox="1"/>
          <p:nvPr/>
        </p:nvSpPr>
        <p:spPr>
          <a:xfrm>
            <a:off x="30208350" y="17429287"/>
            <a:ext cx="12725102" cy="6340197"/>
          </a:xfrm>
          <a:prstGeom prst="rect">
            <a:avLst/>
          </a:prstGeom>
          <a:noFill/>
        </p:spPr>
        <p:txBody>
          <a:bodyPr wrap="square" rtlCol="0">
            <a:spAutoFit/>
          </a:bodyPr>
          <a:lstStyle/>
          <a:p>
            <a:pPr lvl="0"/>
            <a:r>
              <a:rPr lang="en-US" sz="5400" b="1" dirty="0">
                <a:solidFill>
                  <a:prstClr val="white"/>
                </a:solidFill>
                <a:latin typeface="Arial" panose="020B0604020202020204" pitchFamily="34" charset="0"/>
                <a:ea typeface="Times New Roman" charset="0"/>
                <a:cs typeface="Arial" panose="020B0604020202020204" pitchFamily="34" charset="0"/>
              </a:rPr>
              <a:t>Discussion</a:t>
            </a:r>
          </a:p>
          <a:p>
            <a:pPr marL="457200" lvl="0" indent="-457200">
              <a:buFont typeface="Arial" charset="0"/>
              <a:buChar char="•"/>
            </a:pPr>
            <a:r>
              <a:rPr lang="en-US" sz="3200" dirty="0">
                <a:solidFill>
                  <a:prstClr val="white"/>
                </a:solidFill>
                <a:latin typeface="Arial" panose="020B0604020202020204" pitchFamily="34" charset="0"/>
                <a:ea typeface="Times New Roman" charset="0"/>
                <a:cs typeface="Arial" panose="020B0604020202020204" pitchFamily="34" charset="0"/>
              </a:rPr>
              <a:t>The social group has changed over the past several years.  Most recently Female B joined the social group in February 2019.</a:t>
            </a:r>
          </a:p>
          <a:p>
            <a:pPr marL="457200" lvl="0" indent="-457200">
              <a:buFont typeface="Arial" charset="0"/>
              <a:buChar char="•"/>
            </a:pPr>
            <a:r>
              <a:rPr lang="en-US" sz="3200" dirty="0">
                <a:solidFill>
                  <a:prstClr val="white"/>
                </a:solidFill>
                <a:latin typeface="Arial" panose="020B0604020202020204" pitchFamily="34" charset="0"/>
                <a:ea typeface="Times New Roman" charset="0"/>
                <a:cs typeface="Arial" panose="020B0604020202020204" pitchFamily="34" charset="0"/>
              </a:rPr>
              <a:t>The pattern of social behaviors recorded were similar across the years even with the changes in individuals.  </a:t>
            </a:r>
          </a:p>
          <a:p>
            <a:pPr marL="457200" indent="-457200">
              <a:buFont typeface="Arial" charset="0"/>
              <a:buChar char="•"/>
            </a:pPr>
            <a:r>
              <a:rPr lang="en-US" sz="3200" dirty="0">
                <a:solidFill>
                  <a:prstClr val="white"/>
                </a:solidFill>
                <a:latin typeface="Arial" panose="020B0604020202020204" pitchFamily="34" charset="0"/>
                <a:ea typeface="Times New Roman" charset="0"/>
                <a:cs typeface="Arial" panose="020B0604020202020204" pitchFamily="34" charset="0"/>
              </a:rPr>
              <a:t>Similar to studies of other belugas in managed care (</a:t>
            </a:r>
            <a:r>
              <a:rPr lang="en-US" sz="3200" dirty="0" err="1">
                <a:latin typeface="Arial" panose="020B0604020202020204" pitchFamily="34" charset="0"/>
                <a:ea typeface="Times New Roman" charset="0"/>
                <a:cs typeface="Arial" panose="020B0604020202020204" pitchFamily="34" charset="0"/>
              </a:rPr>
              <a:t>Mazikowski</a:t>
            </a:r>
            <a:r>
              <a:rPr lang="en-US" sz="3200" dirty="0">
                <a:latin typeface="Arial" panose="020B0604020202020204" pitchFamily="34" charset="0"/>
                <a:ea typeface="Times New Roman" charset="0"/>
                <a:cs typeface="Arial" panose="020B0604020202020204" pitchFamily="34" charset="0"/>
              </a:rPr>
              <a:t>, et al., 2018) and</a:t>
            </a:r>
            <a:r>
              <a:rPr lang="en-US" sz="3200" dirty="0">
                <a:solidFill>
                  <a:prstClr val="white"/>
                </a:solidFill>
                <a:latin typeface="Arial" panose="020B0604020202020204" pitchFamily="34" charset="0"/>
                <a:ea typeface="Times New Roman" charset="0"/>
                <a:cs typeface="Arial" panose="020B0604020202020204" pitchFamily="34" charset="0"/>
              </a:rPr>
              <a:t> in the </a:t>
            </a:r>
            <a:r>
              <a:rPr lang="en-US" sz="3200" dirty="0" smtClean="0">
                <a:solidFill>
                  <a:prstClr val="white"/>
                </a:solidFill>
                <a:latin typeface="Arial" panose="020B0604020202020204" pitchFamily="34" charset="0"/>
                <a:ea typeface="Times New Roman" charset="0"/>
                <a:cs typeface="Arial" panose="020B0604020202020204" pitchFamily="34" charset="0"/>
              </a:rPr>
              <a:t>wild </a:t>
            </a:r>
            <a:r>
              <a:rPr lang="en-US" sz="3200" dirty="0">
                <a:solidFill>
                  <a:prstClr val="white"/>
                </a:solidFill>
                <a:latin typeface="Arial" panose="020B0604020202020204" pitchFamily="34" charset="0"/>
                <a:ea typeface="Times New Roman" charset="0"/>
                <a:cs typeface="Arial" panose="020B0604020202020204" pitchFamily="34" charset="0"/>
              </a:rPr>
              <a:t>(i.e., </a:t>
            </a:r>
            <a:r>
              <a:rPr lang="en-US" sz="3200" dirty="0" err="1">
                <a:solidFill>
                  <a:prstClr val="white"/>
                </a:solidFill>
                <a:latin typeface="Arial" panose="020B0604020202020204" pitchFamily="34" charset="0"/>
                <a:ea typeface="Times New Roman" charset="0"/>
                <a:cs typeface="Arial" panose="020B0604020202020204" pitchFamily="34" charset="0"/>
              </a:rPr>
              <a:t>Krasnova</a:t>
            </a:r>
            <a:r>
              <a:rPr lang="en-US" sz="3200" dirty="0">
                <a:solidFill>
                  <a:prstClr val="white"/>
                </a:solidFill>
                <a:latin typeface="Arial" panose="020B0604020202020204" pitchFamily="34" charset="0"/>
                <a:ea typeface="Times New Roman" charset="0"/>
                <a:cs typeface="Arial" panose="020B0604020202020204" pitchFamily="34" charset="0"/>
              </a:rPr>
              <a:t>, et al., 2012</a:t>
            </a:r>
            <a:r>
              <a:rPr lang="en-US" sz="3200" dirty="0" smtClean="0">
                <a:solidFill>
                  <a:prstClr val="white"/>
                </a:solidFill>
                <a:latin typeface="Arial" panose="020B0604020202020204" pitchFamily="34" charset="0"/>
                <a:ea typeface="Times New Roman" charset="0"/>
                <a:cs typeface="Arial" panose="020B0604020202020204" pitchFamily="34" charset="0"/>
              </a:rPr>
              <a:t>), </a:t>
            </a:r>
            <a:r>
              <a:rPr lang="en-US" sz="3200" dirty="0">
                <a:solidFill>
                  <a:prstClr val="white"/>
                </a:solidFill>
                <a:latin typeface="Arial" panose="020B0604020202020204" pitchFamily="34" charset="0"/>
                <a:ea typeface="Times New Roman" charset="0"/>
                <a:cs typeface="Arial" panose="020B0604020202020204" pitchFamily="34" charset="0"/>
              </a:rPr>
              <a:t>our observations indicted more interactions among males. </a:t>
            </a:r>
          </a:p>
          <a:p>
            <a:pPr marL="457200" indent="-457200">
              <a:buFont typeface="Arial" charset="0"/>
              <a:buChar char="•"/>
            </a:pPr>
            <a:r>
              <a:rPr lang="en-US" sz="3200" dirty="0">
                <a:solidFill>
                  <a:prstClr val="white"/>
                </a:solidFill>
                <a:latin typeface="Arial" panose="020B0604020202020204" pitchFamily="34" charset="0"/>
                <a:ea typeface="Times New Roman" charset="0"/>
                <a:cs typeface="Arial" panose="020B0604020202020204" pitchFamily="34" charset="0"/>
              </a:rPr>
              <a:t>The study of social behaviors in belugas </a:t>
            </a:r>
            <a:r>
              <a:rPr lang="en-US" sz="3200" dirty="0" smtClean="0">
                <a:solidFill>
                  <a:prstClr val="white"/>
                </a:solidFill>
                <a:latin typeface="Arial" panose="020B0604020202020204" pitchFamily="34" charset="0"/>
                <a:ea typeface="Times New Roman" charset="0"/>
                <a:cs typeface="Arial" panose="020B0604020202020204" pitchFamily="34" charset="0"/>
              </a:rPr>
              <a:t>may provide </a:t>
            </a:r>
            <a:r>
              <a:rPr lang="en-US" sz="3200" dirty="0">
                <a:solidFill>
                  <a:prstClr val="white"/>
                </a:solidFill>
                <a:latin typeface="Arial" panose="020B0604020202020204" pitchFamily="34" charset="0"/>
                <a:ea typeface="Times New Roman" charset="0"/>
                <a:cs typeface="Arial" panose="020B0604020202020204" pitchFamily="34" charset="0"/>
              </a:rPr>
              <a:t>information on what is needed for </a:t>
            </a:r>
            <a:r>
              <a:rPr lang="en-US" sz="3200" dirty="0" smtClean="0">
                <a:solidFill>
                  <a:prstClr val="white"/>
                </a:solidFill>
                <a:latin typeface="Arial" panose="020B0604020202020204" pitchFamily="34" charset="0"/>
                <a:ea typeface="Times New Roman" charset="0"/>
                <a:cs typeface="Arial" panose="020B0604020202020204" pitchFamily="34" charset="0"/>
              </a:rPr>
              <a:t>reproduction (male-male socio-sexual behavior), </a:t>
            </a:r>
            <a:r>
              <a:rPr lang="en-US" sz="3200" dirty="0">
                <a:solidFill>
                  <a:prstClr val="white"/>
                </a:solidFill>
                <a:latin typeface="Arial" panose="020B0604020202020204" pitchFamily="34" charset="0"/>
                <a:ea typeface="Times New Roman" charset="0"/>
                <a:cs typeface="Arial" panose="020B0604020202020204" pitchFamily="34" charset="0"/>
              </a:rPr>
              <a:t>which has been a recurring conservation issue that </a:t>
            </a:r>
            <a:r>
              <a:rPr lang="en-US" sz="3200" dirty="0" smtClean="0">
                <a:solidFill>
                  <a:prstClr val="white"/>
                </a:solidFill>
                <a:latin typeface="Arial" panose="020B0604020202020204" pitchFamily="34" charset="0"/>
                <a:ea typeface="Times New Roman" charset="0"/>
                <a:cs typeface="Arial" panose="020B0604020202020204" pitchFamily="34" charset="0"/>
              </a:rPr>
              <a:t>belugas </a:t>
            </a:r>
            <a:r>
              <a:rPr lang="en-US" sz="3200" dirty="0">
                <a:solidFill>
                  <a:prstClr val="white"/>
                </a:solidFill>
                <a:latin typeface="Arial" panose="020B0604020202020204" pitchFamily="34" charset="0"/>
                <a:ea typeface="Times New Roman" charset="0"/>
                <a:cs typeface="Arial" panose="020B0604020202020204" pitchFamily="34" charset="0"/>
              </a:rPr>
              <a:t>face in the wild.</a:t>
            </a:r>
          </a:p>
        </p:txBody>
      </p:sp>
      <p:sp>
        <p:nvSpPr>
          <p:cNvPr id="16" name="TextBox 15"/>
          <p:cNvSpPr txBox="1"/>
          <p:nvPr/>
        </p:nvSpPr>
        <p:spPr>
          <a:xfrm>
            <a:off x="15757824" y="31409049"/>
            <a:ext cx="12817176" cy="1508105"/>
          </a:xfrm>
          <a:prstGeom prst="rect">
            <a:avLst/>
          </a:prstGeom>
          <a:noFill/>
        </p:spPr>
        <p:txBody>
          <a:bodyPr wrap="square" rtlCol="0">
            <a:spAutoFit/>
          </a:bodyPr>
          <a:lstStyle/>
          <a:p>
            <a:r>
              <a:rPr lang="en-US" sz="3600" b="1" cap="all" dirty="0">
                <a:latin typeface="Arial" panose="020B0604020202020204" pitchFamily="34" charset="0"/>
                <a:cs typeface="Arial" panose="020B0604020202020204" pitchFamily="34" charset="0"/>
              </a:rPr>
              <a:t>acknowledgements: </a:t>
            </a:r>
            <a:r>
              <a:rPr lang="en-US" sz="2800" dirty="0">
                <a:latin typeface="Arial" panose="020B0604020202020204" pitchFamily="34" charset="0"/>
                <a:cs typeface="Arial" panose="020B0604020202020204" pitchFamily="34" charset="0"/>
              </a:rPr>
              <a:t>Thank you to Mystic Aquarium </a:t>
            </a:r>
            <a:r>
              <a:rPr lang="en-US" sz="2800" dirty="0" smtClean="0">
                <a:latin typeface="Arial" panose="020B0604020202020204" pitchFamily="34" charset="0"/>
                <a:cs typeface="Arial" panose="020B0604020202020204" pitchFamily="34" charset="0"/>
              </a:rPr>
              <a:t>and Gayle Sirpenski for </a:t>
            </a:r>
            <a:r>
              <a:rPr lang="en-US" sz="2800" dirty="0">
                <a:latin typeface="Arial" panose="020B0604020202020204" pitchFamily="34" charset="0"/>
                <a:cs typeface="Arial" panose="020B0604020202020204" pitchFamily="34" charset="0"/>
              </a:rPr>
              <a:t>allowing us access to the </a:t>
            </a:r>
            <a:r>
              <a:rPr lang="en-US" sz="2800" dirty="0" smtClean="0">
                <a:latin typeface="Arial" panose="020B0604020202020204" pitchFamily="34" charset="0"/>
                <a:cs typeface="Arial" panose="020B0604020202020204" pitchFamily="34" charset="0"/>
              </a:rPr>
              <a:t>belugas and assistance coordinating observations. </a:t>
            </a:r>
            <a:endParaRPr lang="en-US" sz="2800" dirty="0">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xmlns="" id="{4B204F76-0DB0-41E6-A243-EE0BF1148CCE}"/>
              </a:ext>
            </a:extLst>
          </p:cNvPr>
          <p:cNvGraphicFramePr>
            <a:graphicFrameLocks noGrp="1"/>
          </p:cNvGraphicFramePr>
          <p:nvPr>
            <p:extLst>
              <p:ext uri="{D42A27DB-BD31-4B8C-83A1-F6EECF244321}">
                <p14:modId xmlns:p14="http://schemas.microsoft.com/office/powerpoint/2010/main" val="2575042385"/>
              </p:ext>
            </p:extLst>
          </p:nvPr>
        </p:nvGraphicFramePr>
        <p:xfrm>
          <a:off x="15315714" y="5518607"/>
          <a:ext cx="13703197" cy="14002903"/>
        </p:xfrm>
        <a:graphic>
          <a:graphicData uri="http://schemas.openxmlformats.org/drawingml/2006/table">
            <a:tbl>
              <a:tblPr firstRow="1" bandRow="1">
                <a:tableStyleId>{5940675A-B579-460E-94D1-54222C63F5DA}</a:tableStyleId>
              </a:tblPr>
              <a:tblGrid>
                <a:gridCol w="2154412">
                  <a:extLst>
                    <a:ext uri="{9D8B030D-6E8A-4147-A177-3AD203B41FA5}">
                      <a16:colId xmlns:a16="http://schemas.microsoft.com/office/drawing/2014/main" xmlns="" val="3674166850"/>
                    </a:ext>
                  </a:extLst>
                </a:gridCol>
                <a:gridCol w="8503604">
                  <a:extLst>
                    <a:ext uri="{9D8B030D-6E8A-4147-A177-3AD203B41FA5}">
                      <a16:colId xmlns:a16="http://schemas.microsoft.com/office/drawing/2014/main" xmlns="" val="3896226499"/>
                    </a:ext>
                  </a:extLst>
                </a:gridCol>
                <a:gridCol w="3045181">
                  <a:extLst>
                    <a:ext uri="{9D8B030D-6E8A-4147-A177-3AD203B41FA5}">
                      <a16:colId xmlns:a16="http://schemas.microsoft.com/office/drawing/2014/main" xmlns="" val="3401362841"/>
                    </a:ext>
                  </a:extLst>
                </a:gridCol>
              </a:tblGrid>
              <a:tr h="1091743">
                <a:tc>
                  <a:txBody>
                    <a:bodyPr/>
                    <a:lstStyle/>
                    <a:p>
                      <a:r>
                        <a:rPr lang="en-US" sz="3600" b="1" dirty="0">
                          <a:latin typeface="Arial" panose="020B0604020202020204" pitchFamily="34" charset="0"/>
                          <a:cs typeface="Arial" panose="020B0604020202020204" pitchFamily="34" charset="0"/>
                        </a:rPr>
                        <a:t>Behavior</a:t>
                      </a:r>
                    </a:p>
                  </a:txBody>
                  <a:tcPr/>
                </a:tc>
                <a:tc>
                  <a:txBody>
                    <a:bodyPr/>
                    <a:lstStyle/>
                    <a:p>
                      <a:r>
                        <a:rPr lang="en-US" sz="3600" b="1" dirty="0">
                          <a:latin typeface="Arial" panose="020B0604020202020204" pitchFamily="34" charset="0"/>
                          <a:cs typeface="Arial" panose="020B0604020202020204" pitchFamily="34" charset="0"/>
                        </a:rPr>
                        <a:t>Definition</a:t>
                      </a:r>
                    </a:p>
                  </a:txBody>
                  <a:tcPr/>
                </a:tc>
                <a:tc>
                  <a:txBody>
                    <a:bodyPr/>
                    <a:lstStyle/>
                    <a:p>
                      <a:r>
                        <a:rPr lang="en-US" sz="3000" b="1" dirty="0">
                          <a:latin typeface="Arial" panose="020B0604020202020204" pitchFamily="34" charset="0"/>
                          <a:cs typeface="Arial" panose="020B0604020202020204" pitchFamily="34" charset="0"/>
                        </a:rPr>
                        <a:t>Total Number of Interactions</a:t>
                      </a:r>
                      <a:endParaRPr lang="en-US" sz="3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227106079"/>
                  </a:ext>
                </a:extLst>
              </a:tr>
              <a:tr h="1431348">
                <a:tc>
                  <a:txBody>
                    <a:bodyPr/>
                    <a:lstStyle/>
                    <a:p>
                      <a:r>
                        <a:rPr lang="en-US" sz="2800" dirty="0">
                          <a:latin typeface="Arial" panose="020B0604020202020204" pitchFamily="34" charset="0"/>
                          <a:cs typeface="Arial" panose="020B0604020202020204" pitchFamily="34" charset="0"/>
                        </a:rPr>
                        <a:t>Orient to People/ Window</a:t>
                      </a:r>
                    </a:p>
                  </a:txBody>
                  <a:tcPr/>
                </a:tc>
                <a:tc>
                  <a:txBody>
                    <a:bodyPr/>
                    <a:lstStyle/>
                    <a:p>
                      <a:pPr algn="l"/>
                      <a:r>
                        <a:rPr lang="en-US" sz="2800" dirty="0">
                          <a:latin typeface="Arial" panose="020B0604020202020204" pitchFamily="34" charset="0"/>
                          <a:cs typeface="Arial" panose="020B0604020202020204" pitchFamily="34" charset="0"/>
                        </a:rPr>
                        <a:t>The whale appears to be “looking” at a person (trainer or other person). This must be done for a duration of two seconds and not in conjunction with other activities such as play.</a:t>
                      </a:r>
                    </a:p>
                  </a:txBody>
                  <a:tcPr/>
                </a:tc>
                <a:tc>
                  <a:txBody>
                    <a:bodyPr/>
                    <a:lstStyle/>
                    <a:p>
                      <a:pPr algn="ctr"/>
                      <a:r>
                        <a:rPr lang="en-US" sz="3600" dirty="0">
                          <a:latin typeface="Arial" panose="020B0604020202020204" pitchFamily="34" charset="0"/>
                          <a:cs typeface="Arial" panose="020B0604020202020204" pitchFamily="34" charset="0"/>
                        </a:rPr>
                        <a:t>309</a:t>
                      </a:r>
                    </a:p>
                  </a:txBody>
                  <a:tcPr/>
                </a:tc>
                <a:extLst>
                  <a:ext uri="{0D108BD9-81ED-4DB2-BD59-A6C34878D82A}">
                    <a16:rowId xmlns:a16="http://schemas.microsoft.com/office/drawing/2014/main" xmlns="" val="728569410"/>
                  </a:ext>
                </a:extLst>
              </a:tr>
              <a:tr h="1431348">
                <a:tc>
                  <a:txBody>
                    <a:bodyPr/>
                    <a:lstStyle/>
                    <a:p>
                      <a:pPr marL="0" marR="0" lvl="0" indent="0" algn="l"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Orient to Other </a:t>
                      </a:r>
                      <a:r>
                        <a:rPr lang="en-US" sz="2800" baseline="0" dirty="0">
                          <a:latin typeface="Arial" panose="020B0604020202020204" pitchFamily="34" charset="0"/>
                          <a:cs typeface="Arial" panose="020B0604020202020204" pitchFamily="34" charset="0"/>
                        </a:rPr>
                        <a:t>Whale</a:t>
                      </a:r>
                      <a:endParaRPr lang="en-US" sz="2800" dirty="0">
                        <a:latin typeface="Arial" panose="020B0604020202020204" pitchFamily="34" charset="0"/>
                        <a:cs typeface="Arial" panose="020B0604020202020204" pitchFamily="34" charset="0"/>
                      </a:endParaRPr>
                    </a:p>
                  </a:txBody>
                  <a:tcPr/>
                </a:tc>
                <a:tc>
                  <a:txBody>
                    <a:bodyPr/>
                    <a:lstStyle/>
                    <a:p>
                      <a:pPr marL="0" marR="0" lvl="0" indent="0" algn="l" defTabSz="329184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The whale appears to be “looking” at another whale. This must be done for a duration of two seconds and not in conjunction with other activities such as play.</a:t>
                      </a:r>
                    </a:p>
                  </a:txBody>
                  <a:tcPr/>
                </a:tc>
                <a:tc>
                  <a:txBody>
                    <a:bodyPr/>
                    <a:lstStyle/>
                    <a:p>
                      <a:pPr algn="ctr"/>
                      <a:r>
                        <a:rPr lang="en-US" sz="3600" dirty="0">
                          <a:latin typeface="Arial" panose="020B0604020202020204" pitchFamily="34" charset="0"/>
                          <a:cs typeface="Arial" panose="020B0604020202020204" pitchFamily="34" charset="0"/>
                        </a:rPr>
                        <a:t>93</a:t>
                      </a:r>
                    </a:p>
                  </a:txBody>
                  <a:tcPr/>
                </a:tc>
                <a:extLst>
                  <a:ext uri="{0D108BD9-81ED-4DB2-BD59-A6C34878D82A}">
                    <a16:rowId xmlns:a16="http://schemas.microsoft.com/office/drawing/2014/main" xmlns="" val="123886146"/>
                  </a:ext>
                </a:extLst>
              </a:tr>
              <a:tr h="752064">
                <a:tc>
                  <a:txBody>
                    <a:bodyPr/>
                    <a:lstStyle/>
                    <a:p>
                      <a:r>
                        <a:rPr lang="en-US" sz="2800" dirty="0">
                          <a:latin typeface="Arial" panose="020B0604020202020204" pitchFamily="34" charset="0"/>
                          <a:cs typeface="Arial" panose="020B0604020202020204" pitchFamily="34" charset="0"/>
                        </a:rPr>
                        <a:t>Open Mouth </a:t>
                      </a:r>
                    </a:p>
                  </a:txBody>
                  <a:tcPr/>
                </a:tc>
                <a:tc>
                  <a:txBody>
                    <a:bodyPr/>
                    <a:lstStyle/>
                    <a:p>
                      <a:pPr algn="l"/>
                      <a:r>
                        <a:rPr lang="en-US" sz="2800" dirty="0">
                          <a:latin typeface="Arial" panose="020B0604020202020204" pitchFamily="34" charset="0"/>
                          <a:cs typeface="Arial" panose="020B0604020202020204" pitchFamily="34" charset="0"/>
                        </a:rPr>
                        <a:t>The actor, while facing another animal, rapidly opens its mouth fully and holds it open for at least 1 second.</a:t>
                      </a:r>
                    </a:p>
                  </a:txBody>
                  <a:tcPr/>
                </a:tc>
                <a:tc>
                  <a:txBody>
                    <a:bodyPr/>
                    <a:lstStyle/>
                    <a:p>
                      <a:pPr algn="ctr"/>
                      <a:r>
                        <a:rPr lang="en-US" sz="3600" dirty="0">
                          <a:latin typeface="Arial" panose="020B0604020202020204" pitchFamily="34" charset="0"/>
                          <a:cs typeface="Arial" panose="020B0604020202020204" pitchFamily="34" charset="0"/>
                        </a:rPr>
                        <a:t>213</a:t>
                      </a:r>
                    </a:p>
                  </a:txBody>
                  <a:tcPr/>
                </a:tc>
                <a:extLst>
                  <a:ext uri="{0D108BD9-81ED-4DB2-BD59-A6C34878D82A}">
                    <a16:rowId xmlns:a16="http://schemas.microsoft.com/office/drawing/2014/main" xmlns="" val="3910645829"/>
                  </a:ext>
                </a:extLst>
              </a:tr>
              <a:tr h="1091706">
                <a:tc>
                  <a:txBody>
                    <a:bodyPr/>
                    <a:lstStyle/>
                    <a:p>
                      <a:r>
                        <a:rPr lang="en-US" sz="2800" dirty="0">
                          <a:latin typeface="Arial" panose="020B0604020202020204" pitchFamily="34" charset="0"/>
                          <a:cs typeface="Arial" panose="020B0604020202020204" pitchFamily="34" charset="0"/>
                        </a:rPr>
                        <a:t>Melon Press</a:t>
                      </a:r>
                    </a:p>
                  </a:txBody>
                  <a:tcPr/>
                </a:tc>
                <a:tc>
                  <a:txBody>
                    <a:bodyPr/>
                    <a:lstStyle/>
                    <a:p>
                      <a:pPr algn="l"/>
                      <a:r>
                        <a:rPr lang="en-US" sz="2800" dirty="0">
                          <a:latin typeface="Arial" panose="020B0604020202020204" pitchFamily="34" charset="0"/>
                          <a:cs typeface="Arial" panose="020B0604020202020204" pitchFamily="34" charset="0"/>
                        </a:rPr>
                        <a:t>Animal presses the melon or mouth against the glass of the underwater viewing window in a curious manner towards human.</a:t>
                      </a:r>
                      <a:r>
                        <a:rPr lang="en-US" sz="2800" baseline="0" dirty="0">
                          <a:latin typeface="Arial" panose="020B0604020202020204" pitchFamily="34" charset="0"/>
                          <a:cs typeface="Arial" panose="020B0604020202020204" pitchFamily="34" charset="0"/>
                        </a:rPr>
                        <a:t> </a:t>
                      </a:r>
                      <a:endParaRPr lang="en-US" sz="2800" dirty="0">
                        <a:latin typeface="Arial" panose="020B0604020202020204" pitchFamily="34" charset="0"/>
                        <a:cs typeface="Arial" panose="020B0604020202020204" pitchFamily="34" charset="0"/>
                      </a:endParaRPr>
                    </a:p>
                  </a:txBody>
                  <a:tcPr/>
                </a:tc>
                <a:tc>
                  <a:txBody>
                    <a:bodyPr/>
                    <a:lstStyle/>
                    <a:p>
                      <a:pPr algn="ctr"/>
                      <a:r>
                        <a:rPr lang="en-US" sz="3600" dirty="0">
                          <a:latin typeface="Arial" panose="020B0604020202020204" pitchFamily="34" charset="0"/>
                          <a:cs typeface="Arial" panose="020B0604020202020204" pitchFamily="34" charset="0"/>
                        </a:rPr>
                        <a:t>174</a:t>
                      </a:r>
                    </a:p>
                  </a:txBody>
                  <a:tcPr/>
                </a:tc>
                <a:extLst>
                  <a:ext uri="{0D108BD9-81ED-4DB2-BD59-A6C34878D82A}">
                    <a16:rowId xmlns:a16="http://schemas.microsoft.com/office/drawing/2014/main" xmlns="" val="742847562"/>
                  </a:ext>
                </a:extLst>
              </a:tr>
              <a:tr h="1091706">
                <a:tc>
                  <a:txBody>
                    <a:bodyPr/>
                    <a:lstStyle/>
                    <a:p>
                      <a:r>
                        <a:rPr lang="en-US" sz="2800" dirty="0">
                          <a:latin typeface="Arial" panose="020B0604020202020204" pitchFamily="34" charset="0"/>
                          <a:cs typeface="Arial" panose="020B0604020202020204" pitchFamily="34" charset="0"/>
                        </a:rPr>
                        <a:t>Head Thrust</a:t>
                      </a:r>
                    </a:p>
                  </a:txBody>
                  <a:tcPr/>
                </a:tc>
                <a:tc>
                  <a:txBody>
                    <a:bodyPr/>
                    <a:lstStyle/>
                    <a:p>
                      <a:pPr algn="l"/>
                      <a:r>
                        <a:rPr lang="en-US" sz="2800" dirty="0">
                          <a:latin typeface="Arial" panose="020B0604020202020204" pitchFamily="34" charset="0"/>
                          <a:cs typeface="Arial" panose="020B0604020202020204" pitchFamily="34" charset="0"/>
                        </a:rPr>
                        <a:t>A purposeful forward jerk of the head aimed at either another whale or a human.</a:t>
                      </a:r>
                    </a:p>
                  </a:txBody>
                  <a:tcPr/>
                </a:tc>
                <a:tc>
                  <a:txBody>
                    <a:bodyPr/>
                    <a:lstStyle/>
                    <a:p>
                      <a:pPr algn="ctr"/>
                      <a:r>
                        <a:rPr lang="en-US" sz="3600" dirty="0">
                          <a:latin typeface="Arial" panose="020B0604020202020204" pitchFamily="34" charset="0"/>
                          <a:cs typeface="Arial" panose="020B0604020202020204" pitchFamily="34" charset="0"/>
                        </a:rPr>
                        <a:t>119</a:t>
                      </a:r>
                    </a:p>
                  </a:txBody>
                  <a:tcPr/>
                </a:tc>
                <a:extLst>
                  <a:ext uri="{0D108BD9-81ED-4DB2-BD59-A6C34878D82A}">
                    <a16:rowId xmlns:a16="http://schemas.microsoft.com/office/drawing/2014/main" xmlns="" val="10004"/>
                  </a:ext>
                </a:extLst>
              </a:tr>
              <a:tr h="1091706">
                <a:tc>
                  <a:txBody>
                    <a:bodyPr/>
                    <a:lstStyle/>
                    <a:p>
                      <a:r>
                        <a:rPr lang="en-US" sz="2800" dirty="0">
                          <a:latin typeface="Arial" panose="020B0604020202020204" pitchFamily="34" charset="0"/>
                          <a:cs typeface="Arial" panose="020B0604020202020204" pitchFamily="34" charset="0"/>
                        </a:rPr>
                        <a:t>Play with Object</a:t>
                      </a:r>
                    </a:p>
                  </a:txBody>
                  <a:tcPr/>
                </a:tc>
                <a:tc>
                  <a:txBody>
                    <a:bodyPr/>
                    <a:lstStyle/>
                    <a:p>
                      <a:pPr algn="l"/>
                      <a:r>
                        <a:rPr lang="en-US" sz="2800" dirty="0">
                          <a:latin typeface="Arial" panose="020B0604020202020204" pitchFamily="34" charset="0"/>
                          <a:cs typeface="Arial" panose="020B0604020202020204" pitchFamily="34" charset="0"/>
                        </a:rPr>
                        <a:t>Any other interaction with an object within the tank. Can be mouth contact,</a:t>
                      </a:r>
                      <a:r>
                        <a:rPr lang="en-US" sz="2800" baseline="0" dirty="0">
                          <a:latin typeface="Arial" panose="020B0604020202020204" pitchFamily="34" charset="0"/>
                          <a:cs typeface="Arial" panose="020B0604020202020204" pitchFamily="34" charset="0"/>
                        </a:rPr>
                        <a:t> head contact, or pushing the object around.</a:t>
                      </a:r>
                      <a:endParaRPr lang="en-US" sz="2800" dirty="0">
                        <a:latin typeface="Arial" panose="020B0604020202020204" pitchFamily="34" charset="0"/>
                        <a:cs typeface="Arial" panose="020B0604020202020204" pitchFamily="34" charset="0"/>
                      </a:endParaRPr>
                    </a:p>
                  </a:txBody>
                  <a:tcPr/>
                </a:tc>
                <a:tc>
                  <a:txBody>
                    <a:bodyPr/>
                    <a:lstStyle/>
                    <a:p>
                      <a:pPr algn="ctr"/>
                      <a:r>
                        <a:rPr lang="en-US" sz="3600" dirty="0">
                          <a:latin typeface="Arial" panose="020B0604020202020204" pitchFamily="34" charset="0"/>
                          <a:cs typeface="Arial" panose="020B0604020202020204" pitchFamily="34" charset="0"/>
                        </a:rPr>
                        <a:t>73</a:t>
                      </a:r>
                    </a:p>
                  </a:txBody>
                  <a:tcPr/>
                </a:tc>
                <a:extLst>
                  <a:ext uri="{0D108BD9-81ED-4DB2-BD59-A6C34878D82A}">
                    <a16:rowId xmlns:a16="http://schemas.microsoft.com/office/drawing/2014/main" xmlns="" val="10005"/>
                  </a:ext>
                </a:extLst>
              </a:tr>
              <a:tr h="1091706">
                <a:tc>
                  <a:txBody>
                    <a:bodyPr/>
                    <a:lstStyle/>
                    <a:p>
                      <a:r>
                        <a:rPr lang="en-US" sz="2800" dirty="0">
                          <a:latin typeface="Arial" panose="020B0604020202020204" pitchFamily="34" charset="0"/>
                          <a:cs typeface="Arial" panose="020B0604020202020204" pitchFamily="34" charset="0"/>
                        </a:rPr>
                        <a:t>Presenting</a:t>
                      </a:r>
                    </a:p>
                  </a:txBody>
                  <a:tcPr/>
                </a:tc>
                <a:tc>
                  <a:txBody>
                    <a:bodyPr/>
                    <a:lstStyle/>
                    <a:p>
                      <a:pPr algn="l"/>
                      <a:r>
                        <a:rPr lang="en-US" sz="2800" dirty="0">
                          <a:latin typeface="Arial" panose="020B0604020202020204" pitchFamily="34" charset="0"/>
                          <a:cs typeface="Arial" panose="020B0604020202020204" pitchFamily="34" charset="0"/>
                        </a:rPr>
                        <a:t>An animal turns on its side and presents its ventral side to another animal. It may be reciprocal.</a:t>
                      </a:r>
                    </a:p>
                  </a:txBody>
                  <a:tcPr/>
                </a:tc>
                <a:tc>
                  <a:txBody>
                    <a:bodyPr/>
                    <a:lstStyle/>
                    <a:p>
                      <a:pPr algn="ctr"/>
                      <a:r>
                        <a:rPr lang="en-US" sz="3600" dirty="0">
                          <a:latin typeface="Arial" panose="020B0604020202020204" pitchFamily="34" charset="0"/>
                          <a:cs typeface="Arial" panose="020B0604020202020204" pitchFamily="34" charset="0"/>
                        </a:rPr>
                        <a:t>60</a:t>
                      </a:r>
                    </a:p>
                  </a:txBody>
                  <a:tcPr/>
                </a:tc>
                <a:extLst>
                  <a:ext uri="{0D108BD9-81ED-4DB2-BD59-A6C34878D82A}">
                    <a16:rowId xmlns:a16="http://schemas.microsoft.com/office/drawing/2014/main" xmlns="" val="1423790024"/>
                  </a:ext>
                </a:extLst>
              </a:tr>
              <a:tr h="509463">
                <a:tc>
                  <a:txBody>
                    <a:bodyPr/>
                    <a:lstStyle/>
                    <a:p>
                      <a:r>
                        <a:rPr lang="en-US" sz="2800" dirty="0">
                          <a:latin typeface="Arial" panose="020B0604020202020204" pitchFamily="34" charset="0"/>
                          <a:cs typeface="Arial" panose="020B0604020202020204" pitchFamily="34" charset="0"/>
                        </a:rPr>
                        <a:t>Bubble Burst</a:t>
                      </a:r>
                    </a:p>
                  </a:txBody>
                  <a:tcPr/>
                </a:tc>
                <a:tc>
                  <a:txBody>
                    <a:bodyPr/>
                    <a:lstStyle/>
                    <a:p>
                      <a:pPr algn="l"/>
                      <a:r>
                        <a:rPr lang="en-US" sz="2800">
                          <a:latin typeface="Arial" panose="020B0604020202020204" pitchFamily="34" charset="0"/>
                          <a:cs typeface="Arial" panose="020B0604020202020204" pitchFamily="34" charset="0"/>
                        </a:rPr>
                        <a:t>Large purposeful release of air below the surface of the water that creates a visible ripple effect on the surface of the water that is directed towards another animal.</a:t>
                      </a:r>
                      <a:endParaRPr lang="en-US" sz="2800" dirty="0">
                        <a:latin typeface="Arial" panose="020B0604020202020204" pitchFamily="34" charset="0"/>
                        <a:cs typeface="Arial" panose="020B0604020202020204" pitchFamily="34" charset="0"/>
                      </a:endParaRPr>
                    </a:p>
                  </a:txBody>
                  <a:tcPr/>
                </a:tc>
                <a:tc>
                  <a:txBody>
                    <a:bodyPr/>
                    <a:lstStyle/>
                    <a:p>
                      <a:pPr algn="ctr"/>
                      <a:r>
                        <a:rPr lang="en-US" sz="3600" dirty="0">
                          <a:latin typeface="Arial" panose="020B0604020202020204" pitchFamily="34" charset="0"/>
                          <a:cs typeface="Arial" panose="020B0604020202020204" pitchFamily="34" charset="0"/>
                        </a:rPr>
                        <a:t>50</a:t>
                      </a:r>
                    </a:p>
                  </a:txBody>
                  <a:tcPr/>
                </a:tc>
                <a:extLst>
                  <a:ext uri="{0D108BD9-81ED-4DB2-BD59-A6C34878D82A}">
                    <a16:rowId xmlns:a16="http://schemas.microsoft.com/office/drawing/2014/main" xmlns="" val="548099379"/>
                  </a:ext>
                </a:extLst>
              </a:tr>
              <a:tr h="509463">
                <a:tc>
                  <a:txBody>
                    <a:bodyPr/>
                    <a:lstStyle/>
                    <a:p>
                      <a:r>
                        <a:rPr lang="en-US" sz="2800" dirty="0">
                          <a:latin typeface="Arial" panose="020B0604020202020204" pitchFamily="34" charset="0"/>
                          <a:cs typeface="Arial" panose="020B0604020202020204" pitchFamily="34" charset="0"/>
                        </a:rPr>
                        <a:t>Pair Swim</a:t>
                      </a:r>
                    </a:p>
                  </a:txBody>
                  <a:tcPr/>
                </a:tc>
                <a:tc>
                  <a:txBody>
                    <a:bodyPr/>
                    <a:lstStyle/>
                    <a:p>
                      <a:pPr algn="l"/>
                      <a:r>
                        <a:rPr lang="en-US" sz="2800" dirty="0">
                          <a:latin typeface="Arial" panose="020B0604020202020204" pitchFamily="34" charset="0"/>
                          <a:cs typeface="Arial" panose="020B0604020202020204" pitchFamily="34" charset="0"/>
                        </a:rPr>
                        <a:t>Animal</a:t>
                      </a:r>
                      <a:r>
                        <a:rPr lang="en-US" sz="2800" baseline="0" dirty="0">
                          <a:latin typeface="Arial" panose="020B0604020202020204" pitchFamily="34" charset="0"/>
                          <a:cs typeface="Arial" panose="020B0604020202020204" pitchFamily="34" charset="0"/>
                        </a:rPr>
                        <a:t> swims with another whale.</a:t>
                      </a:r>
                      <a:endParaRPr lang="en-US" sz="2800" dirty="0">
                        <a:latin typeface="Arial" panose="020B0604020202020204" pitchFamily="34" charset="0"/>
                        <a:cs typeface="Arial" panose="020B0604020202020204" pitchFamily="34" charset="0"/>
                      </a:endParaRPr>
                    </a:p>
                  </a:txBody>
                  <a:tcPr/>
                </a:tc>
                <a:tc>
                  <a:txBody>
                    <a:bodyPr/>
                    <a:lstStyle/>
                    <a:p>
                      <a:pPr algn="ctr"/>
                      <a:r>
                        <a:rPr lang="en-US" sz="3600" dirty="0">
                          <a:latin typeface="Arial" panose="020B0604020202020204" pitchFamily="34" charset="0"/>
                          <a:cs typeface="Arial" panose="020B0604020202020204" pitchFamily="34" charset="0"/>
                        </a:rPr>
                        <a:t>37</a:t>
                      </a:r>
                    </a:p>
                  </a:txBody>
                  <a:tcPr/>
                </a:tc>
                <a:extLst>
                  <a:ext uri="{0D108BD9-81ED-4DB2-BD59-A6C34878D82A}">
                    <a16:rowId xmlns:a16="http://schemas.microsoft.com/office/drawing/2014/main" xmlns="" val="10008"/>
                  </a:ext>
                </a:extLst>
              </a:tr>
              <a:tr h="509463">
                <a:tc>
                  <a:txBody>
                    <a:bodyPr/>
                    <a:lstStyle/>
                    <a:p>
                      <a:r>
                        <a:rPr lang="en-US" sz="2800" dirty="0">
                          <a:latin typeface="Arial" panose="020B0604020202020204" pitchFamily="34" charset="0"/>
                          <a:cs typeface="Arial" panose="020B0604020202020204" pitchFamily="34" charset="0"/>
                        </a:rPr>
                        <a:t>Chasing</a:t>
                      </a:r>
                    </a:p>
                  </a:txBody>
                  <a:tcPr/>
                </a:tc>
                <a:tc>
                  <a:txBody>
                    <a:bodyPr/>
                    <a:lstStyle/>
                    <a:p>
                      <a:pPr algn="l"/>
                      <a:r>
                        <a:rPr lang="en-US" sz="2800" dirty="0">
                          <a:latin typeface="Arial" panose="020B0604020202020204" pitchFamily="34" charset="0"/>
                          <a:cs typeface="Arial" panose="020B0604020202020204" pitchFamily="34" charset="0"/>
                        </a:rPr>
                        <a:t>An animal deliberately follows another animal, either another whale</a:t>
                      </a:r>
                      <a:r>
                        <a:rPr lang="en-US" sz="2800" baseline="0" dirty="0">
                          <a:latin typeface="Arial" panose="020B0604020202020204" pitchFamily="34" charset="0"/>
                          <a:cs typeface="Arial" panose="020B0604020202020204" pitchFamily="34" charset="0"/>
                        </a:rPr>
                        <a:t> or a seal.</a:t>
                      </a:r>
                      <a:endParaRPr lang="en-US" sz="2800" dirty="0">
                        <a:latin typeface="Arial" panose="020B0604020202020204" pitchFamily="34" charset="0"/>
                        <a:cs typeface="Arial" panose="020B0604020202020204" pitchFamily="34" charset="0"/>
                      </a:endParaRPr>
                    </a:p>
                  </a:txBody>
                  <a:tcPr/>
                </a:tc>
                <a:tc>
                  <a:txBody>
                    <a:bodyPr/>
                    <a:lstStyle/>
                    <a:p>
                      <a:pPr algn="ctr"/>
                      <a:r>
                        <a:rPr lang="en-US" sz="3600" dirty="0">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xmlns="" val="10009"/>
                  </a:ext>
                </a:extLst>
              </a:tr>
            </a:tbl>
          </a:graphicData>
        </a:graphic>
      </p:graphicFrame>
      <p:sp>
        <p:nvSpPr>
          <p:cNvPr id="17" name="AutoShape 2" descr="https://lh4.googleusercontent.com/_SIFsI2JU5lyi7Kwn2EuJShu7MZonMDQxIFDkNUugmBGpI4HI80NDKYI1jmY1woiLLsvkaGAQso5PXre0AmyUQYwxPg1hqjn1eaJdtK50EB1_rRVgZDMQ8tqGvI6a16eJmiLhKqgwUE"/>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4" descr="https://lh4.googleusercontent.com/_SIFsI2JU5lyi7Kwn2EuJShu7MZonMDQxIFDkNUugmBGpI4HI80NDKYI1jmY1woiLLsvkaGAQso5PXre0AmyUQYwxPg1hqjn1eaJdtK50EB1_rRVgZDMQ8tqGvI6a16eJmiLhKqgwUE"/>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AutoShape 8" descr="https://lh4.googleusercontent.com/_SIFsI2JU5lyi7Kwn2EuJShu7MZonMDQxIFDkNUugmBGpI4HI80NDKYI1jmY1woiLLsvkaGAQso5PXre0AmyUQYwxPg1hqjn1eaJdtK50EB1_rRVgZDMQ8tqGvI6a16eJmiLhKqgwUE"/>
          <p:cNvSpPr>
            <a:spLocks noChangeAspect="1" noChangeArrowheads="1"/>
          </p:cNvSpPr>
          <p:nvPr/>
        </p:nvSpPr>
        <p:spPr bwMode="auto">
          <a:xfrm>
            <a:off x="304800" y="304800"/>
            <a:ext cx="8046720" cy="80467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6115" r="34481"/>
          <a:stretch/>
        </p:blipFill>
        <p:spPr>
          <a:xfrm rot="5400000">
            <a:off x="33749336" y="10761193"/>
            <a:ext cx="5894308" cy="7441881"/>
          </a:xfrm>
          <a:prstGeom prst="rect">
            <a:avLst/>
          </a:prstGeom>
          <a:ln>
            <a:solidFill>
              <a:schemeClr val="accent1"/>
            </a:solidFill>
          </a:ln>
        </p:spPr>
      </p:pic>
      <p:pic>
        <p:nvPicPr>
          <p:cNvPr id="25" name="Picture 24"/>
          <p:cNvPicPr>
            <a:picLocks noChangeAspect="1"/>
          </p:cNvPicPr>
          <p:nvPr/>
        </p:nvPicPr>
        <p:blipFill rotWithShape="1">
          <a:blip r:embed="rId5">
            <a:extLst>
              <a:ext uri="{28A0092B-C50C-407E-A947-70E740481C1C}">
                <a14:useLocalDpi xmlns:a14="http://schemas.microsoft.com/office/drawing/2010/main" val="0"/>
              </a:ext>
            </a:extLst>
          </a:blip>
          <a:srcRect l="22339" r="19244"/>
          <a:stretch/>
        </p:blipFill>
        <p:spPr>
          <a:xfrm rot="5400000">
            <a:off x="4547794" y="26747473"/>
            <a:ext cx="5137208" cy="6595389"/>
          </a:xfrm>
          <a:prstGeom prst="rect">
            <a:avLst/>
          </a:prstGeom>
          <a:ln>
            <a:solidFill>
              <a:schemeClr val="accent1"/>
            </a:solidFill>
          </a:ln>
        </p:spPr>
      </p:pic>
    </p:spTree>
    <p:extLst>
      <p:ext uri="{BB962C8B-B14F-4D97-AF65-F5344CB8AC3E}">
        <p14:creationId xmlns:p14="http://schemas.microsoft.com/office/powerpoint/2010/main" val="175716356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TM04033923[[fn=Depth]]</Template>
  <TotalTime>29881</TotalTime>
  <Words>1297</Words>
  <Application>Microsoft Macintosh PowerPoint</Application>
  <PresentationFormat>Custom</PresentationFormat>
  <Paragraphs>105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Corbel</vt:lpstr>
      <vt:lpstr>Times New Roman</vt:lpstr>
      <vt:lpstr>Wingdings</vt:lpstr>
      <vt:lpstr>Arial</vt:lpstr>
      <vt:lpstr>Depth</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Courtemanche, Allison N.</dc:creator>
  <cp:lastModifiedBy>Leson, Stephanie N.</cp:lastModifiedBy>
  <cp:revision>152</cp:revision>
  <dcterms:created xsi:type="dcterms:W3CDTF">2017-03-27T14:20:15Z</dcterms:created>
  <dcterms:modified xsi:type="dcterms:W3CDTF">2019-04-15T02:24:27Z</dcterms:modified>
</cp:coreProperties>
</file>