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modernComment_100_3CE65DC6.xml" ContentType="application/vnd.ms-powerpoint.comment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6" r:id="rId5"/>
  </p:sldIdLst>
  <p:sldSz cx="43891200" cy="32918400"/>
  <p:notesSz cx="6858000" cy="9144000"/>
  <p:defaultTextStyle>
    <a:defPPr>
      <a:defRPr lang="en-US"/>
    </a:defPPr>
    <a:lvl1pPr marL="0" algn="l" defTabSz="4389028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1pPr>
    <a:lvl2pPr marL="2194514" algn="l" defTabSz="4389028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2pPr>
    <a:lvl3pPr marL="4389028" algn="l" defTabSz="4389028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3pPr>
    <a:lvl4pPr marL="6583543" algn="l" defTabSz="4389028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4pPr>
    <a:lvl5pPr marL="8778057" algn="l" defTabSz="4389028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5pPr>
    <a:lvl6pPr marL="10972571" algn="l" defTabSz="4389028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6pPr>
    <a:lvl7pPr marL="13167085" algn="l" defTabSz="4389028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7pPr>
    <a:lvl8pPr marL="15361599" algn="l" defTabSz="4389028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8pPr>
    <a:lvl9pPr marL="17556115" algn="l" defTabSz="4389028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 userDrawn="1">
          <p15:clr>
            <a:srgbClr val="A4A3A4"/>
          </p15:clr>
        </p15:guide>
        <p15:guide id="2" pos="13824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212225A-5726-5B27-BAA7-691A2383C096}" name="Wager, Prof. Justin C." initials="WC" userId="S::wagerj4@sacredheart.edu::39e56779-e87d-44f0-bd11-7ebb7469690e" providerId="AD"/>
  <p188:author id="{207BB86B-1519-0D80-A3CF-CFDAB7918E81}" name="Cirrone, Abbey R." initials="CAR" userId="S::cirronea@mail.sacredheart.edu::d44b60f3-97fd-4577-a021-6cb4bf8585e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9F9"/>
    <a:srgbClr val="F4F2E8"/>
    <a:srgbClr val="A0181B"/>
    <a:srgbClr val="336699"/>
    <a:srgbClr val="AF0000"/>
    <a:srgbClr val="CC3333"/>
    <a:srgbClr val="C42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599"/>
  </p:normalViewPr>
  <p:slideViewPr>
    <p:cSldViewPr snapToGrid="0">
      <p:cViewPr>
        <p:scale>
          <a:sx n="31" d="100"/>
          <a:sy n="31" d="100"/>
        </p:scale>
        <p:origin x="616" y="-1608"/>
      </p:cViewPr>
      <p:guideLst>
        <p:guide orient="horz" pos="10368"/>
        <p:guide pos="138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8/10/relationships/authors" Target="authors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omments/modernComment_100_3CE65DC6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B32836DC-5F25-CD42-B66D-F54EA732C707}" authorId="{207BB86B-1519-0D80-A3CF-CFDAB7918E81}" created="2022-04-19T16:37:22.27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021730246" sldId="256"/>
      <ac:spMk id="42" creationId="{00000000-0000-0000-0000-000000000000}"/>
      <ac:txMk cp="19" len="382">
        <ac:context len="402" hash="861635009"/>
      </ac:txMk>
    </ac:txMkLst>
    <p188:pos x="11748051" y="2511508"/>
    <p188:replyLst>
      <p188:reply id="{5FCFD4C8-3AD8-4C42-ACC2-BA23799FB135}" authorId="{3212225A-5726-5B27-BAA7-691A2383C096}" created="2022-04-20T14:07:15.674">
        <p188:txBody>
          <a:bodyPr/>
          <a:lstStyle/>
          <a:p>
            <a:r>
              <a:rPr lang="en-US"/>
              <a:t>I think these are good as is.  There is some overlap, but this is good.  Just make sure you can explain/discuss the answers to anyone who asks about them.</a:t>
            </a:r>
          </a:p>
        </p188:txBody>
      </p188:reply>
    </p188:replyLst>
    <p188:txBody>
      <a:bodyPr/>
      <a:lstStyle/>
      <a:p>
        <a:r>
          <a:rPr lang="en-US"/>
          <a:t>should these two answers be swapped?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C504D9-0277-EE41-A722-A57386BB6358}" type="datetimeFigureOut">
              <a:rPr lang="en-US" smtClean="0"/>
              <a:t>4/20/22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860E44-31E5-A540-9073-9092BFB6F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89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860E44-31E5-A540-9073-9092BFB6F0E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301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044"/>
            <a:ext cx="37307520" cy="705612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760"/>
            <a:ext cx="30723840" cy="8412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821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642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464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285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107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69285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9749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25714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6189-DB41-42F5-B187-0E036EE96E0B}" type="datetimeFigureOut">
              <a:rPr lang="en-US" smtClean="0"/>
              <a:t>4/20/22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D185-E02B-4476-BAC7-44E4CC1EA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688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6189-DB41-42F5-B187-0E036EE96E0B}" type="datetimeFigureOut">
              <a:rPr lang="en-US" smtClean="0"/>
              <a:t>4/20/22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D185-E02B-4476-BAC7-44E4CC1EA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211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120" y="1318266"/>
            <a:ext cx="9875520" cy="280873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4560" y="1318266"/>
            <a:ext cx="28895040" cy="2808732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6189-DB41-42F5-B187-0E036EE96E0B}" type="datetimeFigureOut">
              <a:rPr lang="en-US" smtClean="0"/>
              <a:t>4/20/22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D185-E02B-4476-BAC7-44E4CC1EA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50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6189-DB41-42F5-B187-0E036EE96E0B}" type="datetimeFigureOut">
              <a:rPr lang="en-US" smtClean="0"/>
              <a:t>4/20/22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D185-E02B-4476-BAC7-44E4CC1EA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897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3" y="21153123"/>
            <a:ext cx="37307520" cy="6537960"/>
          </a:xfrm>
        </p:spPr>
        <p:txBody>
          <a:bodyPr anchor="t"/>
          <a:lstStyle>
            <a:lvl1pPr algn="l">
              <a:defRPr sz="24684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3" y="13952227"/>
            <a:ext cx="37307520" cy="7200899"/>
          </a:xfrm>
        </p:spPr>
        <p:txBody>
          <a:bodyPr anchor="b"/>
          <a:lstStyle>
            <a:lvl1pPr marL="0" indent="0">
              <a:buNone/>
              <a:defRPr sz="12471">
                <a:solidFill>
                  <a:schemeClr val="tx1">
                    <a:tint val="75000"/>
                  </a:schemeClr>
                </a:solidFill>
              </a:defRPr>
            </a:lvl1pPr>
            <a:lvl2pPr marL="2821426" indent="0">
              <a:buNone/>
              <a:defRPr sz="11186">
                <a:solidFill>
                  <a:schemeClr val="tx1">
                    <a:tint val="75000"/>
                  </a:schemeClr>
                </a:solidFill>
              </a:defRPr>
            </a:lvl2pPr>
            <a:lvl3pPr marL="5642852" indent="0">
              <a:buNone/>
              <a:defRPr sz="9900">
                <a:solidFill>
                  <a:schemeClr val="tx1">
                    <a:tint val="75000"/>
                  </a:schemeClr>
                </a:solidFill>
              </a:defRPr>
            </a:lvl3pPr>
            <a:lvl4pPr marL="8464280" indent="0">
              <a:buNone/>
              <a:defRPr sz="8614">
                <a:solidFill>
                  <a:schemeClr val="tx1">
                    <a:tint val="75000"/>
                  </a:schemeClr>
                </a:solidFill>
              </a:defRPr>
            </a:lvl4pPr>
            <a:lvl5pPr marL="11285706" indent="0">
              <a:buNone/>
              <a:defRPr sz="8614">
                <a:solidFill>
                  <a:schemeClr val="tx1">
                    <a:tint val="75000"/>
                  </a:schemeClr>
                </a:solidFill>
              </a:defRPr>
            </a:lvl5pPr>
            <a:lvl6pPr marL="14107132" indent="0">
              <a:buNone/>
              <a:defRPr sz="8614">
                <a:solidFill>
                  <a:schemeClr val="tx1">
                    <a:tint val="75000"/>
                  </a:schemeClr>
                </a:solidFill>
              </a:defRPr>
            </a:lvl6pPr>
            <a:lvl7pPr marL="16928559" indent="0">
              <a:buNone/>
              <a:defRPr sz="8614">
                <a:solidFill>
                  <a:schemeClr val="tx1">
                    <a:tint val="75000"/>
                  </a:schemeClr>
                </a:solidFill>
              </a:defRPr>
            </a:lvl7pPr>
            <a:lvl8pPr marL="19749985" indent="0">
              <a:buNone/>
              <a:defRPr sz="8614">
                <a:solidFill>
                  <a:schemeClr val="tx1">
                    <a:tint val="75000"/>
                  </a:schemeClr>
                </a:solidFill>
              </a:defRPr>
            </a:lvl8pPr>
            <a:lvl9pPr marL="22571414" indent="0">
              <a:buNone/>
              <a:defRPr sz="861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6189-DB41-42F5-B187-0E036EE96E0B}" type="datetimeFigureOut">
              <a:rPr lang="en-US" smtClean="0"/>
              <a:t>4/20/22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D185-E02B-4476-BAC7-44E4CC1EA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247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4560" y="7680965"/>
            <a:ext cx="19385280" cy="21724623"/>
          </a:xfrm>
        </p:spPr>
        <p:txBody>
          <a:bodyPr/>
          <a:lstStyle>
            <a:lvl1pPr>
              <a:defRPr sz="17228"/>
            </a:lvl1pPr>
            <a:lvl2pPr>
              <a:defRPr sz="14786"/>
            </a:lvl2pPr>
            <a:lvl3pPr>
              <a:defRPr sz="12471"/>
            </a:lvl3pPr>
            <a:lvl4pPr>
              <a:defRPr sz="11186"/>
            </a:lvl4pPr>
            <a:lvl5pPr>
              <a:defRPr sz="11186"/>
            </a:lvl5pPr>
            <a:lvl6pPr>
              <a:defRPr sz="11186"/>
            </a:lvl6pPr>
            <a:lvl7pPr>
              <a:defRPr sz="11186"/>
            </a:lvl7pPr>
            <a:lvl8pPr>
              <a:defRPr sz="11186"/>
            </a:lvl8pPr>
            <a:lvl9pPr>
              <a:defRPr sz="1118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1360" y="7680965"/>
            <a:ext cx="19385280" cy="21724623"/>
          </a:xfrm>
        </p:spPr>
        <p:txBody>
          <a:bodyPr/>
          <a:lstStyle>
            <a:lvl1pPr>
              <a:defRPr sz="17228"/>
            </a:lvl1pPr>
            <a:lvl2pPr>
              <a:defRPr sz="14786"/>
            </a:lvl2pPr>
            <a:lvl3pPr>
              <a:defRPr sz="12471"/>
            </a:lvl3pPr>
            <a:lvl4pPr>
              <a:defRPr sz="11186"/>
            </a:lvl4pPr>
            <a:lvl5pPr>
              <a:defRPr sz="11186"/>
            </a:lvl5pPr>
            <a:lvl6pPr>
              <a:defRPr sz="11186"/>
            </a:lvl6pPr>
            <a:lvl7pPr>
              <a:defRPr sz="11186"/>
            </a:lvl7pPr>
            <a:lvl8pPr>
              <a:defRPr sz="11186"/>
            </a:lvl8pPr>
            <a:lvl9pPr>
              <a:defRPr sz="1118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6189-DB41-42F5-B187-0E036EE96E0B}" type="datetimeFigureOut">
              <a:rPr lang="en-US" smtClean="0"/>
              <a:t>4/20/22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D185-E02B-4476-BAC7-44E4CC1EA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502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368545"/>
            <a:ext cx="19392903" cy="3070858"/>
          </a:xfrm>
        </p:spPr>
        <p:txBody>
          <a:bodyPr anchor="b"/>
          <a:lstStyle>
            <a:lvl1pPr marL="0" indent="0">
              <a:buNone/>
              <a:defRPr sz="14786" b="1"/>
            </a:lvl1pPr>
            <a:lvl2pPr marL="2821426" indent="0">
              <a:buNone/>
              <a:defRPr sz="12471" b="1"/>
            </a:lvl2pPr>
            <a:lvl3pPr marL="5642852" indent="0">
              <a:buNone/>
              <a:defRPr sz="11186" b="1"/>
            </a:lvl3pPr>
            <a:lvl4pPr marL="8464280" indent="0">
              <a:buNone/>
              <a:defRPr sz="9900" b="1"/>
            </a:lvl4pPr>
            <a:lvl5pPr marL="11285706" indent="0">
              <a:buNone/>
              <a:defRPr sz="9900" b="1"/>
            </a:lvl5pPr>
            <a:lvl6pPr marL="14107132" indent="0">
              <a:buNone/>
              <a:defRPr sz="9900" b="1"/>
            </a:lvl6pPr>
            <a:lvl7pPr marL="16928559" indent="0">
              <a:buNone/>
              <a:defRPr sz="9900" b="1"/>
            </a:lvl7pPr>
            <a:lvl8pPr marL="19749985" indent="0">
              <a:buNone/>
              <a:defRPr sz="9900" b="1"/>
            </a:lvl8pPr>
            <a:lvl9pPr marL="22571414" indent="0">
              <a:buNone/>
              <a:defRPr sz="9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0439403"/>
            <a:ext cx="19392903" cy="18966182"/>
          </a:xfrm>
        </p:spPr>
        <p:txBody>
          <a:bodyPr/>
          <a:lstStyle>
            <a:lvl1pPr>
              <a:defRPr sz="14786"/>
            </a:lvl1pPr>
            <a:lvl2pPr>
              <a:defRPr sz="12471"/>
            </a:lvl2pPr>
            <a:lvl3pPr>
              <a:defRPr sz="11186"/>
            </a:lvl3pPr>
            <a:lvl4pPr>
              <a:defRPr sz="9900"/>
            </a:lvl4pPr>
            <a:lvl5pPr>
              <a:defRPr sz="9900"/>
            </a:lvl5pPr>
            <a:lvl6pPr>
              <a:defRPr sz="9900"/>
            </a:lvl6pPr>
            <a:lvl7pPr>
              <a:defRPr sz="9900"/>
            </a:lvl7pPr>
            <a:lvl8pPr>
              <a:defRPr sz="9900"/>
            </a:lvl8pPr>
            <a:lvl9pPr>
              <a:defRPr sz="9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3" y="7368545"/>
            <a:ext cx="19400520" cy="3070858"/>
          </a:xfrm>
        </p:spPr>
        <p:txBody>
          <a:bodyPr anchor="b"/>
          <a:lstStyle>
            <a:lvl1pPr marL="0" indent="0">
              <a:buNone/>
              <a:defRPr sz="14786" b="1"/>
            </a:lvl1pPr>
            <a:lvl2pPr marL="2821426" indent="0">
              <a:buNone/>
              <a:defRPr sz="12471" b="1"/>
            </a:lvl2pPr>
            <a:lvl3pPr marL="5642852" indent="0">
              <a:buNone/>
              <a:defRPr sz="11186" b="1"/>
            </a:lvl3pPr>
            <a:lvl4pPr marL="8464280" indent="0">
              <a:buNone/>
              <a:defRPr sz="9900" b="1"/>
            </a:lvl4pPr>
            <a:lvl5pPr marL="11285706" indent="0">
              <a:buNone/>
              <a:defRPr sz="9900" b="1"/>
            </a:lvl5pPr>
            <a:lvl6pPr marL="14107132" indent="0">
              <a:buNone/>
              <a:defRPr sz="9900" b="1"/>
            </a:lvl6pPr>
            <a:lvl7pPr marL="16928559" indent="0">
              <a:buNone/>
              <a:defRPr sz="9900" b="1"/>
            </a:lvl7pPr>
            <a:lvl8pPr marL="19749985" indent="0">
              <a:buNone/>
              <a:defRPr sz="9900" b="1"/>
            </a:lvl8pPr>
            <a:lvl9pPr marL="22571414" indent="0">
              <a:buNone/>
              <a:defRPr sz="9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3" y="10439403"/>
            <a:ext cx="19400520" cy="18966182"/>
          </a:xfrm>
        </p:spPr>
        <p:txBody>
          <a:bodyPr/>
          <a:lstStyle>
            <a:lvl1pPr>
              <a:defRPr sz="14786"/>
            </a:lvl1pPr>
            <a:lvl2pPr>
              <a:defRPr sz="12471"/>
            </a:lvl2pPr>
            <a:lvl3pPr>
              <a:defRPr sz="11186"/>
            </a:lvl3pPr>
            <a:lvl4pPr>
              <a:defRPr sz="9900"/>
            </a:lvl4pPr>
            <a:lvl5pPr>
              <a:defRPr sz="9900"/>
            </a:lvl5pPr>
            <a:lvl6pPr>
              <a:defRPr sz="9900"/>
            </a:lvl6pPr>
            <a:lvl7pPr>
              <a:defRPr sz="9900"/>
            </a:lvl7pPr>
            <a:lvl8pPr>
              <a:defRPr sz="9900"/>
            </a:lvl8pPr>
            <a:lvl9pPr>
              <a:defRPr sz="9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6189-DB41-42F5-B187-0E036EE96E0B}" type="datetimeFigureOut">
              <a:rPr lang="en-US" smtClean="0"/>
              <a:t>4/20/22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D185-E02B-4476-BAC7-44E4CC1EA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339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6189-DB41-42F5-B187-0E036EE96E0B}" type="datetimeFigureOut">
              <a:rPr lang="en-US" smtClean="0"/>
              <a:t>4/20/22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D185-E02B-4476-BAC7-44E4CC1EA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762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6189-DB41-42F5-B187-0E036EE96E0B}" type="datetimeFigureOut">
              <a:rPr lang="en-US" smtClean="0"/>
              <a:t>4/20/22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D185-E02B-4476-BAC7-44E4CC1EA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884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4" y="1310639"/>
            <a:ext cx="14439903" cy="5577840"/>
          </a:xfrm>
        </p:spPr>
        <p:txBody>
          <a:bodyPr anchor="b"/>
          <a:lstStyle>
            <a:lvl1pPr algn="l">
              <a:defRPr sz="12471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310646"/>
            <a:ext cx="24536400" cy="28094941"/>
          </a:xfrm>
        </p:spPr>
        <p:txBody>
          <a:bodyPr/>
          <a:lstStyle>
            <a:lvl1pPr>
              <a:defRPr sz="19798"/>
            </a:lvl1pPr>
            <a:lvl2pPr>
              <a:defRPr sz="17228"/>
            </a:lvl2pPr>
            <a:lvl3pPr>
              <a:defRPr sz="14786"/>
            </a:lvl3pPr>
            <a:lvl4pPr>
              <a:defRPr sz="12471"/>
            </a:lvl4pPr>
            <a:lvl5pPr>
              <a:defRPr sz="12471"/>
            </a:lvl5pPr>
            <a:lvl6pPr>
              <a:defRPr sz="12471"/>
            </a:lvl6pPr>
            <a:lvl7pPr>
              <a:defRPr sz="12471"/>
            </a:lvl7pPr>
            <a:lvl8pPr>
              <a:defRPr sz="12471"/>
            </a:lvl8pPr>
            <a:lvl9pPr>
              <a:defRPr sz="1247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4" y="6888486"/>
            <a:ext cx="14439903" cy="22517101"/>
          </a:xfrm>
        </p:spPr>
        <p:txBody>
          <a:bodyPr/>
          <a:lstStyle>
            <a:lvl1pPr marL="0" indent="0">
              <a:buNone/>
              <a:defRPr sz="8614"/>
            </a:lvl1pPr>
            <a:lvl2pPr marL="2821426" indent="0">
              <a:buNone/>
              <a:defRPr sz="7327"/>
            </a:lvl2pPr>
            <a:lvl3pPr marL="5642852" indent="0">
              <a:buNone/>
              <a:defRPr sz="6171"/>
            </a:lvl3pPr>
            <a:lvl4pPr marL="8464280" indent="0">
              <a:buNone/>
              <a:defRPr sz="5529"/>
            </a:lvl4pPr>
            <a:lvl5pPr marL="11285706" indent="0">
              <a:buNone/>
              <a:defRPr sz="5529"/>
            </a:lvl5pPr>
            <a:lvl6pPr marL="14107132" indent="0">
              <a:buNone/>
              <a:defRPr sz="5529"/>
            </a:lvl6pPr>
            <a:lvl7pPr marL="16928559" indent="0">
              <a:buNone/>
              <a:defRPr sz="5529"/>
            </a:lvl7pPr>
            <a:lvl8pPr marL="19749985" indent="0">
              <a:buNone/>
              <a:defRPr sz="5529"/>
            </a:lvl8pPr>
            <a:lvl9pPr marL="22571414" indent="0">
              <a:buNone/>
              <a:defRPr sz="552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6189-DB41-42F5-B187-0E036EE96E0B}" type="datetimeFigureOut">
              <a:rPr lang="en-US" smtClean="0"/>
              <a:t>4/20/22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D185-E02B-4476-BAC7-44E4CC1EA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026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3" y="23042883"/>
            <a:ext cx="26334720" cy="2720341"/>
          </a:xfrm>
        </p:spPr>
        <p:txBody>
          <a:bodyPr anchor="b"/>
          <a:lstStyle>
            <a:lvl1pPr algn="l">
              <a:defRPr sz="12471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3" y="2941321"/>
            <a:ext cx="26334720" cy="19751040"/>
          </a:xfrm>
        </p:spPr>
        <p:txBody>
          <a:bodyPr/>
          <a:lstStyle>
            <a:lvl1pPr marL="0" indent="0">
              <a:buNone/>
              <a:defRPr sz="19798"/>
            </a:lvl1pPr>
            <a:lvl2pPr marL="2821426" indent="0">
              <a:buNone/>
              <a:defRPr sz="17228"/>
            </a:lvl2pPr>
            <a:lvl3pPr marL="5642852" indent="0">
              <a:buNone/>
              <a:defRPr sz="14786"/>
            </a:lvl3pPr>
            <a:lvl4pPr marL="8464280" indent="0">
              <a:buNone/>
              <a:defRPr sz="12471"/>
            </a:lvl4pPr>
            <a:lvl5pPr marL="11285706" indent="0">
              <a:buNone/>
              <a:defRPr sz="12471"/>
            </a:lvl5pPr>
            <a:lvl6pPr marL="14107132" indent="0">
              <a:buNone/>
              <a:defRPr sz="12471"/>
            </a:lvl6pPr>
            <a:lvl7pPr marL="16928559" indent="0">
              <a:buNone/>
              <a:defRPr sz="12471"/>
            </a:lvl7pPr>
            <a:lvl8pPr marL="19749985" indent="0">
              <a:buNone/>
              <a:defRPr sz="12471"/>
            </a:lvl8pPr>
            <a:lvl9pPr marL="22571414" indent="0">
              <a:buNone/>
              <a:defRPr sz="12471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3" y="25763224"/>
            <a:ext cx="26334720" cy="3863339"/>
          </a:xfrm>
        </p:spPr>
        <p:txBody>
          <a:bodyPr/>
          <a:lstStyle>
            <a:lvl1pPr marL="0" indent="0">
              <a:buNone/>
              <a:defRPr sz="8614"/>
            </a:lvl1pPr>
            <a:lvl2pPr marL="2821426" indent="0">
              <a:buNone/>
              <a:defRPr sz="7327"/>
            </a:lvl2pPr>
            <a:lvl3pPr marL="5642852" indent="0">
              <a:buNone/>
              <a:defRPr sz="6171"/>
            </a:lvl3pPr>
            <a:lvl4pPr marL="8464280" indent="0">
              <a:buNone/>
              <a:defRPr sz="5529"/>
            </a:lvl4pPr>
            <a:lvl5pPr marL="11285706" indent="0">
              <a:buNone/>
              <a:defRPr sz="5529"/>
            </a:lvl5pPr>
            <a:lvl6pPr marL="14107132" indent="0">
              <a:buNone/>
              <a:defRPr sz="5529"/>
            </a:lvl6pPr>
            <a:lvl7pPr marL="16928559" indent="0">
              <a:buNone/>
              <a:defRPr sz="5529"/>
            </a:lvl7pPr>
            <a:lvl8pPr marL="19749985" indent="0">
              <a:buNone/>
              <a:defRPr sz="5529"/>
            </a:lvl8pPr>
            <a:lvl9pPr marL="22571414" indent="0">
              <a:buNone/>
              <a:defRPr sz="552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6189-DB41-42F5-B187-0E036EE96E0B}" type="datetimeFigureOut">
              <a:rPr lang="en-US" smtClean="0"/>
              <a:t>4/20/22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D185-E02B-4476-BAC7-44E4CC1EA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118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318262"/>
            <a:ext cx="39502080" cy="5486400"/>
          </a:xfrm>
          <a:prstGeom prst="rect">
            <a:avLst/>
          </a:prstGeom>
        </p:spPr>
        <p:txBody>
          <a:bodyPr vert="horz" lIns="438903" tIns="219451" rIns="438903" bIns="219451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680965"/>
            <a:ext cx="39502080" cy="21724623"/>
          </a:xfrm>
          <a:prstGeom prst="rect">
            <a:avLst/>
          </a:prstGeom>
        </p:spPr>
        <p:txBody>
          <a:bodyPr vert="horz" lIns="438903" tIns="219451" rIns="438903" bIns="21945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0510483"/>
            <a:ext cx="10241280" cy="1752601"/>
          </a:xfrm>
          <a:prstGeom prst="rect">
            <a:avLst/>
          </a:prstGeom>
        </p:spPr>
        <p:txBody>
          <a:bodyPr vert="horz" lIns="438903" tIns="219451" rIns="438903" bIns="219451" rtlCol="0" anchor="ctr"/>
          <a:lstStyle>
            <a:lvl1pPr algn="l">
              <a:defRPr sz="732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16189-DB41-42F5-B187-0E036EE96E0B}" type="datetimeFigureOut">
              <a:rPr lang="en-US" smtClean="0"/>
              <a:t>4/20/22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0510483"/>
            <a:ext cx="13898880" cy="1752601"/>
          </a:xfrm>
          <a:prstGeom prst="rect">
            <a:avLst/>
          </a:prstGeom>
        </p:spPr>
        <p:txBody>
          <a:bodyPr vert="horz" lIns="438903" tIns="219451" rIns="438903" bIns="219451" rtlCol="0" anchor="ctr"/>
          <a:lstStyle>
            <a:lvl1pPr algn="ctr">
              <a:defRPr sz="732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0510483"/>
            <a:ext cx="10241280" cy="1752601"/>
          </a:xfrm>
          <a:prstGeom prst="rect">
            <a:avLst/>
          </a:prstGeom>
        </p:spPr>
        <p:txBody>
          <a:bodyPr vert="horz" lIns="438903" tIns="219451" rIns="438903" bIns="219451" rtlCol="0" anchor="ctr"/>
          <a:lstStyle>
            <a:lvl1pPr algn="r">
              <a:defRPr sz="732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FD185-E02B-4476-BAC7-44E4CC1EA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570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642852" rtl="0" eaLnBrk="1" latinLnBrk="0" hangingPunct="1">
        <a:spcBef>
          <a:spcPct val="0"/>
        </a:spcBef>
        <a:buNone/>
        <a:defRPr sz="2712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16071" indent="-2116071" algn="l" defTabSz="5642852" rtl="0" eaLnBrk="1" latinLnBrk="0" hangingPunct="1">
        <a:spcBef>
          <a:spcPct val="20000"/>
        </a:spcBef>
        <a:buFont typeface="Arial" pitchFamily="34" charset="0"/>
        <a:buChar char="•"/>
        <a:defRPr sz="19798" kern="1200">
          <a:solidFill>
            <a:schemeClr val="tx1"/>
          </a:solidFill>
          <a:latin typeface="+mn-lt"/>
          <a:ea typeface="+mn-ea"/>
          <a:cs typeface="+mn-cs"/>
        </a:defRPr>
      </a:lvl1pPr>
      <a:lvl2pPr marL="4584818" indent="-1763392" algn="l" defTabSz="5642852" rtl="0" eaLnBrk="1" latinLnBrk="0" hangingPunct="1">
        <a:spcBef>
          <a:spcPct val="20000"/>
        </a:spcBef>
        <a:buFont typeface="Arial" pitchFamily="34" charset="0"/>
        <a:buChar char="–"/>
        <a:defRPr sz="17228" kern="1200">
          <a:solidFill>
            <a:schemeClr val="tx1"/>
          </a:solidFill>
          <a:latin typeface="+mn-lt"/>
          <a:ea typeface="+mn-ea"/>
          <a:cs typeface="+mn-cs"/>
        </a:defRPr>
      </a:lvl2pPr>
      <a:lvl3pPr marL="7053567" indent="-1410714" algn="l" defTabSz="5642852" rtl="0" eaLnBrk="1" latinLnBrk="0" hangingPunct="1">
        <a:spcBef>
          <a:spcPct val="20000"/>
        </a:spcBef>
        <a:buFont typeface="Arial" pitchFamily="34" charset="0"/>
        <a:buChar char="•"/>
        <a:defRPr sz="14786" kern="1200">
          <a:solidFill>
            <a:schemeClr val="tx1"/>
          </a:solidFill>
          <a:latin typeface="+mn-lt"/>
          <a:ea typeface="+mn-ea"/>
          <a:cs typeface="+mn-cs"/>
        </a:defRPr>
      </a:lvl3pPr>
      <a:lvl4pPr marL="9874994" indent="-1410714" algn="l" defTabSz="5642852" rtl="0" eaLnBrk="1" latinLnBrk="0" hangingPunct="1">
        <a:spcBef>
          <a:spcPct val="20000"/>
        </a:spcBef>
        <a:buFont typeface="Arial" pitchFamily="34" charset="0"/>
        <a:buChar char="–"/>
        <a:defRPr sz="12471" kern="1200">
          <a:solidFill>
            <a:schemeClr val="tx1"/>
          </a:solidFill>
          <a:latin typeface="+mn-lt"/>
          <a:ea typeface="+mn-ea"/>
          <a:cs typeface="+mn-cs"/>
        </a:defRPr>
      </a:lvl4pPr>
      <a:lvl5pPr marL="12696420" indent="-1410714" algn="l" defTabSz="5642852" rtl="0" eaLnBrk="1" latinLnBrk="0" hangingPunct="1">
        <a:spcBef>
          <a:spcPct val="20000"/>
        </a:spcBef>
        <a:buFont typeface="Arial" pitchFamily="34" charset="0"/>
        <a:buChar char="»"/>
        <a:defRPr sz="12471" kern="1200">
          <a:solidFill>
            <a:schemeClr val="tx1"/>
          </a:solidFill>
          <a:latin typeface="+mn-lt"/>
          <a:ea typeface="+mn-ea"/>
          <a:cs typeface="+mn-cs"/>
        </a:defRPr>
      </a:lvl5pPr>
      <a:lvl6pPr marL="15517846" indent="-1410714" algn="l" defTabSz="5642852" rtl="0" eaLnBrk="1" latinLnBrk="0" hangingPunct="1">
        <a:spcBef>
          <a:spcPct val="20000"/>
        </a:spcBef>
        <a:buFont typeface="Arial" pitchFamily="34" charset="0"/>
        <a:buChar char="•"/>
        <a:defRPr sz="12471" kern="1200">
          <a:solidFill>
            <a:schemeClr val="tx1"/>
          </a:solidFill>
          <a:latin typeface="+mn-lt"/>
          <a:ea typeface="+mn-ea"/>
          <a:cs typeface="+mn-cs"/>
        </a:defRPr>
      </a:lvl6pPr>
      <a:lvl7pPr marL="18339272" indent="-1410714" algn="l" defTabSz="5642852" rtl="0" eaLnBrk="1" latinLnBrk="0" hangingPunct="1">
        <a:spcBef>
          <a:spcPct val="20000"/>
        </a:spcBef>
        <a:buFont typeface="Arial" pitchFamily="34" charset="0"/>
        <a:buChar char="•"/>
        <a:defRPr sz="12471" kern="1200">
          <a:solidFill>
            <a:schemeClr val="tx1"/>
          </a:solidFill>
          <a:latin typeface="+mn-lt"/>
          <a:ea typeface="+mn-ea"/>
          <a:cs typeface="+mn-cs"/>
        </a:defRPr>
      </a:lvl7pPr>
      <a:lvl8pPr marL="21160700" indent="-1410714" algn="l" defTabSz="5642852" rtl="0" eaLnBrk="1" latinLnBrk="0" hangingPunct="1">
        <a:spcBef>
          <a:spcPct val="20000"/>
        </a:spcBef>
        <a:buFont typeface="Arial" pitchFamily="34" charset="0"/>
        <a:buChar char="•"/>
        <a:defRPr sz="12471" kern="1200">
          <a:solidFill>
            <a:schemeClr val="tx1"/>
          </a:solidFill>
          <a:latin typeface="+mn-lt"/>
          <a:ea typeface="+mn-ea"/>
          <a:cs typeface="+mn-cs"/>
        </a:defRPr>
      </a:lvl8pPr>
      <a:lvl9pPr marL="23982126" indent="-1410714" algn="l" defTabSz="5642852" rtl="0" eaLnBrk="1" latinLnBrk="0" hangingPunct="1">
        <a:spcBef>
          <a:spcPct val="20000"/>
        </a:spcBef>
        <a:buFont typeface="Arial" pitchFamily="34" charset="0"/>
        <a:buChar char="•"/>
        <a:defRPr sz="124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42852" rtl="0" eaLnBrk="1" latinLnBrk="0" hangingPunct="1">
        <a:defRPr sz="11186" kern="1200">
          <a:solidFill>
            <a:schemeClr val="tx1"/>
          </a:solidFill>
          <a:latin typeface="+mn-lt"/>
          <a:ea typeface="+mn-ea"/>
          <a:cs typeface="+mn-cs"/>
        </a:defRPr>
      </a:lvl1pPr>
      <a:lvl2pPr marL="2821426" algn="l" defTabSz="5642852" rtl="0" eaLnBrk="1" latinLnBrk="0" hangingPunct="1">
        <a:defRPr sz="11186" kern="1200">
          <a:solidFill>
            <a:schemeClr val="tx1"/>
          </a:solidFill>
          <a:latin typeface="+mn-lt"/>
          <a:ea typeface="+mn-ea"/>
          <a:cs typeface="+mn-cs"/>
        </a:defRPr>
      </a:lvl2pPr>
      <a:lvl3pPr marL="5642852" algn="l" defTabSz="5642852" rtl="0" eaLnBrk="1" latinLnBrk="0" hangingPunct="1">
        <a:defRPr sz="11186" kern="1200">
          <a:solidFill>
            <a:schemeClr val="tx1"/>
          </a:solidFill>
          <a:latin typeface="+mn-lt"/>
          <a:ea typeface="+mn-ea"/>
          <a:cs typeface="+mn-cs"/>
        </a:defRPr>
      </a:lvl3pPr>
      <a:lvl4pPr marL="8464280" algn="l" defTabSz="5642852" rtl="0" eaLnBrk="1" latinLnBrk="0" hangingPunct="1">
        <a:defRPr sz="11186" kern="1200">
          <a:solidFill>
            <a:schemeClr val="tx1"/>
          </a:solidFill>
          <a:latin typeface="+mn-lt"/>
          <a:ea typeface="+mn-ea"/>
          <a:cs typeface="+mn-cs"/>
        </a:defRPr>
      </a:lvl4pPr>
      <a:lvl5pPr marL="11285706" algn="l" defTabSz="5642852" rtl="0" eaLnBrk="1" latinLnBrk="0" hangingPunct="1">
        <a:defRPr sz="11186" kern="1200">
          <a:solidFill>
            <a:schemeClr val="tx1"/>
          </a:solidFill>
          <a:latin typeface="+mn-lt"/>
          <a:ea typeface="+mn-ea"/>
          <a:cs typeface="+mn-cs"/>
        </a:defRPr>
      </a:lvl5pPr>
      <a:lvl6pPr marL="14107132" algn="l" defTabSz="5642852" rtl="0" eaLnBrk="1" latinLnBrk="0" hangingPunct="1">
        <a:defRPr sz="11186" kern="1200">
          <a:solidFill>
            <a:schemeClr val="tx1"/>
          </a:solidFill>
          <a:latin typeface="+mn-lt"/>
          <a:ea typeface="+mn-ea"/>
          <a:cs typeface="+mn-cs"/>
        </a:defRPr>
      </a:lvl6pPr>
      <a:lvl7pPr marL="16928559" algn="l" defTabSz="5642852" rtl="0" eaLnBrk="1" latinLnBrk="0" hangingPunct="1">
        <a:defRPr sz="11186" kern="1200">
          <a:solidFill>
            <a:schemeClr val="tx1"/>
          </a:solidFill>
          <a:latin typeface="+mn-lt"/>
          <a:ea typeface="+mn-ea"/>
          <a:cs typeface="+mn-cs"/>
        </a:defRPr>
      </a:lvl7pPr>
      <a:lvl8pPr marL="19749985" algn="l" defTabSz="5642852" rtl="0" eaLnBrk="1" latinLnBrk="0" hangingPunct="1">
        <a:defRPr sz="11186" kern="1200">
          <a:solidFill>
            <a:schemeClr val="tx1"/>
          </a:solidFill>
          <a:latin typeface="+mn-lt"/>
          <a:ea typeface="+mn-ea"/>
          <a:cs typeface="+mn-cs"/>
        </a:defRPr>
      </a:lvl8pPr>
      <a:lvl9pPr marL="22571414" algn="l" defTabSz="5642852" rtl="0" eaLnBrk="1" latinLnBrk="0" hangingPunct="1">
        <a:defRPr sz="1118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microsoft.com/office/2018/10/relationships/comments" Target="../comments/modernComment_100_3CE65DC6.xml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840715"/>
            <a:ext cx="43891200" cy="123821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3891200" cy="536466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-74411" y="3187540"/>
            <a:ext cx="43891200" cy="2281843"/>
          </a:xfrm>
          <a:prstGeom prst="rect">
            <a:avLst/>
          </a:prstGeom>
          <a:noFill/>
        </p:spPr>
        <p:txBody>
          <a:bodyPr wrap="square" lIns="164592" tIns="82296" rIns="164592" bIns="82296" rtlCol="0"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sz="6800" dirty="0">
                <a:solidFill>
                  <a:schemeClr val="bg1"/>
                </a:solidFill>
                <a:latin typeface="Rockwell" panose="02060603020205020403" pitchFamily="18" charset="0"/>
                <a:cs typeface="Times New Roman" pitchFamily="18" charset="0"/>
              </a:rPr>
              <a:t>Abbey Cirrone </a:t>
            </a:r>
            <a:r>
              <a:rPr lang="en-US" sz="4500" i="1" dirty="0">
                <a:solidFill>
                  <a:schemeClr val="bg1"/>
                </a:solidFill>
                <a:latin typeface="Rockwell" panose="02060603020205020403" pitchFamily="18" charset="0"/>
                <a:cs typeface="Times New Roman" pitchFamily="18" charset="0"/>
              </a:rPr>
              <a:t>[Mentor: Dr. Justin Wager]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sz="5000" dirty="0">
                <a:solidFill>
                  <a:schemeClr val="bg1"/>
                </a:solidFill>
                <a:latin typeface="Rockwell" panose="02060603020205020403" pitchFamily="18" charset="0"/>
                <a:cs typeface="Times New Roman" pitchFamily="18" charset="0"/>
              </a:rPr>
              <a:t>College of Health Professions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sz="5000" dirty="0">
                <a:solidFill>
                  <a:schemeClr val="bg1"/>
                </a:solidFill>
                <a:latin typeface="Rockwell" panose="02060603020205020403" pitchFamily="18" charset="0"/>
                <a:cs typeface="Times New Roman" pitchFamily="18" charset="0"/>
              </a:rPr>
              <a:t>Department of Physical Therapy and Human Movement Science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035451" y="85390"/>
            <a:ext cx="34047523" cy="2874633"/>
          </a:xfrm>
          <a:prstGeom prst="rect">
            <a:avLst/>
          </a:prstGeom>
          <a:noFill/>
        </p:spPr>
        <p:txBody>
          <a:bodyPr wrap="square" lIns="164592" tIns="82296" rIns="164592" bIns="82296" rtlCol="0">
            <a:spAutoFit/>
          </a:bodyPr>
          <a:lstStyle/>
          <a:p>
            <a:pPr algn="ctr"/>
            <a:r>
              <a:rPr lang="en-US" sz="8500" dirty="0">
                <a:solidFill>
                  <a:schemeClr val="bg1"/>
                </a:solidFill>
                <a:latin typeface="Rockwell" panose="02060603020205020403" pitchFamily="18" charset="0"/>
                <a:cs typeface="Times New Roman" pitchFamily="18" charset="0"/>
              </a:rPr>
              <a:t>Assessing a clinical test of ankle joint range of motion: </a:t>
            </a:r>
          </a:p>
          <a:p>
            <a:pPr algn="ctr"/>
            <a:r>
              <a:rPr lang="en-US" sz="8500" dirty="0">
                <a:solidFill>
                  <a:schemeClr val="bg1"/>
                </a:solidFill>
                <a:latin typeface="Rockwell" panose="02060603020205020403" pitchFamily="18" charset="0"/>
                <a:cs typeface="Times New Roman" pitchFamily="18" charset="0"/>
              </a:rPr>
              <a:t>influence of variations in foot and tibia length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2335549" y="32040978"/>
            <a:ext cx="194473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solidFill>
                  <a:schemeClr val="bg1"/>
                </a:solidFill>
                <a:latin typeface="Rockwell" panose="02060603020205020403" pitchFamily="18" charset="0"/>
                <a:cs typeface="Times New Roman" pitchFamily="18" charset="0"/>
              </a:rPr>
              <a:t>2022 Sacred Heart University Academic Festival</a:t>
            </a:r>
          </a:p>
        </p:txBody>
      </p:sp>
      <p:sp>
        <p:nvSpPr>
          <p:cNvPr id="22" name="Rectangle 21"/>
          <p:cNvSpPr/>
          <p:nvPr/>
        </p:nvSpPr>
        <p:spPr>
          <a:xfrm>
            <a:off x="0" y="5364668"/>
            <a:ext cx="12689077" cy="26433555"/>
          </a:xfrm>
          <a:prstGeom prst="rect">
            <a:avLst/>
          </a:prstGeom>
          <a:solidFill>
            <a:srgbClr val="F9F9F9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186"/>
          </a:p>
        </p:txBody>
      </p:sp>
      <p:sp>
        <p:nvSpPr>
          <p:cNvPr id="3" name="TextBox 2"/>
          <p:cNvSpPr txBox="1"/>
          <p:nvPr/>
        </p:nvSpPr>
        <p:spPr>
          <a:xfrm>
            <a:off x="376574" y="5640869"/>
            <a:ext cx="12106943" cy="14542443"/>
          </a:xfrm>
          <a:prstGeom prst="rect">
            <a:avLst/>
          </a:prstGeom>
          <a:solidFill>
            <a:srgbClr val="F9F9F9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7000" dirty="0">
                <a:solidFill>
                  <a:schemeClr val="tx2">
                    <a:lumMod val="60000"/>
                    <a:lumOff val="40000"/>
                  </a:schemeClr>
                </a:solidFill>
                <a:latin typeface="Rockwell"/>
              </a:rPr>
              <a:t>ABSTRACT</a:t>
            </a:r>
          </a:p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Rockwell"/>
              </a:rPr>
              <a:t>The weight bearing lunge test (WBLT) is a simple and reliable clinical method for measuring ankle dorsiflexion range of motion (ROM).</a:t>
            </a:r>
            <a:r>
              <a:rPr lang="en-US" sz="4000" baseline="30000" dirty="0">
                <a:solidFill>
                  <a:schemeClr val="accent1">
                    <a:lumMod val="75000"/>
                  </a:schemeClr>
                </a:solidFill>
                <a:latin typeface="Rockwell"/>
              </a:rPr>
              <a:t>1</a:t>
            </a:r>
          </a:p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Rockwell"/>
              </a:rPr>
              <a:t>Results measured as the distance from the wall to the subject’s foot OR the tibial inclination angle. </a:t>
            </a:r>
            <a:endParaRPr lang="en-US" sz="4000" dirty="0">
              <a:solidFill>
                <a:schemeClr val="accent1">
                  <a:lumMod val="75000"/>
                </a:schemeClr>
              </a:solidFill>
              <a:latin typeface="Rockwell" panose="02060603020205020403" pitchFamily="18" charset="0"/>
            </a:endParaRPr>
          </a:p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Rockwell"/>
              </a:rPr>
              <a:t>Inadequate ROM may be due to a bony, ligamentous, or muscular restriction in the ankle. </a:t>
            </a:r>
          </a:p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Rockwell"/>
              </a:rPr>
              <a:t>WBLT results may be affected by foot and tibia length, which are not accounted for in normative values.</a:t>
            </a:r>
            <a:r>
              <a:rPr lang="en-US" sz="4000" baseline="30000" dirty="0">
                <a:solidFill>
                  <a:schemeClr val="accent1">
                    <a:lumMod val="75000"/>
                  </a:schemeClr>
                </a:solidFill>
                <a:latin typeface="Rockwell"/>
              </a:rPr>
              <a:t>1  </a:t>
            </a:r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Rockwell"/>
              </a:rPr>
              <a:t>This concept has previously been speculated, but it is not well researched.</a:t>
            </a:r>
          </a:p>
          <a:p>
            <a:pPr marL="2651125" lvl="1" indent="-457200">
              <a:spcAft>
                <a:spcPts val="1800"/>
              </a:spcAft>
              <a:buFont typeface="Courier New" panose="02070309020205020404" pitchFamily="49" charset="0"/>
              <a:buChar char="o"/>
            </a:pPr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Rockwell"/>
              </a:rPr>
              <a:t> </a:t>
            </a:r>
            <a:r>
              <a:rPr lang="en-US" sz="3800" b="1" dirty="0">
                <a:solidFill>
                  <a:schemeClr val="accent1">
                    <a:lumMod val="75000"/>
                  </a:schemeClr>
                </a:solidFill>
                <a:latin typeface="Rockwell"/>
              </a:rPr>
              <a:t>Hypothesis</a:t>
            </a:r>
            <a:r>
              <a:rPr lang="en-US" sz="3800" b="1" dirty="0">
                <a:solidFill>
                  <a:schemeClr val="accent1">
                    <a:lumMod val="75000"/>
                  </a:schemeClr>
                </a:solidFill>
                <a:latin typeface="Rockwell"/>
                <a:sym typeface="Wingdings" pitchFamily="2" charset="2"/>
              </a:rPr>
              <a:t> </a:t>
            </a:r>
            <a:r>
              <a:rPr lang="en-US" sz="3800" b="1" dirty="0">
                <a:solidFill>
                  <a:schemeClr val="accent1">
                    <a:lumMod val="75000"/>
                  </a:schemeClr>
                </a:solidFill>
                <a:latin typeface="Rockwell"/>
              </a:rPr>
              <a:t>A subject with a short foot and long tibia should perform better than a subject with a long foot and short tibia.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Rockwell"/>
              </a:rPr>
              <a:t>The inclination angle is likely not affected but the distance to wall measurement might be so its important to assess these factors and determine the level of influence.</a:t>
            </a:r>
            <a:r>
              <a:rPr lang="en-US" sz="4000" baseline="30000" dirty="0">
                <a:solidFill>
                  <a:schemeClr val="accent1">
                    <a:lumMod val="75000"/>
                  </a:schemeClr>
                </a:solidFill>
                <a:latin typeface="Rockwell"/>
              </a:rPr>
              <a:t>2,3</a:t>
            </a:r>
            <a:endParaRPr lang="en-US" sz="4000" dirty="0">
              <a:solidFill>
                <a:schemeClr val="accent1">
                  <a:lumMod val="75000"/>
                </a:schemeClr>
              </a:solidFill>
              <a:latin typeface="Rockwell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4000" dirty="0">
              <a:solidFill>
                <a:schemeClr val="tx2">
                  <a:lumMod val="60000"/>
                  <a:lumOff val="40000"/>
                </a:schemeClr>
              </a:solidFill>
              <a:latin typeface="Rockwell" panose="02060603020205020403" pitchFamily="18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76945" y="19886885"/>
            <a:ext cx="118872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38849" y="20105434"/>
            <a:ext cx="11506200" cy="63863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Rockwell" panose="02060603020205020403" pitchFamily="18" charset="0"/>
              </a:rPr>
              <a:t>Is the WBLT an appropriate test of ankle dorsiflexion ROM for everyone?</a:t>
            </a:r>
          </a:p>
          <a:p>
            <a:endParaRPr lang="en-US" sz="5000" i="1" dirty="0">
              <a:solidFill>
                <a:schemeClr val="tx2">
                  <a:lumMod val="60000"/>
                  <a:lumOff val="40000"/>
                </a:schemeClr>
              </a:solidFill>
              <a:latin typeface="Rockwell" panose="02060603020205020403" pitchFamily="18" charset="0"/>
            </a:endParaRPr>
          </a:p>
          <a:p>
            <a:r>
              <a:rPr lang="en-US" sz="4500" i="1" dirty="0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0"/>
              </a:rPr>
              <a:t>Will people with short feet relative to body size perform better compared to those with long feet?</a:t>
            </a:r>
          </a:p>
          <a:p>
            <a:endParaRPr lang="en-US" sz="5600" b="1" dirty="0">
              <a:solidFill>
                <a:schemeClr val="tx2">
                  <a:lumMod val="60000"/>
                  <a:lumOff val="40000"/>
                </a:schemeClr>
              </a:solidFill>
              <a:latin typeface="Rockwell" panose="02060603020205020403" pitchFamily="18" charset="0"/>
            </a:endParaRPr>
          </a:p>
        </p:txBody>
      </p:sp>
      <p:cxnSp>
        <p:nvCxnSpPr>
          <p:cNvPr id="31" name="Straight Connector 30"/>
          <p:cNvCxnSpPr>
            <a:cxnSpLocks/>
          </p:cNvCxnSpPr>
          <p:nvPr/>
        </p:nvCxnSpPr>
        <p:spPr>
          <a:xfrm>
            <a:off x="13180955" y="11173709"/>
            <a:ext cx="17306257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89283" y="26273249"/>
            <a:ext cx="11887200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Rockwell" panose="02060603020205020403" pitchFamily="18" charset="0"/>
              </a:rPr>
              <a:t>Are the current clinical standards and thresholds of the WBLT appropriate for everyone?</a:t>
            </a:r>
          </a:p>
          <a:p>
            <a:endParaRPr lang="en-US" sz="5000" i="1" dirty="0">
              <a:solidFill>
                <a:schemeClr val="tx2">
                  <a:lumMod val="60000"/>
                  <a:lumOff val="40000"/>
                </a:schemeClr>
              </a:solidFill>
              <a:latin typeface="Rockwell" panose="02060603020205020403" pitchFamily="18" charset="0"/>
            </a:endParaRPr>
          </a:p>
          <a:p>
            <a:r>
              <a:rPr lang="en-US" sz="4500" i="1" dirty="0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0"/>
              </a:rPr>
              <a:t>Do they need to be changed?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445635"/>
            <a:ext cx="7228161" cy="3969752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12924153" y="5635186"/>
            <a:ext cx="17765176" cy="67095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7000" dirty="0">
                <a:solidFill>
                  <a:schemeClr val="tx2">
                    <a:lumMod val="60000"/>
                    <a:lumOff val="40000"/>
                  </a:schemeClr>
                </a:solidFill>
                <a:latin typeface="Rockwell"/>
              </a:rPr>
              <a:t>PARTICIPANTS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Rockwell"/>
              </a:rPr>
              <a:t>21 participants </a:t>
            </a:r>
            <a:endParaRPr lang="en-US" sz="4000" dirty="0">
              <a:solidFill>
                <a:schemeClr val="accent1">
                  <a:lumMod val="75000"/>
                </a:schemeClr>
              </a:solidFill>
              <a:latin typeface="Rockwell" panose="02060603020205020403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Rockwell"/>
              </a:rPr>
              <a:t>Males and females, ages 18-35</a:t>
            </a:r>
          </a:p>
          <a:p>
            <a:pPr marL="2765425" lvl="1" indent="-571500">
              <a:buFont typeface="Courier New" panose="02070309020205020404" pitchFamily="49" charset="0"/>
              <a:buChar char="o"/>
            </a:pPr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Rockwell"/>
              </a:rPr>
              <a:t>Mean height 165.9 ± SD of 7.85</a:t>
            </a:r>
          </a:p>
          <a:p>
            <a:pPr marL="2765425" lvl="1" indent="-571500">
              <a:buFont typeface="Courier New" panose="02070309020205020404" pitchFamily="49" charset="0"/>
              <a:buChar char="o"/>
            </a:pPr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Rockwell"/>
              </a:rPr>
              <a:t>Mean weight 64.4 ± SD of 12.38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Rockwell"/>
              </a:rPr>
              <a:t>Must meet the following criteria:</a:t>
            </a:r>
          </a:p>
          <a:p>
            <a:pPr marL="2651125" lvl="1" indent="-457200">
              <a:buFont typeface="Courier New" panose="02070309020205020404" pitchFamily="49" charset="0"/>
              <a:buChar char="o"/>
            </a:pPr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Rockwell"/>
              </a:rPr>
              <a:t>No history of major medical problems </a:t>
            </a:r>
            <a:endParaRPr lang="en-US" sz="4000" dirty="0">
              <a:solidFill>
                <a:schemeClr val="accent1">
                  <a:lumMod val="75000"/>
                </a:schemeClr>
              </a:solidFill>
              <a:latin typeface="Rockwell" panose="02060603020205020403" pitchFamily="18" charset="0"/>
            </a:endParaRPr>
          </a:p>
          <a:p>
            <a:pPr marL="2651125" lvl="1" indent="-457200">
              <a:buFont typeface="Courier New" panose="02070309020205020404" pitchFamily="49" charset="0"/>
              <a:buChar char="o"/>
            </a:pPr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Rockwell"/>
              </a:rPr>
              <a:t>No lower body musculoskeletal injuries in the past three months</a:t>
            </a:r>
          </a:p>
          <a:p>
            <a:pPr marL="2651125" lvl="1" indent="-457200">
              <a:buFont typeface="Arial" panose="020B0604020202020204" pitchFamily="34" charset="0"/>
              <a:buChar char="•"/>
            </a:pPr>
            <a:endParaRPr lang="en-US" sz="4000" dirty="0">
              <a:solidFill>
                <a:schemeClr val="tx2">
                  <a:lumMod val="60000"/>
                  <a:lumOff val="40000"/>
                </a:schemeClr>
              </a:solidFill>
              <a:latin typeface="Rockwell" panose="02060603020205020403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4000" dirty="0">
              <a:solidFill>
                <a:schemeClr val="tx2">
                  <a:lumMod val="60000"/>
                  <a:lumOff val="40000"/>
                </a:schemeClr>
              </a:solidFill>
              <a:latin typeface="Rockwell" panose="02060603020205020403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3220700" y="11343613"/>
            <a:ext cx="13754099" cy="1024896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7000" dirty="0">
                <a:solidFill>
                  <a:schemeClr val="tx2">
                    <a:lumMod val="60000"/>
                    <a:lumOff val="40000"/>
                  </a:schemeClr>
                </a:solidFill>
                <a:latin typeface="Rockwell"/>
              </a:rPr>
              <a:t>METHODS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Rockwell"/>
              </a:rPr>
              <a:t>Mass and height of subject measured.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Rockwell"/>
              </a:rPr>
              <a:t>Lateral malleolus and lateral femoral epicondyle used as anatomical landmarks.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Rockwell"/>
              </a:rPr>
              <a:t>Tibia height and foot length measured.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Rockwell"/>
              </a:rPr>
              <a:t>Subject performed 3 trials of the weight bearing lunge test.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Rockwell"/>
              </a:rPr>
              <a:t>Two measurements were made at maximum ankle dorsiflexion.</a:t>
            </a:r>
          </a:p>
          <a:p>
            <a:pPr marL="2708275" lvl="1" indent="-514350">
              <a:buFont typeface="+mj-lt"/>
              <a:buAutoNum type="alphaLcPeriod"/>
            </a:pPr>
            <a:r>
              <a:rPr lang="en-US" sz="3800" dirty="0">
                <a:solidFill>
                  <a:schemeClr val="accent1">
                    <a:lumMod val="75000"/>
                  </a:schemeClr>
                </a:solidFill>
                <a:latin typeface="Rockwell"/>
              </a:rPr>
              <a:t>Distance between wall and big toe (tape measure)</a:t>
            </a:r>
          </a:p>
          <a:p>
            <a:pPr marL="2708275" lvl="1" indent="-514350">
              <a:buFont typeface="+mj-lt"/>
              <a:buAutoNum type="alphaLcPeriod"/>
            </a:pPr>
            <a:r>
              <a:rPr lang="en-US" sz="3800" dirty="0">
                <a:solidFill>
                  <a:schemeClr val="accent1">
                    <a:lumMod val="75000"/>
                  </a:schemeClr>
                </a:solidFill>
                <a:latin typeface="Rockwell"/>
              </a:rPr>
              <a:t>Tibial inclination angle (</a:t>
            </a:r>
            <a:r>
              <a:rPr lang="en-US" sz="3800" dirty="0" err="1">
                <a:solidFill>
                  <a:schemeClr val="accent1">
                    <a:lumMod val="75000"/>
                  </a:schemeClr>
                </a:solidFill>
                <a:latin typeface="Rockwell"/>
              </a:rPr>
              <a:t>Kinovea</a:t>
            </a:r>
            <a:r>
              <a:rPr lang="en-US" sz="3800" dirty="0">
                <a:solidFill>
                  <a:schemeClr val="accent1">
                    <a:lumMod val="75000"/>
                  </a:schemeClr>
                </a:solidFill>
                <a:latin typeface="Rockwell"/>
              </a:rPr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Rockwell"/>
              </a:rPr>
              <a:t>Statistical hypothesis testing to determine whether two correlation coefficients are equal.</a:t>
            </a:r>
          </a:p>
          <a:p>
            <a:pPr marL="2708275" lvl="1" indent="-514350">
              <a:buFont typeface="+mj-lt"/>
              <a:buAutoNum type="alphaLcPeriod"/>
            </a:pPr>
            <a:r>
              <a:rPr lang="en-US" sz="3800" dirty="0">
                <a:solidFill>
                  <a:schemeClr val="accent1">
                    <a:lumMod val="75000"/>
                  </a:schemeClr>
                </a:solidFill>
                <a:latin typeface="Rockwell"/>
              </a:rPr>
              <a:t>Foot-tibia ratio and distance to wall</a:t>
            </a:r>
          </a:p>
          <a:p>
            <a:pPr marL="2708275" lvl="1" indent="-514350">
              <a:buFont typeface="+mj-lt"/>
              <a:buAutoNum type="alphaLcPeriod"/>
            </a:pPr>
            <a:r>
              <a:rPr lang="en-US" sz="3800" dirty="0">
                <a:solidFill>
                  <a:schemeClr val="accent1">
                    <a:lumMod val="75000"/>
                  </a:schemeClr>
                </a:solidFill>
                <a:latin typeface="Rockwell"/>
              </a:rPr>
              <a:t>Foot-tibia ratio and tibial inclination angle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3156975" y="21546416"/>
            <a:ext cx="115062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0" dirty="0">
                <a:solidFill>
                  <a:schemeClr val="tx2">
                    <a:lumMod val="60000"/>
                    <a:lumOff val="40000"/>
                  </a:schemeClr>
                </a:solidFill>
                <a:latin typeface="Rockwell" panose="02060603020205020403" pitchFamily="18" charset="0"/>
              </a:rPr>
              <a:t>RESULTS</a:t>
            </a:r>
          </a:p>
          <a:p>
            <a:endParaRPr lang="en-US" sz="3000" dirty="0">
              <a:solidFill>
                <a:schemeClr val="tx2">
                  <a:lumMod val="60000"/>
                  <a:lumOff val="40000"/>
                </a:schemeClr>
              </a:solidFill>
              <a:latin typeface="Rockwell" panose="02060603020205020403" pitchFamily="18" charset="0"/>
            </a:endParaRPr>
          </a:p>
          <a:p>
            <a:endParaRPr lang="en-US" sz="3000" dirty="0">
              <a:solidFill>
                <a:schemeClr val="accent1">
                  <a:lumMod val="75000"/>
                </a:schemeClr>
              </a:solidFill>
              <a:latin typeface="Rockwell" panose="02060603020205020403" pitchFamily="18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30708601" y="5364669"/>
            <a:ext cx="13182600" cy="26433554"/>
          </a:xfrm>
          <a:prstGeom prst="rect">
            <a:avLst/>
          </a:prstGeom>
          <a:solidFill>
            <a:srgbClr val="F9F9F9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186"/>
          </a:p>
        </p:txBody>
      </p:sp>
      <p:sp>
        <p:nvSpPr>
          <p:cNvPr id="39" name="TextBox 38"/>
          <p:cNvSpPr txBox="1"/>
          <p:nvPr/>
        </p:nvSpPr>
        <p:spPr>
          <a:xfrm>
            <a:off x="31339198" y="27939523"/>
            <a:ext cx="1150620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0" dirty="0">
                <a:solidFill>
                  <a:schemeClr val="tx2">
                    <a:lumMod val="60000"/>
                    <a:lumOff val="40000"/>
                  </a:schemeClr>
                </a:solidFill>
                <a:latin typeface="Rockwell" panose="02060603020205020403" pitchFamily="18" charset="0"/>
              </a:rPr>
              <a:t>REFERENCES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77"/>
              </a:rPr>
              <a:t>Bennell K, Talbot R, </a:t>
            </a:r>
            <a:r>
              <a:rPr lang="en-US" sz="1800" dirty="0" err="1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77"/>
              </a:rPr>
              <a:t>Wajswelner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77"/>
              </a:rPr>
              <a:t> H, </a:t>
            </a:r>
            <a:r>
              <a:rPr lang="en-US" sz="1800" dirty="0" err="1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77"/>
              </a:rPr>
              <a:t>Techovanich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77"/>
              </a:rPr>
              <a:t> W, Kelly D, Hall A. Intra-rater and inter-rater reliability of a weight-bearing lunge measure of ankle dorsiflexion. </a:t>
            </a:r>
            <a:r>
              <a:rPr lang="en-US" sz="1800" i="1" dirty="0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77"/>
              </a:rPr>
              <a:t>Aust J </a:t>
            </a:r>
            <a:r>
              <a:rPr lang="en-US" sz="1800" i="1" dirty="0" err="1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77"/>
              </a:rPr>
              <a:t>Physiother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77"/>
              </a:rPr>
              <a:t>. 1998;44(3):175-180. doi:10.1016/S0004-9514(14)60377-9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err="1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77"/>
              </a:rPr>
              <a:t>Langarika-Rocafort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77"/>
              </a:rPr>
              <a:t> A, </a:t>
            </a:r>
            <a:r>
              <a:rPr lang="en-US" sz="1800" dirty="0" err="1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77"/>
              </a:rPr>
              <a:t>Emparanza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77"/>
              </a:rPr>
              <a:t> JI, </a:t>
            </a:r>
            <a:r>
              <a:rPr lang="en-US" sz="1800" dirty="0" err="1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77"/>
              </a:rPr>
              <a:t>Aramendi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77"/>
              </a:rPr>
              <a:t> JF, Castellano J, Calleja-González J. Intra-rater reliability and agreement of various methods of measurement to assess dorsiflexion in the Weight Bearing Dorsiflexion Lunge Test (WBLT) among female athletes. </a:t>
            </a:r>
            <a:r>
              <a:rPr lang="en-US" sz="1800" i="1" dirty="0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77"/>
              </a:rPr>
              <a:t>Phys </a:t>
            </a:r>
            <a:r>
              <a:rPr lang="en-US" sz="1800" i="1" dirty="0" err="1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77"/>
              </a:rPr>
              <a:t>Ther</a:t>
            </a:r>
            <a:r>
              <a:rPr lang="en-US" sz="1800" i="1" dirty="0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77"/>
              </a:rPr>
              <a:t> Sport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77"/>
              </a:rPr>
              <a:t>. 2017;23:37-44. doi:10.1016/j.ptsp.2016.06.010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77"/>
              </a:rPr>
              <a:t>Pope R, Herbert R, Kirwan J. Effects of ankle dorsiflexion range and pre-exercise calf muscle stretching on injury risk in Army recruits. </a:t>
            </a:r>
            <a:r>
              <a:rPr lang="en-US" sz="1800" i="1" dirty="0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77"/>
              </a:rPr>
              <a:t>Aust J </a:t>
            </a:r>
            <a:r>
              <a:rPr lang="en-US" sz="1800" i="1" dirty="0" err="1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77"/>
              </a:rPr>
              <a:t>Physiother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77"/>
              </a:rPr>
              <a:t>. 1998;44(3):165-172. doi:10.1016/S0004-9514(14)60376-7</a:t>
            </a:r>
          </a:p>
          <a:p>
            <a:pPr marL="342900" indent="-342900">
              <a:buFont typeface="+mj-lt"/>
              <a:buAutoNum type="arabicPeriod"/>
            </a:pPr>
            <a:endParaRPr lang="en-US" sz="1800" dirty="0">
              <a:solidFill>
                <a:schemeClr val="tx2">
                  <a:lumMod val="60000"/>
                  <a:lumOff val="40000"/>
                </a:schemeClr>
              </a:solidFill>
              <a:latin typeface="Rockwell" panose="02060603020205020403" pitchFamily="18" charset="77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1352450" y="5761331"/>
            <a:ext cx="12162175" cy="1483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0" dirty="0">
                <a:solidFill>
                  <a:schemeClr val="tx2">
                    <a:lumMod val="60000"/>
                    <a:lumOff val="40000"/>
                  </a:schemeClr>
                </a:solidFill>
                <a:latin typeface="Rockwell" panose="02060603020205020403" pitchFamily="18" charset="0"/>
              </a:rPr>
              <a:t>DISCUSSION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800" dirty="0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0"/>
              </a:rPr>
              <a:t>Hypothesis: A subject with a short foot and long tibia will perform better (greater distance to wall) than a subject with a long foot and short tibia. </a:t>
            </a:r>
          </a:p>
          <a:p>
            <a:pPr marL="2651714" lvl="1" indent="-457200">
              <a:buFont typeface="Courier New" panose="02070309020205020404" pitchFamily="49" charset="0"/>
              <a:buChar char="o"/>
            </a:pP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0"/>
              </a:rPr>
              <a:t>Results refute this idea.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800" dirty="0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0"/>
              </a:rPr>
              <a:t>Results show:</a:t>
            </a:r>
          </a:p>
          <a:p>
            <a:pPr marL="2651714" lvl="1" indent="-457200">
              <a:buFont typeface="Courier New" panose="02070309020205020404" pitchFamily="49" charset="0"/>
              <a:buChar char="o"/>
            </a:pP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0"/>
              </a:rPr>
              <a:t>No correlation between distance to wall and foot/tibia ratio (</a:t>
            </a:r>
            <a:r>
              <a:rPr lang="en-US" sz="3600" i="1" dirty="0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0"/>
              </a:rPr>
              <a:t>p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0"/>
              </a:rPr>
              <a:t>= 0.281, </a:t>
            </a:r>
            <a:r>
              <a:rPr lang="en-US" sz="3600" i="1" dirty="0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0"/>
              </a:rPr>
              <a:t>p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0"/>
              </a:rPr>
              <a:t>= 0.083)</a:t>
            </a:r>
          </a:p>
          <a:p>
            <a:pPr marL="4846228" lvl="2" indent="-457200">
              <a:buFont typeface="Wingdings" pitchFamily="2" charset="2"/>
              <a:buChar char="§"/>
            </a:pPr>
            <a:r>
              <a:rPr lang="en-US" sz="3400" dirty="0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0"/>
              </a:rPr>
              <a:t>Hypothesis proposed that there would be a negative correlation</a:t>
            </a:r>
          </a:p>
          <a:p>
            <a:pPr marL="2651714" lvl="1" indent="-457200">
              <a:buFont typeface="Courier New" panose="02070309020205020404" pitchFamily="49" charset="0"/>
              <a:buChar char="o"/>
            </a:pP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0"/>
              </a:rPr>
              <a:t>Strong, positive correlation between distance to wall and inclination angle       </a:t>
            </a:r>
            <a:r>
              <a:rPr lang="en-US" sz="3600" i="1" dirty="0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0"/>
              </a:rPr>
              <a:t>(p=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0"/>
              </a:rPr>
              <a:t> 0.000)</a:t>
            </a:r>
            <a:endParaRPr lang="en-US" sz="3600" dirty="0">
              <a:solidFill>
                <a:schemeClr val="accent1">
                  <a:lumMod val="75000"/>
                </a:schemeClr>
              </a:solidFill>
              <a:highlight>
                <a:srgbClr val="FFFF00"/>
              </a:highlight>
              <a:latin typeface="Rockwell" panose="02060603020205020403" pitchFamily="18" charset="0"/>
            </a:endParaRPr>
          </a:p>
          <a:p>
            <a:pPr marL="4846228" lvl="2" indent="-457200">
              <a:buFont typeface="Wingdings" pitchFamily="2" charset="2"/>
              <a:buChar char="§"/>
            </a:pPr>
            <a:r>
              <a:rPr lang="en-US" sz="3400" dirty="0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0"/>
              </a:rPr>
              <a:t>Hypothesis proposed a positive correlation based on previous literature</a:t>
            </a:r>
          </a:p>
          <a:p>
            <a:pPr marL="2651714" lvl="1" indent="-457200">
              <a:buFont typeface="Courier New" panose="02070309020205020404" pitchFamily="49" charset="0"/>
              <a:buChar char="o"/>
            </a:pP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0"/>
              </a:rPr>
              <a:t>Moderate, positive correlation between inclination angle and foot/tibia ratio          (</a:t>
            </a:r>
            <a:r>
              <a:rPr lang="en-US" sz="3600" i="1" dirty="0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0"/>
              </a:rPr>
              <a:t>p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0"/>
              </a:rPr>
              <a:t>= 0.032, </a:t>
            </a:r>
            <a:r>
              <a:rPr lang="en-US" sz="3600" i="1" dirty="0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0"/>
              </a:rPr>
              <a:t>p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0"/>
              </a:rPr>
              <a:t>= 0.019)</a:t>
            </a:r>
          </a:p>
          <a:p>
            <a:pPr marL="4846228" lvl="2" indent="-457200">
              <a:buFont typeface="Wingdings" pitchFamily="2" charset="2"/>
              <a:buChar char="§"/>
            </a:pPr>
            <a:r>
              <a:rPr lang="en-US" sz="3400" dirty="0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0"/>
              </a:rPr>
              <a:t>Hypothesis proposed no significant correlation as inclination angle is related to flexibility and foot to tibia ratio is anthropometry</a:t>
            </a:r>
            <a:endParaRPr lang="en-US" sz="3800" dirty="0">
              <a:solidFill>
                <a:schemeClr val="accent1">
                  <a:lumMod val="75000"/>
                </a:schemeClr>
              </a:solidFill>
              <a:latin typeface="Rockwell" panose="02060603020205020403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800" dirty="0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0"/>
              </a:rPr>
              <a:t>More research is needed to determine the reasoning behind these results</a:t>
            </a:r>
          </a:p>
          <a:p>
            <a:pPr lvl="2"/>
            <a:endParaRPr lang="en-US" sz="3000" dirty="0">
              <a:solidFill>
                <a:schemeClr val="accent1">
                  <a:lumMod val="75000"/>
                </a:schemeClr>
              </a:solidFill>
              <a:latin typeface="Rockwell" panose="02060603020205020403" pitchFamily="18" charset="0"/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31356301" y="19990683"/>
            <a:ext cx="118872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1546801" y="19990683"/>
            <a:ext cx="11506200" cy="8063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0" dirty="0">
                <a:solidFill>
                  <a:schemeClr val="tx2">
                    <a:lumMod val="60000"/>
                    <a:lumOff val="40000"/>
                  </a:schemeClr>
                </a:solidFill>
                <a:latin typeface="Rockwell" panose="02060603020205020403" pitchFamily="18" charset="0"/>
              </a:rPr>
              <a:t>TAKE HOME MESSAGES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800" dirty="0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0"/>
              </a:rPr>
              <a:t>Is the WBLT an appropriate test of ankle dorsiflexion ROM for everyone?</a:t>
            </a:r>
          </a:p>
          <a:p>
            <a:pPr marL="2766014" lvl="1" indent="-571500">
              <a:buFont typeface="Courier New" panose="02070309020205020404" pitchFamily="49" charset="0"/>
              <a:buChar char="o"/>
            </a:pP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0"/>
              </a:rPr>
              <a:t>Yes!</a:t>
            </a:r>
          </a:p>
          <a:p>
            <a:pPr marL="2766014" lvl="1" indent="-571500">
              <a:buFont typeface="Courier New" panose="02070309020205020404" pitchFamily="49" charset="0"/>
              <a:buChar char="o"/>
            </a:pP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0"/>
              </a:rPr>
              <a:t>Statistical analysis indicates that foot and tibia length do not influence the distance to wall measurement.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800" dirty="0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0"/>
              </a:rPr>
              <a:t>Are the current clinical standards and thresholds of the WBLT appropriate for everyone?</a:t>
            </a:r>
          </a:p>
          <a:p>
            <a:pPr marL="2766014" lvl="1" indent="-571500">
              <a:buFont typeface="Courier New" panose="02070309020205020404" pitchFamily="49" charset="0"/>
              <a:buChar char="o"/>
            </a:pP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0"/>
              </a:rPr>
              <a:t>Yes!</a:t>
            </a:r>
          </a:p>
          <a:p>
            <a:pPr marL="2766014" lvl="1" indent="-571500">
              <a:buFont typeface="Courier New" panose="02070309020205020404" pitchFamily="49" charset="0"/>
              <a:buChar char="o"/>
            </a:pP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0"/>
              </a:rPr>
              <a:t>Results indicate that the WBLT is more affected by musculotendon flexibility rather than anthropometry.</a:t>
            </a:r>
          </a:p>
        </p:txBody>
      </p:sp>
      <p:cxnSp>
        <p:nvCxnSpPr>
          <p:cNvPr id="44" name="Straight Connector 43"/>
          <p:cNvCxnSpPr/>
          <p:nvPr/>
        </p:nvCxnSpPr>
        <p:spPr>
          <a:xfrm>
            <a:off x="31356301" y="27965932"/>
            <a:ext cx="118872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79D83DD-13FC-3C44-9382-C8403095D21D}"/>
              </a:ext>
            </a:extLst>
          </p:cNvPr>
          <p:cNvCxnSpPr/>
          <p:nvPr/>
        </p:nvCxnSpPr>
        <p:spPr>
          <a:xfrm>
            <a:off x="448349" y="26118936"/>
            <a:ext cx="118872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0ABB3A9-A08D-2B4B-B7E4-33A9180705F1}"/>
              </a:ext>
            </a:extLst>
          </p:cNvPr>
          <p:cNvCxnSpPr>
            <a:cxnSpLocks/>
          </p:cNvCxnSpPr>
          <p:nvPr/>
        </p:nvCxnSpPr>
        <p:spPr>
          <a:xfrm>
            <a:off x="13180955" y="21509951"/>
            <a:ext cx="17049455" cy="9564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5572992A-CE5E-B41F-8987-73AF90AD0BFB}"/>
              </a:ext>
            </a:extLst>
          </p:cNvPr>
          <p:cNvSpPr txBox="1"/>
          <p:nvPr/>
        </p:nvSpPr>
        <p:spPr>
          <a:xfrm>
            <a:off x="13755495" y="25019430"/>
            <a:ext cx="166074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77"/>
              </a:rPr>
              <a:t>Table 1. Descriptive statistics of independent and dependent variables </a:t>
            </a:r>
          </a:p>
        </p:txBody>
      </p:sp>
      <p:pic>
        <p:nvPicPr>
          <p:cNvPr id="21" name="Picture 20" descr="Table&#10;&#10;Description automatically generated">
            <a:extLst>
              <a:ext uri="{FF2B5EF4-FFF2-40B4-BE49-F238E27FC236}">
                <a16:creationId xmlns:a16="http://schemas.microsoft.com/office/drawing/2014/main" id="{E64935AB-D506-74C0-CE8C-2E98AB75642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4194" y="26118936"/>
            <a:ext cx="9443538" cy="443414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6F44E9B0-2B34-AC89-FB36-89D444289D76}"/>
              </a:ext>
            </a:extLst>
          </p:cNvPr>
          <p:cNvSpPr txBox="1"/>
          <p:nvPr/>
        </p:nvSpPr>
        <p:spPr>
          <a:xfrm>
            <a:off x="16088726" y="30535181"/>
            <a:ext cx="98968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77"/>
              </a:rPr>
              <a:t>Table 2. Correlation coefficients of independent and dependent variables </a:t>
            </a:r>
          </a:p>
        </p:txBody>
      </p:sp>
      <p:pic>
        <p:nvPicPr>
          <p:cNvPr id="51" name="Picture 50" descr="A picture containing indoor, person, wall, floor&#10;&#10;Description automatically generated">
            <a:extLst>
              <a:ext uri="{FF2B5EF4-FFF2-40B4-BE49-F238E27FC236}">
                <a16:creationId xmlns:a16="http://schemas.microsoft.com/office/drawing/2014/main" id="{DF6B8BA4-6EF0-3B53-C656-54E64A18A3F9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67" t="7402" r="38065"/>
          <a:stretch/>
        </p:blipFill>
        <p:spPr>
          <a:xfrm>
            <a:off x="26742262" y="11655450"/>
            <a:ext cx="3512297" cy="4232565"/>
          </a:xfrm>
          <a:prstGeom prst="rect">
            <a:avLst/>
          </a:prstGeom>
        </p:spPr>
      </p:pic>
      <p:pic>
        <p:nvPicPr>
          <p:cNvPr id="53" name="Picture 52" descr="A picture containing indoor, person&#10;&#10;Description automatically generated">
            <a:extLst>
              <a:ext uri="{FF2B5EF4-FFF2-40B4-BE49-F238E27FC236}">
                <a16:creationId xmlns:a16="http://schemas.microsoft.com/office/drawing/2014/main" id="{3DDAEB68-3B52-10D5-1E36-C91FC67A76B7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00" t="4367" r="29132"/>
          <a:stretch/>
        </p:blipFill>
        <p:spPr>
          <a:xfrm>
            <a:off x="26747173" y="16783575"/>
            <a:ext cx="3599257" cy="4319563"/>
          </a:xfrm>
          <a:prstGeom prst="rect">
            <a:avLst/>
          </a:prstGeom>
        </p:spPr>
      </p:pic>
      <p:pic>
        <p:nvPicPr>
          <p:cNvPr id="55" name="Picture 54" descr="Table&#10;&#10;Description automatically generated">
            <a:extLst>
              <a:ext uri="{FF2B5EF4-FFF2-40B4-BE49-F238E27FC236}">
                <a16:creationId xmlns:a16="http://schemas.microsoft.com/office/drawing/2014/main" id="{3A1B66C1-FCA7-1BB5-A393-6167475E272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76737" y="22715282"/>
            <a:ext cx="15642362" cy="2298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730246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6A3C714F12BEB45A849665C53FB34E5" ma:contentTypeVersion="14" ma:contentTypeDescription="Create a new document." ma:contentTypeScope="" ma:versionID="9d5a5e4757787975a89b41527933e8b9">
  <xsd:schema xmlns:xsd="http://www.w3.org/2001/XMLSchema" xmlns:xs="http://www.w3.org/2001/XMLSchema" xmlns:p="http://schemas.microsoft.com/office/2006/metadata/properties" xmlns:ns3="1416ddb1-3488-4445-93d2-d134dde9e1e9" xmlns:ns4="933b6dbb-7f25-4613-a000-033f12b7bb55" targetNamespace="http://schemas.microsoft.com/office/2006/metadata/properties" ma:root="true" ma:fieldsID="02f269f6bfb5143273ff8dafeab11ab2" ns3:_="" ns4:_="">
    <xsd:import namespace="1416ddb1-3488-4445-93d2-d134dde9e1e9"/>
    <xsd:import namespace="933b6dbb-7f25-4613-a000-033f12b7bb5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ServiceOCR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16ddb1-3488-4445-93d2-d134dde9e1e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3b6dbb-7f25-4613-a000-033f12b7bb55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01318FE-16DE-4DC3-B736-67760F45DA6C}">
  <ds:schemaRefs>
    <ds:schemaRef ds:uri="1416ddb1-3488-4445-93d2-d134dde9e1e9"/>
    <ds:schemaRef ds:uri="933b6dbb-7f25-4613-a000-033f12b7bb5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AC2CA534-F2B0-4C31-905C-7FFADA9216DC}">
  <ds:schemaRefs>
    <ds:schemaRef ds:uri="1416ddb1-3488-4445-93d2-d134dde9e1e9"/>
    <ds:schemaRef ds:uri="933b6dbb-7f25-4613-a000-033f12b7bb55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7F299B37-D4EC-4CB6-93C0-945DA68A3EA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757</Words>
  <Application>Microsoft Macintosh PowerPoint</Application>
  <PresentationFormat>Custom</PresentationFormat>
  <Paragraphs>64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Courier New</vt:lpstr>
      <vt:lpstr>Rockwell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Scibek, Prof. Eric P.</dc:creator>
  <cp:lastModifiedBy>Cirrone, Abbey R.</cp:lastModifiedBy>
  <cp:revision>27</cp:revision>
  <cp:lastPrinted>2022-04-18T18:17:39Z</cp:lastPrinted>
  <dcterms:created xsi:type="dcterms:W3CDTF">2013-06-27T21:33:01Z</dcterms:created>
  <dcterms:modified xsi:type="dcterms:W3CDTF">2022-04-20T15:18:54Z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0x01010016A3C714F12BEB45A849665C53FB34E5</vt:lpwstr>
  </property>
  <property fmtid="{D5CDD505-2E9C-101B-9397-08002B2CF9AE}" pid="3" name="Order">
    <vt:r8>11500</vt:r8>
  </property>
</Properties>
</file>